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8"/>
  </p:notesMasterIdLst>
  <p:handoutMasterIdLst>
    <p:handoutMasterId r:id="rId21"/>
  </p:handoutMasterIdLst>
  <p:sldIdLst>
    <p:sldId id="918" r:id="rId5"/>
    <p:sldId id="920" r:id="rId6"/>
    <p:sldId id="837" r:id="rId7"/>
    <p:sldId id="864" r:id="rId9"/>
    <p:sldId id="912" r:id="rId10"/>
    <p:sldId id="942" r:id="rId11"/>
    <p:sldId id="943" r:id="rId12"/>
    <p:sldId id="946" r:id="rId13"/>
    <p:sldId id="947" r:id="rId14"/>
    <p:sldId id="948" r:id="rId15"/>
    <p:sldId id="949" r:id="rId16"/>
    <p:sldId id="950" r:id="rId17"/>
    <p:sldId id="951" r:id="rId18"/>
    <p:sldId id="952" r:id="rId19"/>
    <p:sldId id="945" r:id="rId20"/>
  </p:sldIdLst>
  <p:sldSz cx="12192000" cy="6858000"/>
  <p:notesSz cx="6807200" cy="993902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总体介绍" id="{F11D9309-5161-4E86-8DD6-ADA90C15F8EB}">
          <p14:sldIdLst>
            <p14:sldId id="918"/>
            <p14:sldId id="920"/>
            <p14:sldId id="837"/>
            <p14:sldId id="864"/>
            <p14:sldId id="912"/>
            <p14:sldId id="942"/>
            <p14:sldId id="943"/>
            <p14:sldId id="946"/>
            <p14:sldId id="947"/>
            <p14:sldId id="948"/>
            <p14:sldId id="949"/>
            <p14:sldId id="950"/>
            <p14:sldId id="951"/>
            <p14:sldId id="952"/>
            <p14:sldId id="94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B0F0"/>
    <a:srgbClr val="00001E"/>
    <a:srgbClr val="E3F6FF"/>
    <a:srgbClr val="FF6600"/>
    <a:srgbClr val="FFCC00"/>
    <a:srgbClr val="CBDEF2"/>
    <a:srgbClr val="5F5F5F"/>
    <a:srgbClr val="255D97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18" autoAdjust="0"/>
    <p:restoredTop sz="94710" autoAdjust="0"/>
  </p:normalViewPr>
  <p:slideViewPr>
    <p:cSldViewPr snapToGrid="0" showGuides="1">
      <p:cViewPr varScale="1">
        <p:scale>
          <a:sx n="87" d="100"/>
          <a:sy n="87" d="100"/>
        </p:scale>
        <p:origin x="230" y="77"/>
      </p:cViewPr>
      <p:guideLst>
        <p:guide orient="horz" pos="1118"/>
        <p:guide pos="39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926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8C8A1-F0BE-445F-84CC-A201C8DEA2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170B4-C384-4AD7-80D4-BEFA5CB13F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28B80-B4C0-415C-9348-956513396B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CCF82-E4A4-4DE6-A34A-3E5D9CBE99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CCF82-E4A4-4DE6-A34A-3E5D9CBE99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167007"/>
            <a:ext cx="10515600" cy="564515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792480"/>
            <a:ext cx="12192000" cy="6065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2" y="987433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2" y="987433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C0072-DF53-4E6F-995A-C346827FC4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F0199-151D-428B-8932-CF557838D6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.xml"/><Relationship Id="rId2" Type="http://schemas.openxmlformats.org/officeDocument/2006/relationships/image" Target="../media/image3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15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00518B"/>
            </a:gs>
            <a:gs pos="89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4" b="19575"/>
          <a:stretch>
            <a:fillRect/>
          </a:stretch>
        </p:blipFill>
        <p:spPr>
          <a:xfrm>
            <a:off x="2" y="5076092"/>
            <a:ext cx="12192000" cy="1787826"/>
          </a:xfrm>
          <a:prstGeom prst="rect">
            <a:avLst/>
          </a:prstGeom>
        </p:spPr>
      </p:pic>
      <p:sp>
        <p:nvSpPr>
          <p:cNvPr id="9" name="PA_文本框 10"/>
          <p:cNvSpPr txBox="1"/>
          <p:nvPr>
            <p:custDataLst>
              <p:tags r:id="rId3"/>
            </p:custDataLst>
          </p:nvPr>
        </p:nvSpPr>
        <p:spPr>
          <a:xfrm>
            <a:off x="888494" y="1165440"/>
            <a:ext cx="10415016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prstClr val="white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对外投资年报填报指南</a:t>
            </a:r>
            <a:endParaRPr lang="en-US" altLang="zh-CN" sz="4400" b="1" dirty="0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/>
            <a:endParaRPr lang="en-US" altLang="zh-CN" sz="4000" b="1" dirty="0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/>
            <a:endParaRPr lang="en-US" altLang="zh-CN" sz="4000" b="1" dirty="0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/>
            <a:endParaRPr lang="en-US" altLang="zh-CN" sz="4000" b="1" dirty="0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/>
            <a:endParaRPr lang="en-US" altLang="zh-CN" sz="4000" b="1" dirty="0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/>
            <a:r>
              <a:rPr lang="en-US" altLang="zh-CN" sz="2800" b="1" dirty="0" smtClean="0">
                <a:solidFill>
                  <a:prstClr val="white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2023</a:t>
            </a:r>
            <a:r>
              <a:rPr lang="zh-CN" altLang="en-US" sz="2800" b="1" dirty="0" smtClean="0">
                <a:solidFill>
                  <a:prstClr val="white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</a:t>
            </a:r>
            <a:r>
              <a:rPr lang="en-US" altLang="zh-CN" sz="2800" b="1" dirty="0">
                <a:solidFill>
                  <a:prstClr val="white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</a:t>
            </a:r>
            <a:r>
              <a:rPr lang="zh-CN" altLang="en-US" sz="2800" b="1" dirty="0">
                <a:solidFill>
                  <a:prstClr val="white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月</a:t>
            </a:r>
            <a:endParaRPr lang="zh-CN" altLang="en-US" sz="2800" b="1" dirty="0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65" y="308610"/>
            <a:ext cx="11939270" cy="64719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145" y="237490"/>
            <a:ext cx="12040870" cy="63830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670" y="117475"/>
            <a:ext cx="11884660" cy="6623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" y="177165"/>
            <a:ext cx="11790680" cy="64135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20" y="121920"/>
            <a:ext cx="11998325" cy="66135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926" y="87632"/>
            <a:ext cx="10515600" cy="564515"/>
          </a:xfrm>
        </p:spPr>
        <p:txBody>
          <a:bodyPr>
            <a:normAutofit fontScale="90000"/>
          </a:bodyPr>
          <a:p>
            <a:pPr algn="l">
              <a:lnSpc>
                <a:spcPct val="90000"/>
              </a:lnSpc>
            </a:pPr>
            <a:r>
              <a:rPr lang="zh-CN" altLang="en-US" dirty="0">
                <a:sym typeface="+mn-ea"/>
              </a:rPr>
              <a:t>步骤四：复核与上报数据</a:t>
            </a:r>
            <a:br>
              <a:rPr lang="zh-CN" altLang="en-US" dirty="0"/>
            </a:b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" y="945515"/>
            <a:ext cx="11867515" cy="5823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菱形 1"/>
          <p:cNvSpPr/>
          <p:nvPr>
            <p:custDataLst>
              <p:tags r:id="rId1"/>
            </p:custDataLst>
          </p:nvPr>
        </p:nvSpPr>
        <p:spPr>
          <a:xfrm>
            <a:off x="1137163" y="1378520"/>
            <a:ext cx="3600000" cy="3600000"/>
          </a:xfrm>
          <a:prstGeom prst="diamond">
            <a:avLst/>
          </a:prstGeom>
          <a:noFill/>
          <a:ln w="127000" cap="flat" cmpd="sng" algn="ctr">
            <a:solidFill>
              <a:srgbClr val="22609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6" name="PA_文本框 5"/>
          <p:cNvSpPr txBox="1"/>
          <p:nvPr>
            <p:custDataLst>
              <p:tags r:id="rId2"/>
            </p:custDataLst>
          </p:nvPr>
        </p:nvSpPr>
        <p:spPr>
          <a:xfrm>
            <a:off x="5450032" y="2855354"/>
            <a:ext cx="544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226091"/>
                </a:solidFill>
                <a:latin typeface="微软雅黑" panose="020B0503020204020204" charset="-122"/>
                <a:ea typeface="微软雅黑" panose="020B0503020204020204" charset="-122"/>
              </a:rPr>
              <a:t>企业信息填报基本流程</a:t>
            </a:r>
            <a:endParaRPr lang="zh-CN" altLang="en-US" sz="3600" b="1" dirty="0">
              <a:solidFill>
                <a:srgbClr val="22609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PA_文本框 9"/>
          <p:cNvSpPr txBox="1"/>
          <p:nvPr>
            <p:custDataLst>
              <p:tags r:id="rId3"/>
            </p:custDataLst>
          </p:nvPr>
        </p:nvSpPr>
        <p:spPr>
          <a:xfrm>
            <a:off x="1137163" y="2763020"/>
            <a:ext cx="3771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22609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第一部分</a:t>
            </a:r>
            <a:endParaRPr lang="zh-CN" altLang="en-US" sz="4800" b="1" dirty="0">
              <a:solidFill>
                <a:srgbClr val="22609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8730"/>
            <a:ext cx="12192000" cy="564515"/>
          </a:xfrm>
        </p:spPr>
        <p:txBody>
          <a:bodyPr>
            <a:normAutofit/>
          </a:bodyPr>
          <a:lstStyle/>
          <a:p>
            <a:pPr algn="l"/>
            <a:r>
              <a:rPr lang="zh-CN" altLang="en-US" dirty="0"/>
              <a:t>步骤一：找到应用登录入口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53160" y="962660"/>
            <a:ext cx="5746750" cy="1060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企业端访问：</a:t>
            </a:r>
            <a:endParaRPr lang="zh-CN" altLang="en-US" b="1" dirty="0"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https://ecomp.mofcom.gov.cn/loginCorp.html</a:t>
            </a:r>
            <a:endParaRPr lang="zh-CN" altLang="en-US" b="1" dirty="0"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b="1" dirty="0"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43940" y="2091055"/>
            <a:ext cx="9062085" cy="3828415"/>
            <a:chOff x="405375" y="2349684"/>
            <a:chExt cx="6472591" cy="3828522"/>
          </a:xfrm>
        </p:grpSpPr>
        <p:sp>
          <p:nvSpPr>
            <p:cNvPr id="19" name="矩形 18"/>
            <p:cNvSpPr/>
            <p:nvPr/>
          </p:nvSpPr>
          <p:spPr>
            <a:xfrm>
              <a:off x="4999739" y="2349684"/>
              <a:ext cx="1878227" cy="3828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05375" y="2357609"/>
              <a:ext cx="5423759" cy="3812672"/>
            </a:xfrm>
            <a:prstGeom prst="rect">
              <a:avLst/>
            </a:prstGeom>
            <a:noFill/>
            <a:ln w="12700" cmpd="dbl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3" name="矩形 12"/>
          <p:cNvSpPr/>
          <p:nvPr/>
        </p:nvSpPr>
        <p:spPr>
          <a:xfrm>
            <a:off x="9155430" y="2258060"/>
            <a:ext cx="2677160" cy="308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均需已有用户名和密码，不要新建。如有遗忘可点击忘记密码，填写《对外投资合作信息服务系统账号密码重置申请》，加盖企业公章，连同企业营业执照扫描件，发送至邮箱wjc@swt.fujian.gov.cn</a:t>
            </a:r>
            <a:endParaRPr lang="zh-CN" altLang="en-US" b="1" dirty="0"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35620" y="13436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p>
            <a:pPr algn="l"/>
            <a:endParaRPr lang="zh-CN" alt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633330" y="2534887"/>
            <a:ext cx="8266668" cy="3967337"/>
            <a:chOff x="4025962" y="2417160"/>
            <a:chExt cx="8266668" cy="3967337"/>
          </a:xfrm>
        </p:grpSpPr>
        <p:grpSp>
          <p:nvGrpSpPr>
            <p:cNvPr id="21" name="组合 20"/>
            <p:cNvGrpSpPr/>
            <p:nvPr/>
          </p:nvGrpSpPr>
          <p:grpSpPr>
            <a:xfrm>
              <a:off x="4025962" y="2417160"/>
              <a:ext cx="8266668" cy="3967337"/>
              <a:chOff x="4025962" y="2417160"/>
              <a:chExt cx="8266668" cy="3967337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025962" y="2417160"/>
                <a:ext cx="8266668" cy="3967337"/>
              </a:xfrm>
              <a:prstGeom prst="rect">
                <a:avLst/>
              </a:prstGeom>
              <a:noFill/>
              <a:ln w="12700" cmpd="dbl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24" name="矩形 23"/>
              <p:cNvSpPr/>
              <p:nvPr/>
            </p:nvSpPr>
            <p:spPr>
              <a:xfrm>
                <a:off x="5790679" y="5701950"/>
                <a:ext cx="146706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对外投资合作信息服务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9826763" y="5700920"/>
                <a:ext cx="69762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经济合作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5790679" y="5640406"/>
              <a:ext cx="6197006" cy="369311"/>
            </a:xfrm>
            <a:prstGeom prst="rect">
              <a:avLst/>
            </a:prstGeom>
            <a:solidFill>
              <a:srgbClr val="FF6600">
                <a:alpha val="18824"/>
              </a:srgbClr>
            </a:solidFill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633220" y="1884680"/>
            <a:ext cx="8266430" cy="4338955"/>
            <a:chOff x="396812" y="2319404"/>
            <a:chExt cx="8266668" cy="3967337"/>
          </a:xfrm>
        </p:grpSpPr>
        <p:grpSp>
          <p:nvGrpSpPr>
            <p:cNvPr id="30" name="组合 29"/>
            <p:cNvGrpSpPr/>
            <p:nvPr/>
          </p:nvGrpSpPr>
          <p:grpSpPr>
            <a:xfrm>
              <a:off x="396812" y="2319404"/>
              <a:ext cx="8266668" cy="3967337"/>
              <a:chOff x="396812" y="2319404"/>
              <a:chExt cx="8266668" cy="3967337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396812" y="2319404"/>
                <a:ext cx="8266668" cy="3967337"/>
              </a:xfrm>
              <a:prstGeom prst="rect">
                <a:avLst/>
              </a:prstGeom>
              <a:solidFill>
                <a:srgbClr val="5F5F5F">
                  <a:alpha val="36863"/>
                </a:srgbClr>
              </a:solidFill>
              <a:ln>
                <a:solidFill>
                  <a:srgbClr val="5F5F5F">
                    <a:alpha val="12941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42995" y="3710784"/>
                <a:ext cx="3809524" cy="1695238"/>
              </a:xfrm>
              <a:prstGeom prst="rect">
                <a:avLst/>
              </a:prstGeom>
            </p:spPr>
          </p:pic>
        </p:grpSp>
        <p:sp>
          <p:nvSpPr>
            <p:cNvPr id="31" name="矩形 30"/>
            <p:cNvSpPr/>
            <p:nvPr/>
          </p:nvSpPr>
          <p:spPr>
            <a:xfrm>
              <a:off x="3047336" y="4518556"/>
              <a:ext cx="2612059" cy="649314"/>
            </a:xfrm>
            <a:prstGeom prst="rect">
              <a:avLst/>
            </a:prstGeom>
            <a:solidFill>
              <a:srgbClr val="FF6600">
                <a:alpha val="18824"/>
              </a:srgbClr>
            </a:solidFill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316495" y="90053"/>
            <a:ext cx="6018449" cy="605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步骤二：选择用户</a:t>
            </a:r>
            <a:r>
              <a:rPr lang="zh-CN" alt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类型</a:t>
            </a:r>
            <a:endParaRPr lang="zh-CN" altLang="en-US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6400" y="1247775"/>
            <a:ext cx="8253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黑体" panose="02010600030101010101" charset="-122"/>
                <a:ea typeface="黑体" panose="02010600030101010101" charset="-122"/>
              </a:rPr>
              <a:t>（</a:t>
            </a:r>
            <a:r>
              <a:rPr lang="en-US" altLang="zh-CN" b="1" dirty="0">
                <a:latin typeface="黑体" panose="02010600030101010101" charset="-122"/>
                <a:ea typeface="黑体" panose="02010600030101010101" charset="-122"/>
              </a:rPr>
              <a:t>1</a:t>
            </a:r>
            <a:r>
              <a:rPr lang="zh-CN" altLang="en-US" b="1" dirty="0">
                <a:latin typeface="黑体" panose="02010600030101010101" charset="-122"/>
                <a:ea typeface="黑体" panose="02010600030101010101" charset="-122"/>
              </a:rPr>
              <a:t>）地方企业，选择“对外投资合作信息服务</a:t>
            </a:r>
            <a:r>
              <a:rPr lang="zh-CN" altLang="en-US" b="1" dirty="0">
                <a:solidFill>
                  <a:srgbClr val="FF6600"/>
                </a:solidFill>
                <a:latin typeface="黑体" panose="02010600030101010101" charset="-122"/>
                <a:ea typeface="黑体" panose="02010600030101010101" charset="-122"/>
              </a:rPr>
              <a:t>非电子钥匙用户</a:t>
            </a:r>
            <a:r>
              <a:rPr lang="zh-CN" altLang="en-US" b="1" dirty="0">
                <a:latin typeface="黑体" panose="02010600030101010101" charset="-122"/>
                <a:ea typeface="黑体" panose="02010600030101010101" charset="-122"/>
              </a:rPr>
              <a:t>”。</a:t>
            </a:r>
            <a:endParaRPr lang="en-US" altLang="zh-CN" b="1" dirty="0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0" y="178730"/>
            <a:ext cx="12192000" cy="564515"/>
          </a:xfrm>
        </p:spPr>
        <p:txBody>
          <a:bodyPr>
            <a:normAutofit/>
          </a:bodyPr>
          <a:lstStyle/>
          <a:p>
            <a:pPr algn="l"/>
            <a:r>
              <a:rPr lang="zh-CN" altLang="en-US" dirty="0"/>
              <a:t>步骤三：进入年报填报界面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8145" y="856615"/>
            <a:ext cx="11208385" cy="7556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en-US" altLang="zh-CN" b="1" dirty="0">
                <a:latin typeface="黑体" panose="02010600030101010101" charset="-122"/>
                <a:ea typeface="黑体" panose="02010600030101010101" charset="-122"/>
                <a:sym typeface="+mn-ea"/>
              </a:rPr>
              <a:t>对外直接投资企业进入“对外投资合作信息服务系统”-“统计类”-“对外直接投资统计”，进入后，点击左侧条目栏中的“年报信息管理”，在线填报。</a:t>
            </a:r>
            <a:endParaRPr lang="en-US" altLang="zh-CN" b="1" dirty="0">
              <a:latin typeface="黑体" panose="02010600030101010101" charset="-122"/>
              <a:ea typeface="黑体" panose="0201060003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" y="1612265"/>
            <a:ext cx="10975340" cy="50266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980" y="167005"/>
            <a:ext cx="11242040" cy="65487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10" y="81915"/>
            <a:ext cx="12082780" cy="66941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180975"/>
            <a:ext cx="11457305" cy="6496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140" y="192405"/>
            <a:ext cx="11899900" cy="64731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752">
      <a:dk1>
        <a:sysClr val="windowText" lastClr="000000"/>
      </a:dk1>
      <a:lt1>
        <a:sysClr val="window" lastClr="FFFFFF"/>
      </a:lt1>
      <a:dk2>
        <a:srgbClr val="254077"/>
      </a:dk2>
      <a:lt2>
        <a:srgbClr val="E7E6E6"/>
      </a:lt2>
      <a:accent1>
        <a:srgbClr val="255D97"/>
      </a:accent1>
      <a:accent2>
        <a:srgbClr val="254077"/>
      </a:accent2>
      <a:accent3>
        <a:srgbClr val="255D97"/>
      </a:accent3>
      <a:accent4>
        <a:srgbClr val="254077"/>
      </a:accent4>
      <a:accent5>
        <a:srgbClr val="255D97"/>
      </a:accent5>
      <a:accent6>
        <a:srgbClr val="25407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sz="2400" dirty="0" smtClean="0">
            <a:solidFill>
              <a:schemeClr val="tx1"/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学术蓝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学术蓝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752">
    <a:dk1>
      <a:sysClr val="windowText" lastClr="000000"/>
    </a:dk1>
    <a:lt1>
      <a:sysClr val="window" lastClr="FFFFFF"/>
    </a:lt1>
    <a:dk2>
      <a:srgbClr val="254077"/>
    </a:dk2>
    <a:lt2>
      <a:srgbClr val="E7E6E6"/>
    </a:lt2>
    <a:accent1>
      <a:srgbClr val="255D97"/>
    </a:accent1>
    <a:accent2>
      <a:srgbClr val="254077"/>
    </a:accent2>
    <a:accent3>
      <a:srgbClr val="255D97"/>
    </a:accent3>
    <a:accent4>
      <a:srgbClr val="254077"/>
    </a:accent4>
    <a:accent5>
      <a:srgbClr val="255D97"/>
    </a:accent5>
    <a:accent6>
      <a:srgbClr val="25407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</Words>
  <Application>WPS 演示</Application>
  <PresentationFormat>宽屏</PresentationFormat>
  <Paragraphs>33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华文细黑</vt:lpstr>
      <vt:lpstr>微软雅黑</vt:lpstr>
      <vt:lpstr>Times New Roman</vt:lpstr>
      <vt:lpstr>黑体</vt:lpstr>
      <vt:lpstr>Arial Unicode MS</vt:lpstr>
      <vt:lpstr>Calibri Light</vt:lpstr>
      <vt:lpstr>Calibri</vt:lpstr>
      <vt:lpstr>Arial Black</vt:lpstr>
      <vt:lpstr>Office 主题</vt:lpstr>
      <vt:lpstr>1_Office 主题</vt:lpstr>
      <vt:lpstr>2_Office 主题</vt:lpstr>
      <vt:lpstr>PowerPoint 演示文稿</vt:lpstr>
      <vt:lpstr>PowerPoint 演示文稿</vt:lpstr>
      <vt:lpstr>步骤一：找到应用登录入口</vt:lpstr>
      <vt:lpstr>PowerPoint 演示文稿</vt:lpstr>
      <vt:lpstr>步骤三：进入年报填报界面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步骤四：复核与上报数据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23</dc:creator>
  <cp:lastModifiedBy>Administrator</cp:lastModifiedBy>
  <cp:revision>763</cp:revision>
  <cp:lastPrinted>2022-04-28T02:52:00Z</cp:lastPrinted>
  <dcterms:created xsi:type="dcterms:W3CDTF">2022-04-28T02:52:00Z</dcterms:created>
  <dcterms:modified xsi:type="dcterms:W3CDTF">2023-05-23T03:08:44Z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2052-11.8.2.8808</vt:lpwstr>
  </property>
  <property fmtid="{D5CDD505-2E9C-101B-9397-08002B2CF9AE}" pid="3" name="ICV">
    <vt:lpwstr>4A46A96FFD994314976710E36F1DE10D_12</vt:lpwstr>
  </property>
</Properties>
</file>