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theme/themeOverride4.xml" ContentType="application/vnd.openxmlformats-officedocument.themeOverride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8" r:id="rId3"/>
    <p:sldId id="259" r:id="rId4"/>
    <p:sldId id="256" r:id="rId5"/>
    <p:sldId id="320" r:id="rId6"/>
    <p:sldId id="319" r:id="rId7"/>
    <p:sldId id="349" r:id="rId8"/>
    <p:sldId id="322" r:id="rId9"/>
    <p:sldId id="323" r:id="rId10"/>
    <p:sldId id="324" r:id="rId11"/>
    <p:sldId id="325" r:id="rId12"/>
    <p:sldId id="326" r:id="rId13"/>
    <p:sldId id="328" r:id="rId14"/>
    <p:sldId id="370" r:id="rId15"/>
    <p:sldId id="371" r:id="rId16"/>
    <p:sldId id="327" r:id="rId17"/>
    <p:sldId id="329" r:id="rId18"/>
    <p:sldId id="332" r:id="rId19"/>
    <p:sldId id="333" r:id="rId20"/>
    <p:sldId id="339" r:id="rId21"/>
    <p:sldId id="334" r:id="rId22"/>
    <p:sldId id="335" r:id="rId23"/>
    <p:sldId id="336" r:id="rId24"/>
    <p:sldId id="337" r:id="rId25"/>
    <p:sldId id="330" r:id="rId26"/>
    <p:sldId id="338" r:id="rId27"/>
    <p:sldId id="331" r:id="rId28"/>
    <p:sldId id="340" r:id="rId29"/>
    <p:sldId id="281" r:id="rId30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1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2274" y="-1002"/>
      </p:cViewPr>
      <p:guideLst>
        <p:guide orient="horz" pos="2080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93C-A6CC-4565-BD46-4789F54535E4}" type="datetimeFigureOut">
              <a:rPr lang="zh-CN" altLang="en-US" smtClean="0"/>
              <a:pPr/>
              <a:t>2022/6/10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495B-1C48-4FC2-98CF-F959F1111C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93C-A6CC-4565-BD46-4789F54535E4}" type="datetimeFigureOut">
              <a:rPr lang="zh-CN" altLang="en-US" smtClean="0"/>
              <a:pPr/>
              <a:t>2022/6/10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495B-1C48-4FC2-98CF-F959F1111C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93C-A6CC-4565-BD46-4789F54535E4}" type="datetimeFigureOut">
              <a:rPr lang="zh-CN" altLang="en-US" smtClean="0"/>
              <a:pPr/>
              <a:t>2022/6/10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495B-1C48-4FC2-98CF-F959F1111C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2022/6/10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2022/6/10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458" r="69583"/>
          <a:stretch>
            <a:fillRect/>
          </a:stretch>
        </p:blipFill>
        <p:spPr>
          <a:xfrm flipH="1" flipV="1">
            <a:off x="9164730" y="-1"/>
            <a:ext cx="3027267" cy="16691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67" t="8333"/>
          <a:stretch>
            <a:fillRect/>
          </a:stretch>
        </p:blipFill>
        <p:spPr>
          <a:xfrm flipH="1">
            <a:off x="-1" y="5161643"/>
            <a:ext cx="2714171" cy="1696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93C-A6CC-4565-BD46-4789F54535E4}" type="datetimeFigureOut">
              <a:rPr lang="zh-CN" altLang="en-US" smtClean="0"/>
              <a:pPr/>
              <a:t>2022/6/10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495B-1C48-4FC2-98CF-F959F1111C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93C-A6CC-4565-BD46-4789F54535E4}" type="datetimeFigureOut">
              <a:rPr lang="zh-CN" altLang="en-US" smtClean="0"/>
              <a:pPr/>
              <a:t>2022/6/10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495B-1C48-4FC2-98CF-F959F1111C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93C-A6CC-4565-BD46-4789F54535E4}" type="datetimeFigureOut">
              <a:rPr lang="zh-CN" altLang="en-US" smtClean="0"/>
              <a:pPr/>
              <a:t>2022/6/10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495B-1C48-4FC2-98CF-F959F1111C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93C-A6CC-4565-BD46-4789F54535E4}" type="datetimeFigureOut">
              <a:rPr lang="zh-CN" altLang="en-US" smtClean="0"/>
              <a:pPr/>
              <a:t>2022/6/10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495B-1C48-4FC2-98CF-F959F1111CD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53077" y="672624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93C-A6CC-4565-BD46-4789F54535E4}" type="datetimeFigureOut">
              <a:rPr lang="zh-CN" altLang="en-US" smtClean="0"/>
              <a:pPr/>
              <a:t>2022/6/10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495B-1C48-4FC2-98CF-F959F1111C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93C-A6CC-4565-BD46-4789F54535E4}" type="datetimeFigureOut">
              <a:rPr lang="zh-CN" altLang="en-US" smtClean="0"/>
              <a:pPr/>
              <a:t>2022/6/10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495B-1C48-4FC2-98CF-F959F1111C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A393C-A6CC-4565-BD46-4789F54535E4}" type="datetimeFigureOut">
              <a:rPr lang="zh-CN" altLang="en-US" smtClean="0"/>
              <a:pPr/>
              <a:t>2022/6/10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495B-1C48-4FC2-98CF-F959F1111C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A393C-A6CC-4565-BD46-4789F54535E4}" type="datetimeFigureOut">
              <a:rPr lang="zh-CN" altLang="en-US" smtClean="0"/>
              <a:pPr/>
              <a:t>2022/6/10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5495B-1C48-4FC2-98CF-F959F1111C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image9.wdp"/><Relationship Id="rId2" Type="http://schemas.openxmlformats.org/officeDocument/2006/relationships/tags" Target="../tags/tag2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image9.wdp"/><Relationship Id="rId3" Type="http://schemas.openxmlformats.org/officeDocument/2006/relationships/tags" Target="../tags/tag4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0.xml"/><Relationship Id="rId7" Type="http://schemas.openxmlformats.org/officeDocument/2006/relationships/image" Target="../media/image10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image9.wdp"/><Relationship Id="rId3" Type="http://schemas.openxmlformats.org/officeDocument/2006/relationships/tags" Target="../tags/tag14.xml"/><Relationship Id="rId7" Type="http://schemas.openxmlformats.org/officeDocument/2006/relationships/image" Target="../media/image8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图片 11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67" t="8333"/>
          <a:stretch>
            <a:fillRect/>
          </a:stretch>
        </p:blipFill>
        <p:spPr>
          <a:xfrm flipH="1">
            <a:off x="0" y="1270000"/>
            <a:ext cx="8940800" cy="5588000"/>
          </a:xfrm>
          <a:prstGeom prst="rect">
            <a:avLst/>
          </a:prstGeom>
        </p:spPr>
      </p:pic>
      <p:pic>
        <p:nvPicPr>
          <p:cNvPr id="1127" name="图片 11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458" r="69583"/>
          <a:stretch>
            <a:fillRect/>
          </a:stretch>
        </p:blipFill>
        <p:spPr>
          <a:xfrm flipH="1">
            <a:off x="8483600" y="4813300"/>
            <a:ext cx="3708400" cy="2044700"/>
          </a:xfrm>
          <a:prstGeom prst="rect">
            <a:avLst/>
          </a:prstGeom>
        </p:spPr>
      </p:pic>
      <p:sp>
        <p:nvSpPr>
          <p:cNvPr id="172" name="矩形 171"/>
          <p:cNvSpPr/>
          <p:nvPr/>
        </p:nvSpPr>
        <p:spPr>
          <a:xfrm>
            <a:off x="2617880" y="603703"/>
            <a:ext cx="9776143" cy="3460297"/>
          </a:xfrm>
          <a:prstGeom prst="rect">
            <a:avLst/>
          </a:prstGeom>
          <a:blipFill dpi="0" rotWithShape="1">
            <a:blip r:embed="rId5">
              <a:alphaModFix amt="60000"/>
            </a:blip>
            <a:srcRect/>
            <a:stretch>
              <a:fillRect t="-4682" b="-46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31" name="矩形 1130"/>
          <p:cNvSpPr/>
          <p:nvPr/>
        </p:nvSpPr>
        <p:spPr>
          <a:xfrm>
            <a:off x="3467100" y="1557122"/>
            <a:ext cx="8289471" cy="1171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>
              <a:lnSpc>
                <a:spcPct val="120000"/>
              </a:lnSpc>
            </a:pPr>
            <a:r>
              <a:rPr lang="en-US" altLang="zh-CN" sz="6000" b="1" kern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“</a:t>
            </a:r>
            <a:r>
              <a:rPr lang="zh-CN" altLang="zh-CN" sz="6000" b="1" kern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智</a:t>
            </a:r>
            <a:r>
              <a:rPr lang="zh-CN" altLang="en-US" sz="6000" b="1" kern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造未来</a:t>
            </a:r>
            <a:r>
              <a:rPr lang="en-US" altLang="zh-CN" sz="6000" b="1" kern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lang="zh-CN" altLang="en-US" sz="6000" b="1" kern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慧聚芗江</a:t>
            </a:r>
            <a:r>
              <a:rPr lang="en-US" altLang="zh-CN" sz="6000" b="1" kern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”</a:t>
            </a:r>
          </a:p>
        </p:txBody>
      </p:sp>
      <p:sp>
        <p:nvSpPr>
          <p:cNvPr id="200" name="文本框 199"/>
          <p:cNvSpPr txBox="1"/>
          <p:nvPr/>
        </p:nvSpPr>
        <p:spPr>
          <a:xfrm>
            <a:off x="7221110" y="3852664"/>
            <a:ext cx="4250619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kumimoji="0" lang="en-US" altLang="zh-CN" sz="2800" i="0" u="none" strike="noStrike" kern="1200" cap="none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cs typeface="+mn-ea"/>
                <a:sym typeface="+mn-lt"/>
              </a:rPr>
              <a:t>2022</a:t>
            </a:r>
            <a:r>
              <a:rPr kumimoji="0" lang="zh-CN" altLang="en-US" sz="2800" i="0" u="none" strike="noStrike" kern="1200" cap="none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cs typeface="+mn-ea"/>
                <a:sym typeface="+mn-lt"/>
              </a:rPr>
              <a:t>年</a:t>
            </a:r>
            <a:r>
              <a:rPr kumimoji="0" lang="en-US" altLang="zh-CN" sz="2800" i="0" u="none" strike="noStrike" kern="1200" cap="none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cs typeface="+mn-ea"/>
                <a:sym typeface="+mn-lt"/>
              </a:rPr>
              <a:t>5</a:t>
            </a:r>
            <a:r>
              <a:rPr kumimoji="0" lang="zh-CN" altLang="en-US" sz="2800" i="0" u="none" strike="noStrike" kern="1200" cap="none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cs typeface="+mn-ea"/>
                <a:sym typeface="+mn-lt"/>
              </a:rPr>
              <a:t>月</a:t>
            </a:r>
          </a:p>
        </p:txBody>
      </p:sp>
      <p:sp>
        <p:nvSpPr>
          <p:cNvPr id="202" name="文本框 201"/>
          <p:cNvSpPr txBox="1"/>
          <p:nvPr/>
        </p:nvSpPr>
        <p:spPr>
          <a:xfrm>
            <a:off x="7929423" y="2876393"/>
            <a:ext cx="3826967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kumimoji="0" lang="zh-CN" altLang="en-US" sz="3600" i="0" u="none" strike="noStrike" kern="1200" cap="none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cs typeface="+mn-ea"/>
                <a:sym typeface="+mn-lt"/>
              </a:rPr>
              <a:t>芗城区招商推介</a:t>
            </a:r>
          </a:p>
        </p:txBody>
      </p:sp>
      <p:sp>
        <p:nvSpPr>
          <p:cNvPr id="12" name="íšlíďe"/>
          <p:cNvSpPr/>
          <p:nvPr/>
        </p:nvSpPr>
        <p:spPr bwMode="auto">
          <a:xfrm>
            <a:off x="10033715" y="2661195"/>
            <a:ext cx="1584000" cy="58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chemeClr val="l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5005"/>
            <a:chOff x="203198" y="188687"/>
            <a:chExt cx="3843655" cy="675005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文明和谐</a:t>
              </a:r>
              <a:r>
                <a:rPr lang="en-US" altLang="zh-CN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幸福之城</a:t>
              </a:r>
              <a:endParaRPr lang="zh-CN" altLang="en-US" sz="2800" spc="4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87492"/>
              <a:ext cx="332867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lum bright="-6000"/>
          </a:blip>
          <a:stretch>
            <a:fillRect/>
          </a:stretch>
        </p:blipFill>
        <p:spPr>
          <a:xfrm>
            <a:off x="975995" y="1466215"/>
            <a:ext cx="3249930" cy="234124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lum bright="18000" contrast="18000"/>
          </a:blip>
          <a:stretch>
            <a:fillRect/>
          </a:stretch>
        </p:blipFill>
        <p:spPr>
          <a:xfrm>
            <a:off x="7571740" y="1478280"/>
            <a:ext cx="3405505" cy="4699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570" y="3919220"/>
            <a:ext cx="3219450" cy="22561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7520" y="3918585"/>
            <a:ext cx="3220720" cy="225869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9425" y="1478280"/>
            <a:ext cx="3218815" cy="2329180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5005"/>
            <a:chOff x="203198" y="188687"/>
            <a:chExt cx="3843655" cy="675005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2800" spc="400" dirty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创新高地</a:t>
              </a:r>
              <a:r>
                <a:rPr lang="en-US" altLang="zh-CN" sz="2800" spc="400" dirty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2800" spc="400" dirty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产业新城</a:t>
              </a:r>
              <a:endParaRPr lang="zh-CN" altLang="en-US" sz="2800" spc="400" dirty="0">
                <a:solidFill>
                  <a:schemeClr val="bg2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87492"/>
              <a:ext cx="332867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401381" y="2176892"/>
            <a:ext cx="1492913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国家级</a:t>
            </a:r>
          </a:p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高新技术企业</a:t>
            </a:r>
            <a:endParaRPr lang="en-US" altLang="zh-CN" sz="1600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——</a:t>
            </a:r>
          </a:p>
          <a:p>
            <a:pPr algn="ctr"/>
            <a:r>
              <a:rPr lang="en-US" altLang="zh-CN" sz="2400" b="1">
                <a:solidFill>
                  <a:srgbClr val="FFFF00"/>
                </a:solidFill>
                <a:latin typeface="方正大黑简体" panose="02010601030101010101" charset="-122"/>
                <a:ea typeface="方正大黑简体" panose="02010601030101010101" charset="-122"/>
              </a:rPr>
              <a:t>66</a:t>
            </a:r>
            <a:endParaRPr lang="en-US" altLang="zh-CN" sz="2000" b="1">
              <a:solidFill>
                <a:srgbClr val="FFFF00"/>
              </a:solidFill>
              <a:latin typeface="方正大黑简体" panose="02010601030101010101" charset="-122"/>
              <a:ea typeface="方正大黑简体" panose="02010601030101010101" charset="-122"/>
            </a:endParaRPr>
          </a:p>
          <a:p>
            <a:pPr algn="ctr"/>
            <a:r>
              <a:rPr lang="zh-CN" altLang="en-US" sz="1200" b="1">
                <a:solidFill>
                  <a:schemeClr val="bg1"/>
                </a:solidFill>
              </a:rPr>
              <a:t>（家）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87003" y="2120900"/>
            <a:ext cx="6252547" cy="3488692"/>
            <a:chOff x="893" y="2833"/>
            <a:chExt cx="12866" cy="5218"/>
          </a:xfrm>
        </p:grpSpPr>
        <p:grpSp>
          <p:nvGrpSpPr>
            <p:cNvPr id="31" name="组合 30"/>
            <p:cNvGrpSpPr/>
            <p:nvPr/>
          </p:nvGrpSpPr>
          <p:grpSpPr>
            <a:xfrm>
              <a:off x="896" y="2833"/>
              <a:ext cx="12863" cy="2328"/>
              <a:chOff x="3336" y="4543"/>
              <a:chExt cx="12863" cy="2328"/>
            </a:xfrm>
            <a:solidFill>
              <a:srgbClr val="4469AB"/>
            </a:solidFill>
          </p:grpSpPr>
          <p:sp>
            <p:nvSpPr>
              <p:cNvPr id="32" name="Docer搜索：半想象现实   http://chn.docer.com/works/?userid=199927538"/>
              <p:cNvSpPr/>
              <p:nvPr/>
            </p:nvSpPr>
            <p:spPr>
              <a:xfrm>
                <a:off x="3336" y="4543"/>
                <a:ext cx="4008" cy="2328"/>
              </a:xfrm>
              <a:prstGeom prst="wedgeRectCallout">
                <a:avLst>
                  <a:gd name="adj1" fmla="val -38398"/>
                  <a:gd name="adj2" fmla="val 359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方正宋刻本秀楷简体" panose="02000000000000000000" charset="-122"/>
                  <a:ea typeface="方正宋刻本秀楷简体" panose="02000000000000000000" charset="-122"/>
                </a:endParaRPr>
              </a:p>
            </p:txBody>
          </p:sp>
          <p:sp>
            <p:nvSpPr>
              <p:cNvPr id="33" name="Docer搜索：半想象现实   http://chn.docer.com/works/?userid=199927538"/>
              <p:cNvSpPr/>
              <p:nvPr/>
            </p:nvSpPr>
            <p:spPr>
              <a:xfrm flipV="1">
                <a:off x="7736" y="4543"/>
                <a:ext cx="4008" cy="2328"/>
              </a:xfrm>
              <a:prstGeom prst="wedgeRectCallout">
                <a:avLst>
                  <a:gd name="adj1" fmla="val -9655"/>
                  <a:gd name="adj2" fmla="val 499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方正宋刻本秀楷简体" panose="02000000000000000000" charset="-122"/>
                  <a:ea typeface="方正宋刻本秀楷简体" panose="02000000000000000000" charset="-122"/>
                </a:endParaRPr>
              </a:p>
            </p:txBody>
          </p:sp>
          <p:sp>
            <p:nvSpPr>
              <p:cNvPr id="37" name="Docer搜索：半想象现实   http://chn.docer.com/works/?userid=199927538"/>
              <p:cNvSpPr/>
              <p:nvPr/>
            </p:nvSpPr>
            <p:spPr>
              <a:xfrm>
                <a:off x="12191" y="4543"/>
                <a:ext cx="4008" cy="2328"/>
              </a:xfrm>
              <a:prstGeom prst="wedgeRectCallout">
                <a:avLst>
                  <a:gd name="adj1" fmla="val -12450"/>
                  <a:gd name="adj2" fmla="val 470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方正宋刻本秀楷简体" panose="02000000000000000000" charset="-122"/>
                  <a:ea typeface="方正宋刻本秀楷简体" panose="02000000000000000000" charset="-122"/>
                </a:endParaRPr>
              </a:p>
            </p:txBody>
          </p:sp>
        </p:grpSp>
        <p:sp>
          <p:nvSpPr>
            <p:cNvPr id="41" name="Docer搜索：半想象现实   http://chn.docer.com/works/?userid=199927538"/>
            <p:cNvSpPr/>
            <p:nvPr/>
          </p:nvSpPr>
          <p:spPr>
            <a:xfrm flipV="1">
              <a:off x="895" y="5723"/>
              <a:ext cx="4008" cy="2328"/>
            </a:xfrm>
            <a:prstGeom prst="wedgeRectCallout">
              <a:avLst>
                <a:gd name="adj1" fmla="val 1646"/>
                <a:gd name="adj2" fmla="val 38359"/>
              </a:avLst>
            </a:prstGeom>
            <a:solidFill>
              <a:srgbClr val="446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方正宋刻本秀楷简体" panose="02000000000000000000" charset="-122"/>
                <a:ea typeface="方正宋刻本秀楷简体" panose="02000000000000000000" charset="-122"/>
              </a:endParaRPr>
            </a:p>
          </p:txBody>
        </p:sp>
        <p:sp>
          <p:nvSpPr>
            <p:cNvPr id="44" name="Docer搜索：半想象现实   http://chn.docer.com/works/?userid=199927538"/>
            <p:cNvSpPr/>
            <p:nvPr/>
          </p:nvSpPr>
          <p:spPr>
            <a:xfrm flipV="1">
              <a:off x="5296" y="5722"/>
              <a:ext cx="4008" cy="2328"/>
            </a:xfrm>
            <a:prstGeom prst="wedgeRectCallout">
              <a:avLst>
                <a:gd name="adj1" fmla="val 1646"/>
                <a:gd name="adj2" fmla="val 38359"/>
              </a:avLst>
            </a:prstGeom>
            <a:solidFill>
              <a:srgbClr val="446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方正宋刻本秀楷简体" panose="02000000000000000000" charset="-122"/>
                <a:ea typeface="方正宋刻本秀楷简体" panose="02000000000000000000" charset="-122"/>
              </a:endParaRPr>
            </a:p>
          </p:txBody>
        </p:sp>
        <p:sp>
          <p:nvSpPr>
            <p:cNvPr id="45" name="Docer搜索：半想象现实   http://chn.docer.com/works/?userid=199927538"/>
            <p:cNvSpPr/>
            <p:nvPr/>
          </p:nvSpPr>
          <p:spPr>
            <a:xfrm flipV="1">
              <a:off x="9751" y="5690"/>
              <a:ext cx="4008" cy="2328"/>
            </a:xfrm>
            <a:prstGeom prst="wedgeRectCallout">
              <a:avLst>
                <a:gd name="adj1" fmla="val 1646"/>
                <a:gd name="adj2" fmla="val 38359"/>
              </a:avLst>
            </a:prstGeom>
            <a:solidFill>
              <a:srgbClr val="446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方正宋刻本秀楷简体" panose="02000000000000000000" charset="-122"/>
                <a:ea typeface="方正宋刻本秀楷简体" panose="02000000000000000000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93" y="2961"/>
              <a:ext cx="3988" cy="2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</a:rPr>
                <a:t>GDP</a:t>
              </a:r>
            </a:p>
            <a:p>
              <a:pPr algn="ctr"/>
              <a:r>
                <a:rPr lang="zh-CN" altLang="en-US" sz="1200" b="1">
                  <a:solidFill>
                    <a:schemeClr val="bg1"/>
                  </a:solidFill>
                </a:rPr>
                <a:t>（</a:t>
              </a:r>
              <a:r>
                <a:rPr lang="en-US" sz="1200" b="1">
                  <a:solidFill>
                    <a:schemeClr val="bg1"/>
                  </a:solidFill>
                </a:rPr>
                <a:t>2021</a:t>
              </a:r>
              <a:r>
                <a:rPr lang="zh-CN" altLang="en-US" sz="1200" b="1">
                  <a:solidFill>
                    <a:schemeClr val="bg1"/>
                  </a:solidFill>
                </a:rPr>
                <a:t>年）</a:t>
              </a:r>
            </a:p>
            <a:p>
              <a:pPr algn="ctr"/>
              <a:r>
                <a:rPr lang="zh-CN" altLang="en-US" b="1">
                  <a:solidFill>
                    <a:schemeClr val="bg1"/>
                  </a:solidFill>
                </a:rPr>
                <a:t>——</a:t>
              </a:r>
            </a:p>
            <a:p>
              <a:pPr algn="ctr"/>
              <a:r>
                <a:rPr lang="en-US" altLang="zh-CN" sz="2000" b="1">
                  <a:solidFill>
                    <a:srgbClr val="FFFF00"/>
                  </a:solidFill>
                  <a:latin typeface="方正大黑简体" panose="02010601030101010101" charset="-122"/>
                  <a:ea typeface="方正大黑简体" panose="02010601030101010101" charset="-122"/>
                </a:rPr>
                <a:t>780.19</a:t>
              </a:r>
            </a:p>
            <a:p>
              <a:pPr algn="ctr"/>
              <a:r>
                <a:rPr lang="zh-CN" altLang="en-US" sz="1200" b="1">
                  <a:solidFill>
                    <a:schemeClr val="bg1"/>
                  </a:solidFill>
                </a:rPr>
                <a:t>（亿元）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296" y="3102"/>
              <a:ext cx="3979" cy="1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b="1">
                  <a:solidFill>
                    <a:schemeClr val="bg1"/>
                  </a:solidFill>
                </a:rPr>
                <a:t>固定资产投资</a:t>
              </a:r>
            </a:p>
            <a:p>
              <a:pPr algn="ctr"/>
              <a:r>
                <a:rPr lang="en-US" altLang="zh-CN" sz="1200" b="1">
                  <a:solidFill>
                    <a:schemeClr val="bg1"/>
                  </a:solidFill>
                  <a:sym typeface="+mn-ea"/>
                </a:rPr>
                <a:t>（2021</a:t>
              </a:r>
              <a:r>
                <a:rPr lang="zh-CN" altLang="en-US" sz="1200" b="1">
                  <a:solidFill>
                    <a:schemeClr val="bg1"/>
                  </a:solidFill>
                  <a:sym typeface="+mn-ea"/>
                </a:rPr>
                <a:t>年</a:t>
              </a:r>
              <a:r>
                <a:rPr lang="en-US" altLang="zh-CN" sz="1200" b="1">
                  <a:solidFill>
                    <a:schemeClr val="bg1"/>
                  </a:solidFill>
                  <a:sym typeface="+mn-ea"/>
                </a:rPr>
                <a:t>）</a:t>
              </a:r>
              <a:endParaRPr lang="en-US" altLang="zh-CN" b="1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b="1">
                  <a:solidFill>
                    <a:schemeClr val="bg1"/>
                  </a:solidFill>
                </a:rPr>
                <a:t>——</a:t>
              </a:r>
            </a:p>
            <a:p>
              <a:pPr algn="ctr"/>
              <a:r>
                <a:rPr lang="en-US" altLang="zh-CN" b="1">
                  <a:solidFill>
                    <a:srgbClr val="FF7B00"/>
                  </a:solidFill>
                  <a:latin typeface="方正大黑简体" panose="02010601030101010101" charset="-122"/>
                  <a:ea typeface="方正大黑简体" panose="02010601030101010101" charset="-122"/>
                </a:rPr>
                <a:t>269.04</a:t>
              </a:r>
            </a:p>
            <a:p>
              <a:pPr algn="ctr"/>
              <a:r>
                <a:rPr lang="zh-CN" altLang="en-US" sz="1200" b="1">
                  <a:solidFill>
                    <a:schemeClr val="bg1"/>
                  </a:solidFill>
                </a:rPr>
                <a:t>（亿元）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791" y="5990"/>
              <a:ext cx="3152" cy="1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规模工业企业</a:t>
              </a:r>
            </a:p>
            <a:p>
              <a:pPr algn="ctr"/>
              <a:r>
                <a:rPr lang="zh-CN" altLang="en-US" sz="1200" b="1">
                  <a:solidFill>
                    <a:schemeClr val="bg1"/>
                  </a:solidFill>
                  <a:sym typeface="+mn-ea"/>
                </a:rPr>
                <a:t>（</a:t>
              </a:r>
              <a:r>
                <a:rPr lang="en-US" sz="1200" b="1">
                  <a:solidFill>
                    <a:schemeClr val="bg1"/>
                  </a:solidFill>
                  <a:sym typeface="+mn-ea"/>
                </a:rPr>
                <a:t>2022</a:t>
              </a:r>
              <a:r>
                <a:rPr lang="zh-CN" altLang="en-US" sz="1200" b="1">
                  <a:solidFill>
                    <a:schemeClr val="bg1"/>
                  </a:solidFill>
                  <a:sym typeface="+mn-ea"/>
                </a:rPr>
                <a:t>年</a:t>
              </a:r>
              <a:r>
                <a:rPr lang="en-US" altLang="zh-CN" sz="1200" b="1">
                  <a:solidFill>
                    <a:schemeClr val="bg1"/>
                  </a:solidFill>
                  <a:sym typeface="+mn-ea"/>
                </a:rPr>
                <a:t>5</a:t>
              </a:r>
              <a:r>
                <a:rPr lang="zh-CN" altLang="en-US" sz="1200" b="1">
                  <a:solidFill>
                    <a:schemeClr val="bg1"/>
                  </a:solidFill>
                  <a:sym typeface="+mn-ea"/>
                </a:rPr>
                <a:t>月）</a:t>
              </a:r>
              <a:endParaRPr lang="en-US" altLang="zh-CN" b="1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b="1">
                  <a:solidFill>
                    <a:schemeClr val="bg1"/>
                  </a:solidFill>
                </a:rPr>
                <a:t>——</a:t>
              </a:r>
            </a:p>
            <a:p>
              <a:pPr algn="ctr"/>
              <a:r>
                <a:rPr lang="en-US" altLang="zh-CN" sz="2000" b="1">
                  <a:solidFill>
                    <a:srgbClr val="FF7B00"/>
                  </a:solidFill>
                  <a:latin typeface="方正大黑简体" panose="02010601030101010101" charset="-122"/>
                  <a:ea typeface="方正大黑简体" panose="02010601030101010101" charset="-122"/>
                </a:rPr>
                <a:t>241</a:t>
              </a:r>
            </a:p>
            <a:p>
              <a:pPr algn="ctr"/>
              <a:r>
                <a:rPr lang="zh-CN" altLang="en-US" sz="1200" b="1">
                  <a:solidFill>
                    <a:schemeClr val="bg1"/>
                  </a:solidFill>
                </a:rPr>
                <a:t>（家）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913" y="5820"/>
              <a:ext cx="3936" cy="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bg1"/>
                  </a:solidFill>
                </a:rPr>
                <a:t>规模工业产值</a:t>
              </a:r>
            </a:p>
            <a:p>
              <a:pPr algn="ctr">
                <a:buClrTx/>
                <a:buSzTx/>
                <a:buFontTx/>
              </a:pPr>
              <a:r>
                <a:rPr lang="zh-CN" altLang="en-US" sz="1200" b="1">
                  <a:solidFill>
                    <a:schemeClr val="bg1"/>
                  </a:solidFill>
                  <a:sym typeface="+mn-ea"/>
                </a:rPr>
                <a:t>（</a:t>
              </a:r>
              <a:r>
                <a:rPr lang="en-US" sz="1200" b="1">
                  <a:solidFill>
                    <a:schemeClr val="bg1"/>
                  </a:solidFill>
                  <a:sym typeface="+mn-ea"/>
                </a:rPr>
                <a:t>2021</a:t>
              </a:r>
              <a:r>
                <a:rPr lang="zh-CN" altLang="en-US" sz="1200" b="1">
                  <a:solidFill>
                    <a:schemeClr val="bg1"/>
                  </a:solidFill>
                  <a:sym typeface="+mn-ea"/>
                </a:rPr>
                <a:t>年）</a:t>
              </a:r>
              <a:endParaRPr lang="zh-CN" altLang="en-US" sz="1200" b="1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b="1">
                  <a:solidFill>
                    <a:schemeClr val="bg1"/>
                  </a:solidFill>
                </a:rPr>
                <a:t>——</a:t>
              </a:r>
            </a:p>
            <a:p>
              <a:pPr algn="ctr"/>
              <a:r>
                <a:rPr lang="en-US" altLang="zh-CN" sz="2000" b="1">
                  <a:solidFill>
                    <a:srgbClr val="FFFF00"/>
                  </a:solidFill>
                  <a:latin typeface="方正大黑简体" panose="02010601030101010101" charset="-122"/>
                  <a:ea typeface="方正大黑简体" panose="02010601030101010101" charset="-122"/>
                </a:rPr>
                <a:t>1039.57</a:t>
              </a:r>
            </a:p>
            <a:p>
              <a:pPr algn="ctr"/>
              <a:r>
                <a:rPr lang="zh-CN" altLang="en-US" sz="1200" b="1">
                  <a:solidFill>
                    <a:schemeClr val="bg1"/>
                  </a:solidFill>
                </a:rPr>
                <a:t>（亿元）</a:t>
              </a: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9751" y="2868"/>
              <a:ext cx="4008" cy="2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全区一般</a:t>
              </a:r>
            </a:p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公共预算收入</a:t>
              </a:r>
            </a:p>
            <a:p>
              <a:pPr algn="ctr"/>
              <a:r>
                <a:rPr lang="zh-CN" altLang="en-US" sz="1200" b="1">
                  <a:solidFill>
                    <a:schemeClr val="bg1"/>
                  </a:solidFill>
                  <a:sym typeface="+mn-ea"/>
                </a:rPr>
                <a:t>（</a:t>
              </a:r>
              <a:r>
                <a:rPr lang="en-US" sz="1200" b="1">
                  <a:solidFill>
                    <a:schemeClr val="bg1"/>
                  </a:solidFill>
                  <a:sym typeface="+mn-ea"/>
                </a:rPr>
                <a:t>2021</a:t>
              </a:r>
              <a:r>
                <a:rPr lang="zh-CN" altLang="en-US" sz="1200" b="1">
                  <a:solidFill>
                    <a:schemeClr val="bg1"/>
                  </a:solidFill>
                  <a:sym typeface="+mn-ea"/>
                </a:rPr>
                <a:t>年）</a:t>
              </a:r>
              <a:endParaRPr lang="en-US" altLang="zh-CN" sz="1200" b="1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b="1">
                  <a:solidFill>
                    <a:schemeClr val="bg1"/>
                  </a:solidFill>
                </a:rPr>
                <a:t>——</a:t>
              </a:r>
            </a:p>
            <a:p>
              <a:pPr algn="ctr"/>
              <a:r>
                <a:rPr lang="en-US" altLang="zh-CN" sz="1800" b="1">
                  <a:solidFill>
                    <a:srgbClr val="FF7B00"/>
                  </a:solidFill>
                  <a:latin typeface="方正大黑简体" panose="02010601030101010101" charset="-122"/>
                  <a:ea typeface="方正大黑简体" panose="02010601030101010101" charset="-122"/>
                </a:rPr>
                <a:t>33.14</a:t>
              </a:r>
            </a:p>
            <a:p>
              <a:pPr algn="ctr"/>
              <a:r>
                <a:rPr lang="zh-CN" altLang="en-US" sz="1200" b="1">
                  <a:solidFill>
                    <a:schemeClr val="bg1"/>
                  </a:solidFill>
                </a:rPr>
                <a:t>（亿元）</a:t>
              </a: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3">
            <a:lum bright="12000" contrast="-6000"/>
          </a:blip>
          <a:stretch>
            <a:fillRect/>
          </a:stretch>
        </p:blipFill>
        <p:spPr>
          <a:xfrm>
            <a:off x="7071325" y="2120900"/>
            <a:ext cx="4629785" cy="3465830"/>
          </a:xfrm>
          <a:prstGeom prst="rect">
            <a:avLst/>
          </a:prstGeom>
          <a:effectLst>
            <a:outerShdw blurRad="889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4942205" y="4177665"/>
            <a:ext cx="183515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</a:rPr>
              <a:t>国家级高新技术企业</a:t>
            </a:r>
          </a:p>
          <a:p>
            <a:pPr algn="ctr"/>
            <a:r>
              <a:rPr lang="zh-CN" altLang="en-US" sz="1200" b="1">
                <a:solidFill>
                  <a:schemeClr val="bg1"/>
                </a:solidFill>
              </a:rPr>
              <a:t>（2022年5月）</a:t>
            </a: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——</a:t>
            </a:r>
          </a:p>
          <a:p>
            <a:pPr algn="ctr"/>
            <a:r>
              <a:rPr lang="en-US" altLang="zh-CN" sz="2000" b="1">
                <a:solidFill>
                  <a:srgbClr val="FF7B00"/>
                </a:solidFill>
                <a:latin typeface="方正大黑简体" panose="02010601030101010101" charset="-122"/>
                <a:ea typeface="方正大黑简体" panose="02010601030101010101" charset="-122"/>
              </a:rPr>
              <a:t>107</a:t>
            </a:r>
          </a:p>
          <a:p>
            <a:pPr algn="ctr"/>
            <a:r>
              <a:rPr lang="zh-CN" altLang="en-US" sz="1200" b="1">
                <a:solidFill>
                  <a:schemeClr val="bg1"/>
                </a:solidFill>
              </a:rPr>
              <a:t>（家）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86740" y="1562735"/>
            <a:ext cx="9956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经济指标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图片 11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458" r="69583"/>
          <a:stretch>
            <a:fillRect/>
          </a:stretch>
        </p:blipFill>
        <p:spPr>
          <a:xfrm flipH="1" flipV="1">
            <a:off x="7111456" y="-1"/>
            <a:ext cx="5080542" cy="2801258"/>
          </a:xfrm>
          <a:prstGeom prst="rect">
            <a:avLst/>
          </a:prstGeom>
        </p:spPr>
      </p:pic>
      <p:pic>
        <p:nvPicPr>
          <p:cNvPr id="1125" name="图片 11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67" t="8333"/>
          <a:stretch>
            <a:fillRect/>
          </a:stretch>
        </p:blipFill>
        <p:spPr>
          <a:xfrm>
            <a:off x="5065486" y="2403930"/>
            <a:ext cx="7126513" cy="44540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77" t="13613" r="60702" b="48287"/>
          <a:stretch>
            <a:fillRect/>
          </a:stretch>
        </p:blipFill>
        <p:spPr>
          <a:xfrm>
            <a:off x="1322616" y="1981026"/>
            <a:ext cx="1277250" cy="274320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819398" y="2403930"/>
            <a:ext cx="4702629" cy="1172210"/>
            <a:chOff x="1828798" y="2403930"/>
            <a:chExt cx="4702629" cy="1172210"/>
          </a:xfrm>
        </p:grpSpPr>
        <p:sp>
          <p:nvSpPr>
            <p:cNvPr id="29" name="矩形 28"/>
            <p:cNvSpPr/>
            <p:nvPr/>
          </p:nvSpPr>
          <p:spPr>
            <a:xfrm>
              <a:off x="1828798" y="2403930"/>
              <a:ext cx="4702629" cy="1171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5400" dirty="0">
                  <a:cs typeface="+mn-ea"/>
                  <a:sym typeface="+mn-lt"/>
                </a:rPr>
                <a:t>投资芗城</a:t>
              </a: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1901188" y="3499940"/>
              <a:ext cx="285369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4370"/>
            <a:chOff x="203198" y="188687"/>
            <a:chExt cx="3843655" cy="674370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zh-CN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ea"/>
                </a:rPr>
                <a:t>漳州古城</a:t>
              </a: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76062"/>
              <a:ext cx="241427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5" name="图片占位符 6" descr="/Users/melody/Downloads/宣传册照片作者标注/P25 《古城夜市》廖文彬.jpgP25 《古城夜市》廖文彬"/>
          <p:cNvPicPr preferRelativeResize="0"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47540" y="3488690"/>
            <a:ext cx="4881245" cy="2760980"/>
          </a:xfrm>
          <a:prstGeom prst="rect">
            <a:avLst/>
          </a:prstGeom>
          <a:blipFill rotWithShape="1">
            <a:blip r:embed="rId5" cstate="print"/>
            <a:stretch>
              <a:fillRect t="-20000" b="-20000"/>
            </a:stretch>
          </a:blipFill>
          <a:effectLst>
            <a:softEdge rad="31750"/>
          </a:effectLst>
        </p:spPr>
      </p:pic>
      <p:sp>
        <p:nvSpPr>
          <p:cNvPr id="100" name="文本框 99"/>
          <p:cNvSpPr txBox="1"/>
          <p:nvPr/>
        </p:nvSpPr>
        <p:spPr>
          <a:xfrm>
            <a:off x="4708525" y="1664970"/>
            <a:ext cx="6427470" cy="19069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漳州古城是第一批中国历史文化街区，是一座“泡在温泉里的古城”。</a:t>
            </a:r>
            <a:endParaRPr lang="zh-CN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重点引进</a:t>
            </a:r>
            <a:r>
              <a:rPr lang="zh-CN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温泉康养、酒店民宿、特色餐饮</a:t>
            </a:r>
            <a:r>
              <a:rPr lang="zh-CN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sz="14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民俗演艺、音乐餐吧、休闲饮品、文化创意、非遗展示、名优特伴手礼品牌影院等。</a:t>
            </a:r>
            <a:endParaRPr lang="zh-CN" sz="160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/>
            <a:endParaRPr lang="zh-CN" altLang="en-US" sz="160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lum bright="6000" contrast="-24000"/>
          </a:blip>
          <a:stretch>
            <a:fillRect/>
          </a:stretch>
        </p:blipFill>
        <p:spPr>
          <a:xfrm>
            <a:off x="9490075" y="3488690"/>
            <a:ext cx="2057400" cy="276098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图片 20" descr="/Users/melody/Downloads/宣传册照片作者标注/P11 《古城韵味》+肖国和.jpgP11 《古城韵味》+肖国和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407035" y="1308100"/>
            <a:ext cx="3956685" cy="4941570"/>
          </a:xfrm>
          <a:custGeom>
            <a:avLst/>
            <a:gdLst>
              <a:gd name="connsiteX0" fmla="*/ 0 w 2911475"/>
              <a:gd name="connsiteY0" fmla="*/ 0 h 3881967"/>
              <a:gd name="connsiteX1" fmla="*/ 2911475 w 2911475"/>
              <a:gd name="connsiteY1" fmla="*/ 0 h 3881967"/>
              <a:gd name="connsiteX2" fmla="*/ 2911475 w 2911475"/>
              <a:gd name="connsiteY2" fmla="*/ 3881967 h 3881967"/>
              <a:gd name="connsiteX3" fmla="*/ 0 w 2911475"/>
              <a:gd name="connsiteY3" fmla="*/ 3881967 h 388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1475" h="3881967">
                <a:moveTo>
                  <a:pt x="0" y="0"/>
                </a:moveTo>
                <a:lnTo>
                  <a:pt x="2911475" y="0"/>
                </a:lnTo>
                <a:lnTo>
                  <a:pt x="2911475" y="3881967"/>
                </a:lnTo>
                <a:lnTo>
                  <a:pt x="0" y="3881967"/>
                </a:lnTo>
                <a:close/>
              </a:path>
            </a:pathLst>
          </a:custGeom>
          <a:effectLst>
            <a:softEdge rad="3175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lum contrast="24000"/>
          </a:blip>
          <a:stretch>
            <a:fillRect/>
          </a:stretch>
        </p:blipFill>
        <p:spPr>
          <a:xfrm>
            <a:off x="0" y="-635"/>
            <a:ext cx="1223137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03198" y="275772"/>
            <a:ext cx="3843655" cy="674370"/>
            <a:chOff x="203198" y="188687"/>
            <a:chExt cx="3843655" cy="674370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zh-CN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ea"/>
                </a:rPr>
                <a:t>西湖生态园</a:t>
              </a: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76062"/>
              <a:ext cx="241427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0" name="单圆角矩形 19"/>
          <p:cNvSpPr/>
          <p:nvPr/>
        </p:nvSpPr>
        <p:spPr>
          <a:xfrm flipH="1">
            <a:off x="330200" y="5378450"/>
            <a:ext cx="4431665" cy="1479550"/>
          </a:xfrm>
          <a:prstGeom prst="round1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73075" y="5507355"/>
            <a:ext cx="4288790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科技之湖  产业之湖</a:t>
            </a:r>
            <a:r>
              <a:rPr lang="en-US" altLang="zh-CN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生态之湖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项目规划总用地7316.1亩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湖体水域及郊野公园占地近2000亩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1032193" y="208915"/>
            <a:ext cx="10487025" cy="60896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4000" b="1" spc="500">
                <a:solidFill>
                  <a:schemeClr val="accent3">
                    <a:lumMod val="40000"/>
                    <a:lumOff val="60000"/>
                  </a:schemeClr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</a:rPr>
              <a:t>金峰经济开发区荣誉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521383" y="1273810"/>
            <a:ext cx="305816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en-US" altLang="zh-CN" sz="1600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 金峰经济开发区成立于1992年，位于漳州市芗城区内，总规划面积66平方公里。</a:t>
            </a:r>
          </a:p>
          <a:p>
            <a:pPr algn="just">
              <a:lnSpc>
                <a:spcPct val="150000"/>
              </a:lnSpc>
            </a:pPr>
            <a:endParaRPr lang="en-US" altLang="zh-CN" sz="1600" dirty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6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en-US" altLang="zh-CN" sz="1600" b="1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16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先后获得国家级绿色工业园区、福建省和谐劳动关系工业园区、第五批福建省新型工业化产业示范基地、福建省园区循环化改造重点园区、工业资源综合利用基地、福建省绿色园区、福建省先进基层党组织等多项荣誉。</a:t>
            </a:r>
          </a:p>
        </p:txBody>
      </p:sp>
      <p:sp>
        <p:nvSpPr>
          <p:cNvPr id="11" name="矩形 10"/>
          <p:cNvSpPr/>
          <p:nvPr/>
        </p:nvSpPr>
        <p:spPr>
          <a:xfrm>
            <a:off x="4664075" y="1136650"/>
            <a:ext cx="3411855" cy="2312035"/>
          </a:xfrm>
          <a:prstGeom prst="rect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1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1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172075" y="1468755"/>
            <a:ext cx="2395220" cy="6445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连续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年在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73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家省级开发区综合排名位列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920105" y="2261235"/>
            <a:ext cx="148717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44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2</a:t>
            </a:r>
            <a:r>
              <a:rPr 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名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5281295" y="2261235"/>
            <a:ext cx="222186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4686935" y="3618230"/>
            <a:ext cx="3412490" cy="226504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6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6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6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5814060" y="4713605"/>
            <a:ext cx="148780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44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6</a:t>
            </a:r>
            <a:r>
              <a:rPr 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名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5304790" y="4809490"/>
            <a:ext cx="22225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66平方公里区位图截图"/>
          <p:cNvPicPr>
            <a:picLocks noChangeAspect="1"/>
          </p:cNvPicPr>
          <p:nvPr/>
        </p:nvPicPr>
        <p:blipFill>
          <a:blip r:embed="rId3">
            <a:lum bright="-12000"/>
          </a:blip>
          <a:stretch>
            <a:fillRect/>
          </a:stretch>
        </p:blipFill>
        <p:spPr>
          <a:xfrm>
            <a:off x="528003" y="949960"/>
            <a:ext cx="3802380" cy="5481955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3" name="文本框 2"/>
          <p:cNvSpPr txBox="1"/>
          <p:nvPr/>
        </p:nvSpPr>
        <p:spPr>
          <a:xfrm>
            <a:off x="5228590" y="4068445"/>
            <a:ext cx="23952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88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家国家级、省级开发区综合排名位列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4370"/>
            <a:chOff x="203198" y="188687"/>
            <a:chExt cx="3843655" cy="674370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zh-CN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ea"/>
                </a:rPr>
                <a:t>产业基础雄厚</a:t>
              </a: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76062"/>
              <a:ext cx="241427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451918" y="1673860"/>
            <a:ext cx="5300345" cy="3830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505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拥有国家高新技术企业</a:t>
            </a:r>
            <a:r>
              <a:rPr lang="en-US" altLang="zh-CN" b="1" dirty="0" smtClean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107</a:t>
            </a:r>
            <a:r>
              <a:rPr lang="zh-CN" altLang="en-US" b="1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家（全市第一）</a:t>
            </a:r>
            <a:endParaRPr lang="zh-CN" altLang="en-US" dirty="0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57505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规模以上工业企业</a:t>
            </a:r>
            <a:r>
              <a:rPr lang="zh-CN" altLang="en-US" b="1" dirty="0" smtClean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en-US" b="1" dirty="0" smtClean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41</a:t>
            </a:r>
            <a:r>
              <a:rPr lang="zh-CN" altLang="en-US" b="1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</a:t>
            </a:r>
            <a:r>
              <a:rPr lang="zh-CN" altLang="en-US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（2022年）</a:t>
            </a:r>
            <a:endParaRPr lang="zh-CN" altLang="en-US" noProof="1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57505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国家级专精特新重点“小巨人”1家</a:t>
            </a:r>
            <a:endParaRPr lang="zh-CN" noProof="1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57505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国家级专精特新“小巨人”企业6家</a:t>
            </a:r>
          </a:p>
          <a:p>
            <a:pPr marL="357505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国家级服务型制造示范企业1家</a:t>
            </a:r>
          </a:p>
          <a:p>
            <a:pPr marL="357505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国家级绿色工厂企业7家</a:t>
            </a:r>
            <a:endParaRPr lang="zh-CN" altLang="en-US" dirty="0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71755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</a:t>
            </a:r>
            <a:r>
              <a:rPr lang="en-US" altLang="zh-CN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年：</a:t>
            </a:r>
          </a:p>
          <a:p>
            <a:pPr marL="357505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规模工业产值</a:t>
            </a:r>
            <a:r>
              <a:rPr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突破</a:t>
            </a:r>
            <a:r>
              <a:rPr dirty="0" smtClean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1000亿元</a:t>
            </a:r>
            <a:endParaRPr dirty="0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57505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创造税收超过</a:t>
            </a:r>
            <a:r>
              <a:rPr lang="en-US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25</a:t>
            </a:r>
            <a:r>
              <a:rPr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亿元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4183" y="1473835"/>
            <a:ext cx="5750560" cy="42316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4370"/>
            <a:chOff x="203198" y="188687"/>
            <a:chExt cx="3843655" cy="674370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zh-CN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ea"/>
                </a:rPr>
                <a:t>产业规划布局</a:t>
              </a: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76062"/>
              <a:ext cx="241427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9" name="横卷形 18"/>
          <p:cNvSpPr/>
          <p:nvPr/>
        </p:nvSpPr>
        <p:spPr>
          <a:xfrm>
            <a:off x="6593523" y="1837690"/>
            <a:ext cx="4938395" cy="3488690"/>
          </a:xfrm>
          <a:prstGeom prst="horizontalScroll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spc="150" dirty="0" smtClean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spc="15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根据园区</a:t>
            </a:r>
            <a:r>
              <a:rPr spc="15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</a:t>
            </a:r>
            <a:r>
              <a:rPr lang="zh-CN" spc="15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发展</a:t>
            </a:r>
            <a:r>
              <a:rPr spc="15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</a:t>
            </a:r>
            <a:r>
              <a:rPr lang="zh-CN" spc="15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的引领、现有企业的分布，园区产业功能布局逐步精准，</a:t>
            </a:r>
            <a:r>
              <a:rPr spc="15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形成</a:t>
            </a:r>
            <a:r>
              <a:rPr lang="zh-CN" spc="15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了</a:t>
            </a:r>
            <a:r>
              <a:rPr spc="15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北部冶金新材料产业园区、中部装备制造及现代物流园区、南部</a:t>
            </a:r>
            <a:r>
              <a:rPr lang="zh-CN" spc="15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电子信息及新经济产业园</a:t>
            </a:r>
            <a:r>
              <a:rPr spc="15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区的发展模式</a:t>
            </a:r>
            <a:r>
              <a:rPr lang="zh-CN" spc="15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pc="150"/>
          </a:p>
          <a:p>
            <a:pPr algn="just">
              <a:lnSpc>
                <a:spcPct val="150000"/>
              </a:lnSpc>
            </a:pPr>
            <a:endParaRPr lang="zh-CN" altLang="en-US" spc="150"/>
          </a:p>
        </p:txBody>
      </p:sp>
      <p:sp>
        <p:nvSpPr>
          <p:cNvPr id="4" name="矩形 3"/>
          <p:cNvSpPr/>
          <p:nvPr/>
        </p:nvSpPr>
        <p:spPr>
          <a:xfrm>
            <a:off x="1129983" y="1139190"/>
            <a:ext cx="4058920" cy="5354955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  <a:ln>
            <a:noFill/>
          </a:ln>
          <a:effectLst>
            <a:outerShdw blurRad="304800" dist="203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íšlíďe"/>
          <p:cNvSpPr/>
          <p:nvPr/>
        </p:nvSpPr>
        <p:spPr bwMode="auto">
          <a:xfrm flipV="1">
            <a:off x="3839210" y="949960"/>
            <a:ext cx="451358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59810" y="362585"/>
            <a:ext cx="50723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spc="300" dirty="0">
                <a:solidFill>
                  <a:schemeClr val="bg2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  <a:sym typeface="+mn-ea"/>
              </a:rPr>
              <a:t>金峰经济开发区主导产业</a:t>
            </a:r>
          </a:p>
        </p:txBody>
      </p:sp>
      <p:pic>
        <p:nvPicPr>
          <p:cNvPr id="5" name="图片 4" descr="电子信息"/>
          <p:cNvPicPr>
            <a:picLocks noChangeAspect="1"/>
          </p:cNvPicPr>
          <p:nvPr/>
        </p:nvPicPr>
        <p:blipFill>
          <a:blip r:embed="rId4"/>
          <a:srcRect l="-467" t="-382" r="467" b="382"/>
          <a:stretch>
            <a:fillRect/>
          </a:stretch>
        </p:blipFill>
        <p:spPr>
          <a:xfrm flipH="1">
            <a:off x="9082088" y="1728470"/>
            <a:ext cx="2917825" cy="2068195"/>
          </a:xfrm>
          <a:prstGeom prst="roundRect">
            <a:avLst/>
          </a:prstGeom>
        </p:spPr>
      </p:pic>
      <p:pic>
        <p:nvPicPr>
          <p:cNvPr id="32" name="图片 31" descr="高端装备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89333" y="1771650"/>
            <a:ext cx="2861310" cy="2067560"/>
          </a:xfrm>
          <a:prstGeom prst="roundRect">
            <a:avLst/>
          </a:prstGeom>
        </p:spPr>
      </p:pic>
      <p:pic>
        <p:nvPicPr>
          <p:cNvPr id="33" name="图片 32" descr="食品加工"/>
          <p:cNvPicPr>
            <a:picLocks noChangeAspect="1"/>
          </p:cNvPicPr>
          <p:nvPr/>
        </p:nvPicPr>
        <p:blipFill>
          <a:blip r:embed="rId6"/>
          <a:srcRect l="-238" t="-801" r="238" b="801"/>
          <a:stretch>
            <a:fillRect/>
          </a:stretch>
        </p:blipFill>
        <p:spPr>
          <a:xfrm>
            <a:off x="163513" y="1814830"/>
            <a:ext cx="2794000" cy="1981835"/>
          </a:xfrm>
          <a:prstGeom prst="roundRect">
            <a:avLst/>
          </a:prstGeom>
        </p:spPr>
      </p:pic>
      <p:pic>
        <p:nvPicPr>
          <p:cNvPr id="34" name="图片 33" descr="冶金新材料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6733" y="1814830"/>
            <a:ext cx="2917190" cy="1981835"/>
          </a:xfrm>
          <a:prstGeom prst="round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448628" y="4062095"/>
            <a:ext cx="2223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pc="20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20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食品加工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3538538" y="4062095"/>
            <a:ext cx="18694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pc="20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冶金新材料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6274118" y="3994785"/>
            <a:ext cx="24917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pc="20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0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高端装备制造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9699308" y="3994785"/>
            <a:ext cx="2242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pc="20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0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电子信息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823278" y="4665345"/>
            <a:ext cx="103803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/>
              <a:t>         </a:t>
            </a:r>
            <a:r>
              <a:rPr lang="zh-CN" altLang="en-US" sz="2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金峰经济开发区经历了园区起步、园区集聚、转型提升三个发展阶段，已形成食品加工、冶金新材料、高端装备制造、电子信息“四大主导产业”。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4370"/>
            <a:chOff x="203198" y="188687"/>
            <a:chExt cx="3843655" cy="674370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zh-CN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ea"/>
                </a:rPr>
                <a:t>食品加工</a:t>
              </a:r>
              <a:endParaRPr lang="zh-CN" altLang="en-US" sz="2800" spc="4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64632"/>
              <a:ext cx="159512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1" name="矩形 70"/>
          <p:cNvSpPr/>
          <p:nvPr/>
        </p:nvSpPr>
        <p:spPr>
          <a:xfrm>
            <a:off x="8325546" y="6545425"/>
            <a:ext cx="775136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pic>
        <p:nvPicPr>
          <p:cNvPr id="5" name="图片 4" descr="image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" y="1853565"/>
            <a:ext cx="3162300" cy="2799715"/>
          </a:xfrm>
          <a:prstGeom prst="rect">
            <a:avLst/>
          </a:prstGeom>
        </p:spPr>
      </p:pic>
      <p:pic>
        <p:nvPicPr>
          <p:cNvPr id="6" name="图片 5" descr="image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878" y="1854200"/>
            <a:ext cx="3485515" cy="2799080"/>
          </a:xfrm>
          <a:prstGeom prst="rect">
            <a:avLst/>
          </a:prstGeom>
        </p:spPr>
      </p:pic>
      <p:pic>
        <p:nvPicPr>
          <p:cNvPr id="7" name="图片 6" descr="image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640" y="1854200"/>
            <a:ext cx="3148330" cy="27984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6408" y="4940300"/>
            <a:ext cx="32238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康之味</a:t>
            </a:r>
          </a:p>
          <a:p>
            <a:pPr algn="ctr">
              <a:lnSpc>
                <a:spcPct val="150000"/>
              </a:lnSpc>
            </a:pP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中国运动饮料行业经济综合指标前三名</a:t>
            </a:r>
            <a:endParaRPr lang="zh-CN" altLang="en-US" sz="1400" dirty="0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26318" y="4940300"/>
            <a:ext cx="2540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信华食品</a:t>
            </a:r>
          </a:p>
          <a:p>
            <a:pPr algn="ctr">
              <a:lnSpc>
                <a:spcPct val="150000"/>
              </a:lnSpc>
            </a:pP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农业产业化国家重点龙头企业</a:t>
            </a:r>
            <a:endParaRPr lang="zh-CN" altLang="en-US" sz="1400" dirty="0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16403" y="4940300"/>
            <a:ext cx="16135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傲农集团</a:t>
            </a:r>
          </a:p>
          <a:p>
            <a:pPr algn="ctr">
              <a:lnSpc>
                <a:spcPct val="150000"/>
              </a:lnSpc>
            </a:pP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福建百强民营企业</a:t>
            </a:r>
            <a:endParaRPr lang="zh-CN" altLang="en-US" sz="1400" dirty="0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图片 11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67" t="8333"/>
          <a:stretch>
            <a:fillRect/>
          </a:stretch>
        </p:blipFill>
        <p:spPr>
          <a:xfrm flipH="1">
            <a:off x="0" y="3323772"/>
            <a:ext cx="5654765" cy="3534228"/>
          </a:xfrm>
          <a:prstGeom prst="rect">
            <a:avLst/>
          </a:prstGeom>
        </p:spPr>
      </p:pic>
      <p:pic>
        <p:nvPicPr>
          <p:cNvPr id="1127" name="图片 11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458" r="69583"/>
          <a:stretch>
            <a:fillRect/>
          </a:stretch>
        </p:blipFill>
        <p:spPr>
          <a:xfrm flipH="1">
            <a:off x="9695543" y="5481529"/>
            <a:ext cx="2496457" cy="1376471"/>
          </a:xfrm>
          <a:prstGeom prst="rect">
            <a:avLst/>
          </a:prstGeom>
        </p:spPr>
      </p:pic>
      <p:sp>
        <p:nvSpPr>
          <p:cNvPr id="172" name="矩形 171"/>
          <p:cNvSpPr/>
          <p:nvPr/>
        </p:nvSpPr>
        <p:spPr>
          <a:xfrm>
            <a:off x="4129768" y="4094245"/>
            <a:ext cx="8475436" cy="2999908"/>
          </a:xfrm>
          <a:prstGeom prst="rect">
            <a:avLst/>
          </a:prstGeom>
          <a:blipFill dpi="0" rotWithShape="1">
            <a:blip r:embed="rId6">
              <a:alphaModFix amt="60000"/>
            </a:blip>
            <a:srcRect/>
            <a:stretch>
              <a:fillRect t="-4682" b="-46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610028" y="535300"/>
            <a:ext cx="3118758" cy="613410"/>
            <a:chOff x="8610028" y="535300"/>
            <a:chExt cx="3118758" cy="613410"/>
          </a:xfrm>
        </p:grpSpPr>
        <p:sp>
          <p:nvSpPr>
            <p:cNvPr id="217" name="ïşḷíḓé"/>
            <p:cNvSpPr txBox="1"/>
            <p:nvPr/>
          </p:nvSpPr>
          <p:spPr>
            <a:xfrm>
              <a:off x="8610028" y="535300"/>
              <a:ext cx="3118758" cy="581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 fontScale="85000" lnSpcReduction="20000"/>
            </a:bodyPr>
            <a:lstStyle/>
            <a:p>
              <a:pPr algn="r">
                <a:lnSpc>
                  <a:spcPct val="13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C</a:t>
              </a:r>
              <a:r>
                <a:rPr lang="en-US" altLang="zh-CN" sz="200" b="1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ONTENTS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8" name="íšlíďe"/>
            <p:cNvSpPr/>
            <p:nvPr/>
          </p:nvSpPr>
          <p:spPr bwMode="auto">
            <a:xfrm>
              <a:off x="11217217" y="1091560"/>
              <a:ext cx="404813" cy="571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271510" y="3498850"/>
            <a:ext cx="3452495" cy="755650"/>
            <a:chOff x="6139089" y="3423133"/>
            <a:chExt cx="3452623" cy="755650"/>
          </a:xfrm>
        </p:grpSpPr>
        <p:sp>
          <p:nvSpPr>
            <p:cNvPr id="25" name="椭圆 24"/>
            <p:cNvSpPr/>
            <p:nvPr/>
          </p:nvSpPr>
          <p:spPr>
            <a:xfrm>
              <a:off x="6189385" y="3429000"/>
              <a:ext cx="567477" cy="567474"/>
            </a:xfrm>
            <a:prstGeom prst="ellipse">
              <a:avLst/>
            </a:prstGeom>
            <a:solidFill>
              <a:schemeClr val="accent6"/>
            </a:solidFill>
            <a:ln w="12700" cap="rnd">
              <a:noFill/>
              <a:prstDash val="solid"/>
              <a:round/>
            </a:ln>
            <a:effectLst>
              <a:outerShdw blurRad="254000" dist="127000" algn="ctr" rotWithShape="0">
                <a:schemeClr val="accent6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>
                <a:lnSpc>
                  <a:spcPct val="120000"/>
                </a:lnSpc>
              </a:pP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139089" y="3491267"/>
              <a:ext cx="664923" cy="4979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789713" y="3423133"/>
              <a:ext cx="2801999" cy="755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600" dirty="0">
                  <a:solidFill>
                    <a:schemeClr val="bg1"/>
                  </a:solidFill>
                  <a:cs typeface="+mn-ea"/>
                  <a:sym typeface="+mn-lt"/>
                </a:rPr>
                <a:t>投资芗城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21715" y="1641475"/>
            <a:ext cx="3452495" cy="755650"/>
            <a:chOff x="1990627" y="3423133"/>
            <a:chExt cx="3452623" cy="755538"/>
          </a:xfrm>
        </p:grpSpPr>
        <p:sp>
          <p:nvSpPr>
            <p:cNvPr id="22" name="椭圆 21"/>
            <p:cNvSpPr/>
            <p:nvPr/>
          </p:nvSpPr>
          <p:spPr>
            <a:xfrm>
              <a:off x="2034169" y="3429000"/>
              <a:ext cx="567477" cy="567474"/>
            </a:xfrm>
            <a:prstGeom prst="ellipse">
              <a:avLst/>
            </a:prstGeom>
            <a:solidFill>
              <a:schemeClr val="accent3"/>
            </a:solidFill>
            <a:ln w="12700" cap="rnd">
              <a:noFill/>
              <a:prstDash val="solid"/>
              <a:round/>
            </a:ln>
            <a:effectLst>
              <a:outerShdw blurRad="254000" dist="127000" algn="ctr" rotWithShape="0">
                <a:schemeClr val="accent3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>
                <a:lnSpc>
                  <a:spcPct val="120000"/>
                </a:lnSpc>
              </a:pP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990627" y="3491267"/>
              <a:ext cx="664923" cy="4979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641251" y="3423133"/>
              <a:ext cx="2801999" cy="755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走进芗城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370070" y="2545715"/>
            <a:ext cx="3452495" cy="755650"/>
            <a:chOff x="4064858" y="3423133"/>
            <a:chExt cx="3452623" cy="755538"/>
          </a:xfrm>
        </p:grpSpPr>
        <p:sp>
          <p:nvSpPr>
            <p:cNvPr id="16" name="椭圆 15"/>
            <p:cNvSpPr/>
            <p:nvPr/>
          </p:nvSpPr>
          <p:spPr>
            <a:xfrm>
              <a:off x="4111777" y="3429000"/>
              <a:ext cx="567477" cy="567474"/>
            </a:xfrm>
            <a:prstGeom prst="ellipse">
              <a:avLst/>
            </a:prstGeom>
            <a:solidFill>
              <a:schemeClr val="accent4"/>
            </a:solidFill>
            <a:ln w="12700" cap="rnd">
              <a:noFill/>
              <a:prstDash val="solid"/>
              <a:round/>
            </a:ln>
            <a:effectLst>
              <a:outerShdw blurRad="254000" dist="127000" algn="ctr" rotWithShape="0">
                <a:schemeClr val="accent4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>
                <a:lnSpc>
                  <a:spcPct val="120000"/>
                </a:lnSpc>
              </a:pP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064858" y="3491267"/>
              <a:ext cx="664923" cy="4979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715482" y="3423133"/>
              <a:ext cx="2801999" cy="755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600" dirty="0">
                  <a:solidFill>
                    <a:schemeClr val="bg1"/>
                  </a:solidFill>
                  <a:cs typeface="+mn-ea"/>
                  <a:sym typeface="+mn-lt"/>
                </a:rPr>
                <a:t>选择芗城</a:t>
              </a: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4370"/>
            <a:chOff x="203198" y="188687"/>
            <a:chExt cx="3843655" cy="674370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zh-CN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ea"/>
                </a:rPr>
                <a:t>冶金新材料</a:t>
              </a: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76062"/>
              <a:ext cx="241427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8" y="1844675"/>
            <a:ext cx="5407660" cy="30149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968" y="1844675"/>
            <a:ext cx="4643120" cy="301561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文本框 5"/>
          <p:cNvSpPr txBox="1"/>
          <p:nvPr/>
        </p:nvSpPr>
        <p:spPr>
          <a:xfrm>
            <a:off x="667703" y="5040630"/>
            <a:ext cx="543052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三宝集团</a:t>
            </a:r>
            <a:endParaRPr dirty="0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</a:t>
            </a: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制造业企业</a:t>
            </a:r>
            <a:r>
              <a:rPr lang="zh-CN"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</a:t>
            </a:r>
            <a:r>
              <a:rPr lang="en-US"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335</a:t>
            </a:r>
            <a:r>
              <a:rPr lang="zh-CN" altLang="en-US"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名</a:t>
            </a:r>
            <a:r>
              <a:rPr lang="zh-CN"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、中国</a:t>
            </a: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民营企业</a:t>
            </a:r>
            <a:r>
              <a:rPr lang="zh-CN"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</a:t>
            </a:r>
            <a:r>
              <a:rPr lang="en-US" altLang="zh-CN"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442</a:t>
            </a:r>
            <a:r>
              <a:rPr lang="zh-CN" altLang="en-US"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名</a:t>
            </a:r>
            <a:r>
              <a:rPr lang="zh-CN"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福建省百强</a:t>
            </a:r>
            <a:r>
              <a:rPr lang="zh-CN"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25803" y="5069840"/>
            <a:ext cx="17830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闽光钢铁</a:t>
            </a:r>
          </a:p>
          <a:p>
            <a:pPr algn="ctr">
              <a:lnSpc>
                <a:spcPct val="150000"/>
              </a:lnSpc>
            </a:pP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福建省工业龙头企业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4370"/>
            <a:chOff x="203198" y="188687"/>
            <a:chExt cx="3843655" cy="674370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zh-CN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ea"/>
                </a:rPr>
                <a:t>高端装备制造</a:t>
              </a: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76062"/>
              <a:ext cx="241427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83" y="2152015"/>
            <a:ext cx="3439795" cy="23374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338" y="2152015"/>
            <a:ext cx="3490595" cy="233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638" y="2153285"/>
            <a:ext cx="3355340" cy="23361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26453" y="5044440"/>
            <a:ext cx="2316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正兴集团</a:t>
            </a:r>
            <a:endParaRPr dirty="0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中国车轮行业综合实力首位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741228" y="5044440"/>
            <a:ext cx="2849880" cy="1153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科晖专用车</a:t>
            </a:r>
          </a:p>
          <a:p>
            <a:pPr algn="ctr">
              <a:lnSpc>
                <a:spcPct val="150000"/>
              </a:lnSpc>
            </a:pP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国家级专精特新“小巨人”企业、</a:t>
            </a:r>
          </a:p>
          <a:p>
            <a:pPr algn="ctr">
              <a:lnSpc>
                <a:spcPct val="150000"/>
              </a:lnSpc>
            </a:pP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省级重点上市后备企业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628063" y="5044440"/>
            <a:ext cx="30276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南方机械</a:t>
            </a:r>
            <a:endParaRPr dirty="0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工业级气动工具市场占有率全国第一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4370"/>
            <a:chOff x="203198" y="188687"/>
            <a:chExt cx="3843655" cy="674370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zh-CN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ea"/>
                </a:rPr>
                <a:t>电子信息</a:t>
              </a: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64632"/>
              <a:ext cx="165481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28" y="2053590"/>
            <a:ext cx="3628390" cy="20637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013" y="2053590"/>
            <a:ext cx="3801110" cy="206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373" y="2064385"/>
            <a:ext cx="3180080" cy="20415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98183" y="4305300"/>
            <a:ext cx="33832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科华技术</a:t>
            </a:r>
            <a:endParaRPr dirty="0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全市首家国家工信部服务型制造示范企业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325428" y="4305300"/>
            <a:ext cx="21386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点景科技</a:t>
            </a:r>
            <a:endParaRPr dirty="0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工信部系统集成资质企业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888413" y="4305300"/>
            <a:ext cx="2540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众环科技、盈塑工业</a:t>
            </a:r>
            <a:endParaRPr lang="zh-CN" dirty="0" smtClean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4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国家技术创新示范企业</a:t>
            </a:r>
            <a:endParaRPr lang="zh-CN" altLang="en-US" sz="1400" dirty="0" smtClean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íšlíďe"/>
          <p:cNvSpPr/>
          <p:nvPr/>
        </p:nvSpPr>
        <p:spPr bwMode="auto">
          <a:xfrm flipV="1">
            <a:off x="5203825" y="894080"/>
            <a:ext cx="176149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15560" y="366395"/>
            <a:ext cx="1960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spc="300" dirty="0">
                <a:solidFill>
                  <a:schemeClr val="bg2"/>
                </a:solidFill>
                <a:uFillTx/>
                <a:latin typeface="方正小标宋简体" panose="02010601030101010101" charset="-122"/>
                <a:ea typeface="方正小标宋简体" panose="02010601030101010101" charset="-122"/>
                <a:sym typeface="+mn-ea"/>
              </a:rPr>
              <a:t>招商载体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3981450"/>
            <a:ext cx="3640455" cy="218948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585" y="927100"/>
            <a:ext cx="3639820" cy="23723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610" y="894080"/>
            <a:ext cx="4083050" cy="240538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1610" y="3981450"/>
            <a:ext cx="4058920" cy="218948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2798" y="2152015"/>
            <a:ext cx="5337175" cy="2934335"/>
          </a:xfrm>
          <a:prstGeom prst="rect">
            <a:avLst/>
          </a:prstGeom>
          <a:effectLst>
            <a:outerShdw blurRad="50800" dist="1778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5005"/>
            <a:chOff x="203198" y="188687"/>
            <a:chExt cx="3843655" cy="675005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ea"/>
                </a:rPr>
                <a:t>新经济产业园</a:t>
              </a: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87492"/>
              <a:ext cx="240411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363" y="3477260"/>
            <a:ext cx="5505450" cy="282257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8" name="文本框 17"/>
          <p:cNvSpPr txBox="1"/>
          <p:nvPr/>
        </p:nvSpPr>
        <p:spPr>
          <a:xfrm>
            <a:off x="293370" y="4289425"/>
            <a:ext cx="55219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重点引进：数字经济、总部经济、平台经济、绿色经济等新经济、新业态企业。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6059805" y="1066165"/>
            <a:ext cx="55213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en-US" altLang="zh-CN" sz="20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位于金塘路西侧、金华路南侧，占地面积约99亩，总建筑面积约17万平方米。园区以促进产业发展为使命，以科技研发、工业设计、信息技术及文化创意为主要产业方向，加快中心城区二产、三产融合，推动产业向价值链高端延伸，发挥新经济产业园的带动优势。</a:t>
            </a:r>
          </a:p>
        </p:txBody>
      </p:sp>
      <p:pic>
        <p:nvPicPr>
          <p:cNvPr id="51" name="图片 50" descr="人工智能产业园总部办公大楼(1)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053" y="1066165"/>
            <a:ext cx="5521325" cy="2985770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5683250" cy="674370"/>
            <a:chOff x="203198" y="188687"/>
            <a:chExt cx="5683250" cy="674370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5683250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2800" spc="500" dirty="0">
                  <a:solidFill>
                    <a:schemeClr val="tx1"/>
                  </a:solidFill>
                  <a:uFillTx/>
                  <a:ea typeface="微软雅黑" panose="020B0503020204020204" charset="-122"/>
                  <a:sym typeface="+mn-ea"/>
                </a:rPr>
                <a:t>语堂数字经济产业园</a:t>
              </a:r>
              <a:endParaRPr lang="zh-CN" altLang="zh-CN" sz="2800" spc="4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86857"/>
              <a:ext cx="378904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99440" y="1075690"/>
            <a:ext cx="5333365" cy="2353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chemeClr val="accent1"/>
                </a:solidFill>
                <a:cs typeface="Lato Light" charset="0"/>
                <a:sym typeface="Lato Light" charset="0"/>
              </a:rPr>
              <a:t>       </a:t>
            </a:r>
            <a:r>
              <a:rPr lang="zh-CN" altLang="en-US" sz="1600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Lato Light" charset="0"/>
              </a:rPr>
              <a:t>园区规划占地面积约1136亩，作为漳州首个数字经济产业园，规划建设研发办公楼、商业写字楼、中试生产车间等工业配套体系，以及商务休闲、生态居住、基础教育等生活配套体系。打造集智慧创新、产城融合、绿色生态为一体的宜居型数字经济产业园，成为漳州数字化转型核心引擎、闽西南数字经济发展新高地。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9440" y="3525520"/>
            <a:ext cx="5170805" cy="28765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703" y="1070610"/>
            <a:ext cx="5182235" cy="280352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文本框 9"/>
          <p:cNvSpPr txBox="1"/>
          <p:nvPr/>
        </p:nvSpPr>
        <p:spPr>
          <a:xfrm>
            <a:off x="6619558" y="4318000"/>
            <a:ext cx="517525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dirty="0">
                <a:solidFill>
                  <a:schemeClr val="accent1"/>
                </a:solidFill>
                <a:cs typeface="Lato Light" charset="0"/>
                <a:sym typeface="Lato Light" charset="0"/>
              </a:rPr>
              <a:t>        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Lato Light" charset="0"/>
              </a:rPr>
              <a:t>重点引进：大数据、工业互联网、智能终端、智慧城市等领域。 </a:t>
            </a:r>
          </a:p>
          <a:p>
            <a:pPr algn="just" fontAlgn="auto">
              <a:lnSpc>
                <a:spcPct val="150000"/>
              </a:lnSpc>
            </a:pPr>
            <a:endParaRPr lang="zh-CN" altLang="en-US" sz="1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Lato Light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5263" y="276407"/>
            <a:ext cx="3843655" cy="674370"/>
            <a:chOff x="215263" y="189322"/>
            <a:chExt cx="3843655" cy="674370"/>
          </a:xfrm>
        </p:grpSpPr>
        <p:sp>
          <p:nvSpPr>
            <p:cNvPr id="29" name="矩形 28"/>
            <p:cNvSpPr/>
            <p:nvPr/>
          </p:nvSpPr>
          <p:spPr>
            <a:xfrm>
              <a:off x="215263" y="189322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ea"/>
                </a:rPr>
                <a:t>闽台科技产业园</a:t>
              </a: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87492"/>
              <a:ext cx="292544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571105" y="1372235"/>
            <a:ext cx="3780790" cy="14408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   </a:t>
            </a:r>
            <a:r>
              <a:rPr lang="en-US" altLang="zh-CN" sz="1400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 </a:t>
            </a:r>
            <a:r>
              <a:rPr sz="1400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Lato Light" charset="0"/>
              </a:rPr>
              <a:t>园区总规划面积约2600亩，项目交通便捷，基础设施完善，距漳州西高速互通仅3.7公里，距漳州市政府约10公里；距厦门70公里，距漳州港30公里。</a:t>
            </a:r>
            <a:endParaRPr lang="zh-CN" altLang="en-US" sz="1400" spc="150" dirty="0">
              <a:solidFill>
                <a:schemeClr val="bg2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Lato Light" charset="0"/>
            </a:endParaRPr>
          </a:p>
        </p:txBody>
      </p:sp>
      <p:pic>
        <p:nvPicPr>
          <p:cNvPr id="6" name="图片 5" descr="微信图片_202205021008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70" y="1464945"/>
            <a:ext cx="7062470" cy="44678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图片 2" descr="闽台11"/>
          <p:cNvPicPr>
            <a:picLocks noChangeAspect="1"/>
          </p:cNvPicPr>
          <p:nvPr/>
        </p:nvPicPr>
        <p:blipFill>
          <a:blip r:embed="rId5" cstate="print">
            <a:lum bright="-6000"/>
          </a:blip>
          <a:stretch>
            <a:fillRect/>
          </a:stretch>
        </p:blipFill>
        <p:spPr>
          <a:xfrm>
            <a:off x="7499985" y="3605530"/>
            <a:ext cx="3851910" cy="232727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文本框 4"/>
          <p:cNvSpPr txBox="1"/>
          <p:nvPr/>
        </p:nvSpPr>
        <p:spPr>
          <a:xfrm>
            <a:off x="7571105" y="2967990"/>
            <a:ext cx="37807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1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重点引进：电子信息、装备制造、集成电路、通信制造、物联网传感器等优质业态。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5263" y="276407"/>
            <a:ext cx="3843655" cy="674370"/>
            <a:chOff x="215263" y="189322"/>
            <a:chExt cx="3843655" cy="674370"/>
          </a:xfrm>
        </p:grpSpPr>
        <p:sp>
          <p:nvSpPr>
            <p:cNvPr id="29" name="矩形 28"/>
            <p:cNvSpPr/>
            <p:nvPr/>
          </p:nvSpPr>
          <p:spPr>
            <a:xfrm>
              <a:off x="215263" y="189322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ea"/>
                </a:rPr>
                <a:t>漳州智能制造产业园</a:t>
              </a: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87492"/>
              <a:ext cx="376491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39115" y="989965"/>
            <a:ext cx="54000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sz="16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Lato Light" charset="0"/>
              </a:rPr>
              <a:t>       </a:t>
            </a:r>
            <a:r>
              <a:rPr sz="1600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Lato Light" charset="0"/>
              </a:rPr>
              <a:t>总规划面积约1000亩，建设绿色低碳生产基地、总部经济区、商业办公配套区、综合研发区等，打造集智能化生产、服务、办公、展示交易、生活于一体的智能制造园区。项目一期占地约360亩，通过闽西南集团自有产业基金进行龙头企业招商、产业链条招商，打造海西标志性专题产业园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196013" y="4613910"/>
            <a:ext cx="509968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zh-CN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重点引进：</a:t>
            </a:r>
            <a:r>
              <a:rPr lang="zh-CN" altLang="en-US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Lato Light" charset="0"/>
              </a:rPr>
              <a:t>引进装备制造、电子信息、新材料等相关领域</a:t>
            </a:r>
            <a:r>
              <a:rPr lang="zh-CN" altLang="en-US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013" y="950595"/>
            <a:ext cx="5337175" cy="2934335"/>
          </a:xfrm>
          <a:prstGeom prst="rect">
            <a:avLst/>
          </a:prstGeom>
          <a:effectLst>
            <a:outerShdw blurRad="50800" dist="1778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98" y="3452495"/>
            <a:ext cx="5323205" cy="2650490"/>
          </a:xfrm>
          <a:prstGeom prst="rect">
            <a:avLst/>
          </a:prstGeom>
          <a:effectLst>
            <a:outerShdw blurRad="50800" dist="2032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图片 11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67" t="8333"/>
          <a:stretch>
            <a:fillRect/>
          </a:stretch>
        </p:blipFill>
        <p:spPr>
          <a:xfrm flipH="1">
            <a:off x="0" y="1270000"/>
            <a:ext cx="8940800" cy="5588000"/>
          </a:xfrm>
          <a:prstGeom prst="rect">
            <a:avLst/>
          </a:prstGeom>
        </p:spPr>
      </p:pic>
      <p:pic>
        <p:nvPicPr>
          <p:cNvPr id="1127" name="图片 11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458" r="69583"/>
          <a:stretch>
            <a:fillRect/>
          </a:stretch>
        </p:blipFill>
        <p:spPr>
          <a:xfrm flipH="1">
            <a:off x="8483600" y="4813300"/>
            <a:ext cx="3708400" cy="2044700"/>
          </a:xfrm>
          <a:prstGeom prst="rect">
            <a:avLst/>
          </a:prstGeom>
        </p:spPr>
      </p:pic>
      <p:sp>
        <p:nvSpPr>
          <p:cNvPr id="172" name="矩形 171"/>
          <p:cNvSpPr/>
          <p:nvPr/>
        </p:nvSpPr>
        <p:spPr>
          <a:xfrm>
            <a:off x="2184398" y="473074"/>
            <a:ext cx="10145201" cy="3590926"/>
          </a:xfrm>
          <a:prstGeom prst="rect">
            <a:avLst/>
          </a:prstGeom>
          <a:blipFill dpi="0" rotWithShape="1">
            <a:blip r:embed="rId4">
              <a:alphaModFix amt="60000"/>
            </a:blip>
            <a:srcRect/>
            <a:stretch>
              <a:fillRect t="-4682" b="-46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31" name="矩形 1130"/>
          <p:cNvSpPr/>
          <p:nvPr/>
        </p:nvSpPr>
        <p:spPr>
          <a:xfrm>
            <a:off x="3467100" y="1789350"/>
            <a:ext cx="8289471" cy="1171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7200" dirty="0">
                <a:solidFill>
                  <a:schemeClr val="tx1"/>
                </a:solidFill>
                <a:cs typeface="+mn-ea"/>
                <a:sym typeface="+mn-lt"/>
              </a:rPr>
              <a:t>谢谢</a:t>
            </a:r>
          </a:p>
        </p:txBody>
      </p:sp>
      <p:sp>
        <p:nvSpPr>
          <p:cNvPr id="12" name="íšlíďe"/>
          <p:cNvSpPr/>
          <p:nvPr/>
        </p:nvSpPr>
        <p:spPr bwMode="auto">
          <a:xfrm>
            <a:off x="6819980" y="3063603"/>
            <a:ext cx="1584000" cy="58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846570" y="3818255"/>
            <a:ext cx="1320165" cy="1793310"/>
            <a:chOff x="12230" y="2928"/>
            <a:chExt cx="4490" cy="604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30" y="2928"/>
              <a:ext cx="4490" cy="444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2509" y="7213"/>
              <a:ext cx="4211" cy="1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bg2"/>
                  </a:solidFill>
                </a:rPr>
                <a:t>金峰开发区公众号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290490" y="3818255"/>
            <a:ext cx="1398975" cy="1624932"/>
            <a:chOff x="13811" y="3206"/>
            <a:chExt cx="3581" cy="4420"/>
          </a:xfrm>
        </p:grpSpPr>
        <p:pic>
          <p:nvPicPr>
            <p:cNvPr id="26" name="图片 25" descr="金峰投资平台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11" y="3206"/>
              <a:ext cx="3581" cy="3581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4459" y="6792"/>
              <a:ext cx="2596" cy="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2"/>
                  </a:solidFill>
                </a:rPr>
                <a:t>投资平台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图片 11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458" r="69583"/>
          <a:stretch>
            <a:fillRect/>
          </a:stretch>
        </p:blipFill>
        <p:spPr>
          <a:xfrm flipH="1" flipV="1">
            <a:off x="7111456" y="-1"/>
            <a:ext cx="5080542" cy="2801258"/>
          </a:xfrm>
          <a:prstGeom prst="rect">
            <a:avLst/>
          </a:prstGeom>
        </p:spPr>
      </p:pic>
      <p:pic>
        <p:nvPicPr>
          <p:cNvPr id="1125" name="图片 11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67" t="8333"/>
          <a:stretch>
            <a:fillRect/>
          </a:stretch>
        </p:blipFill>
        <p:spPr>
          <a:xfrm>
            <a:off x="5065486" y="2403930"/>
            <a:ext cx="7126513" cy="44540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77" t="13613" r="60702" b="48287"/>
          <a:stretch>
            <a:fillRect/>
          </a:stretch>
        </p:blipFill>
        <p:spPr>
          <a:xfrm>
            <a:off x="1322616" y="1981026"/>
            <a:ext cx="1277250" cy="274320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819398" y="2403930"/>
            <a:ext cx="4702629" cy="1617566"/>
            <a:chOff x="1828798" y="2403930"/>
            <a:chExt cx="4702629" cy="1617566"/>
          </a:xfrm>
        </p:grpSpPr>
        <p:sp>
          <p:nvSpPr>
            <p:cNvPr id="29" name="矩形 28"/>
            <p:cNvSpPr/>
            <p:nvPr/>
          </p:nvSpPr>
          <p:spPr>
            <a:xfrm>
              <a:off x="1828798" y="2403930"/>
              <a:ext cx="4702629" cy="1171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5400" dirty="0">
                  <a:cs typeface="+mn-ea"/>
                  <a:sym typeface="+mn-lt"/>
                </a:rPr>
                <a:t>走进芗城</a:t>
              </a: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1901188" y="3499940"/>
              <a:ext cx="285369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4" name="PA-矩形 11"/>
            <p:cNvSpPr/>
            <p:nvPr>
              <p:custDataLst>
                <p:tags r:id="rId3"/>
              </p:custDataLst>
            </p:nvPr>
          </p:nvSpPr>
          <p:spPr>
            <a:xfrm>
              <a:off x="1828798" y="3635416"/>
              <a:ext cx="4549007" cy="38608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·</a:t>
              </a:r>
              <a:r>
                <a:rPr lang="zh-CN" altLang="zh-CN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中心城区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·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滨海新城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·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文化名城</a:t>
              </a:r>
              <a:r>
                <a:rPr lang="en-US" altLang="zh-CN" sz="1200" dirty="0">
                  <a:solidFill>
                    <a:srgbClr val="4469A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lang="en-US" altLang="zh-CN" sz="1200" i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1216025"/>
            <a:chOff x="203198" y="188687"/>
            <a:chExt cx="3843655" cy="1216025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12160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田园都市</a:t>
              </a:r>
              <a:r>
                <a:rPr lang="en-US" altLang="zh-CN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生态绿城</a:t>
              </a:r>
              <a:endParaRPr lang="zh-CN" altLang="en-US" sz="2800" spc="4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2800" spc="4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87492"/>
              <a:ext cx="332867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íšļïḓè"/>
          <p:cNvGrpSpPr/>
          <p:nvPr/>
        </p:nvGrpSpPr>
        <p:grpSpPr>
          <a:xfrm>
            <a:off x="5447665" y="5916930"/>
            <a:ext cx="5334000" cy="144145"/>
            <a:chOff x="1409786" y="5854700"/>
            <a:chExt cx="9370380" cy="14400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1478587" y="5926700"/>
              <a:ext cx="9232778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śḻïḍê"/>
            <p:cNvSpPr/>
            <p:nvPr/>
          </p:nvSpPr>
          <p:spPr>
            <a:xfrm>
              <a:off x="1409786" y="5854700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í$lïďé"/>
            <p:cNvSpPr/>
            <p:nvPr/>
          </p:nvSpPr>
          <p:spPr>
            <a:xfrm>
              <a:off x="2087221" y="5873108"/>
              <a:ext cx="107184" cy="1071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9" name="ïṧ1íḍe"/>
            <p:cNvSpPr/>
            <p:nvPr/>
          </p:nvSpPr>
          <p:spPr>
            <a:xfrm>
              <a:off x="2727840" y="5854700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0" name="íşľïḍe"/>
            <p:cNvSpPr/>
            <p:nvPr/>
          </p:nvSpPr>
          <p:spPr>
            <a:xfrm>
              <a:off x="3405275" y="5873108"/>
              <a:ext cx="107184" cy="1071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1" name="isḷïḑè"/>
            <p:cNvSpPr/>
            <p:nvPr/>
          </p:nvSpPr>
          <p:spPr>
            <a:xfrm>
              <a:off x="4045894" y="5854700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" name="iṣľïdè"/>
            <p:cNvSpPr/>
            <p:nvPr/>
          </p:nvSpPr>
          <p:spPr>
            <a:xfrm>
              <a:off x="4723329" y="5873108"/>
              <a:ext cx="107184" cy="1071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3" name="ïšļíḓe"/>
            <p:cNvSpPr/>
            <p:nvPr/>
          </p:nvSpPr>
          <p:spPr>
            <a:xfrm>
              <a:off x="5363948" y="5854700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ïṩľídé"/>
            <p:cNvSpPr/>
            <p:nvPr/>
          </p:nvSpPr>
          <p:spPr>
            <a:xfrm>
              <a:off x="6041383" y="5873108"/>
              <a:ext cx="107184" cy="1071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5" name="iSḷiḓé"/>
            <p:cNvSpPr/>
            <p:nvPr/>
          </p:nvSpPr>
          <p:spPr>
            <a:xfrm>
              <a:off x="6682002" y="5854700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6" name="í$ḷîḑè"/>
            <p:cNvSpPr/>
            <p:nvPr/>
          </p:nvSpPr>
          <p:spPr>
            <a:xfrm>
              <a:off x="7359437" y="5873108"/>
              <a:ext cx="107184" cy="1071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7" name="iṣļïďè"/>
            <p:cNvSpPr/>
            <p:nvPr/>
          </p:nvSpPr>
          <p:spPr>
            <a:xfrm>
              <a:off x="8000056" y="5854700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8" name="işḷîḓé"/>
            <p:cNvSpPr/>
            <p:nvPr/>
          </p:nvSpPr>
          <p:spPr>
            <a:xfrm>
              <a:off x="8677491" y="5873108"/>
              <a:ext cx="107184" cy="1071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îslíde"/>
            <p:cNvSpPr/>
            <p:nvPr/>
          </p:nvSpPr>
          <p:spPr>
            <a:xfrm>
              <a:off x="9318110" y="5854700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0" name="ïşḻiḓé"/>
            <p:cNvSpPr/>
            <p:nvPr/>
          </p:nvSpPr>
          <p:spPr>
            <a:xfrm>
              <a:off x="9995545" y="5873108"/>
              <a:ext cx="107184" cy="1071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" name="îšḻïḑê"/>
            <p:cNvSpPr/>
            <p:nvPr/>
          </p:nvSpPr>
          <p:spPr>
            <a:xfrm>
              <a:off x="10636166" y="5854700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</p:grpSp>
      <p:pic>
        <p:nvPicPr>
          <p:cNvPr id="3" name="PA-图片 7" descr="/Users/melody/Downloads/图df片1-5.jpg图df片1-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069" t="2423" r="637" b="-2423"/>
          <a:stretch>
            <a:fillRect/>
          </a:stretch>
        </p:blipFill>
        <p:spPr>
          <a:xfrm>
            <a:off x="5220335" y="1046480"/>
            <a:ext cx="6269990" cy="476440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45430" y="1208405"/>
            <a:ext cx="3841750" cy="14408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indent="0" fontAlgn="auto">
              <a:lnSpc>
                <a:spcPct val="150000"/>
              </a:lnSpc>
              <a:buNone/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  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森林覆盖率达</a:t>
            </a:r>
            <a:r>
              <a:rPr lang="en-US" altLang="zh-CN" sz="1400" b="1" dirty="0">
                <a:solidFill>
                  <a:srgbClr val="FF7B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40</a:t>
            </a:r>
            <a:r>
              <a:rPr lang="zh-CN" altLang="en-US" sz="1400" b="1" dirty="0">
                <a:solidFill>
                  <a:srgbClr val="FF7B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%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、空气质量优良率</a:t>
            </a:r>
            <a:r>
              <a:rPr lang="zh-CN" altLang="en-US" sz="1400" b="1" dirty="0">
                <a:solidFill>
                  <a:srgbClr val="FF7B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9</a:t>
            </a:r>
            <a:r>
              <a:rPr lang="en-US" altLang="zh-CN" sz="1400" b="1" dirty="0">
                <a:solidFill>
                  <a:srgbClr val="FF7B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7</a:t>
            </a:r>
            <a:r>
              <a:rPr lang="zh-CN" altLang="en-US" sz="1400" b="1" dirty="0">
                <a:solidFill>
                  <a:srgbClr val="FF7B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%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，细颗粒物（PM2.5）浓度等6项空气质量指标达到</a:t>
            </a:r>
            <a:r>
              <a:rPr lang="zh-CN" altLang="en-US" sz="1400" b="1" dirty="0">
                <a:solidFill>
                  <a:srgbClr val="FF7B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国家二级标准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，还有天宝大山、北溪湿地等原生态景观，是一座可以深呼吸城市。</a:t>
            </a:r>
            <a:endParaRPr 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Calibri" panose="020F0502020204030204" charset="0"/>
            </a:endParaRPr>
          </a:p>
          <a:p>
            <a:pPr indent="0">
              <a:lnSpc>
                <a:spcPct val="130000"/>
              </a:lnSpc>
              <a:buNone/>
            </a:pPr>
            <a:endParaRPr lang="zh-CN" altLang="en-US" sz="1400" spc="150" dirty="0">
              <a:solidFill>
                <a:srgbClr val="1C1E22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" name="剪去对角的矩形 42"/>
          <p:cNvSpPr/>
          <p:nvPr/>
        </p:nvSpPr>
        <p:spPr>
          <a:xfrm>
            <a:off x="191100" y="2539365"/>
            <a:ext cx="4705350" cy="3211830"/>
          </a:xfrm>
          <a:prstGeom prst="snip2DiagRect">
            <a:avLst>
              <a:gd name="adj1" fmla="val 0"/>
              <a:gd name="adj2" fmla="val 11322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全区幅员总面积</a:t>
            </a: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264.6平方公里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   ———————————————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行政区所辖范围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2个镇    8个街道    </a:t>
            </a: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1个省级经济开发区</a:t>
            </a:r>
          </a:p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———————————————————</a:t>
            </a: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常住人口                    </a:t>
            </a: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</a:t>
            </a:r>
            <a:r>
              <a:rPr 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62.83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万  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5005"/>
            <a:chOff x="203198" y="188687"/>
            <a:chExt cx="3843655" cy="675005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千年漳府</a:t>
              </a:r>
              <a:r>
                <a:rPr lang="en-US" altLang="zh-CN" sz="2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文化名城</a:t>
              </a:r>
              <a:endParaRPr lang="zh-CN" altLang="en-US" sz="2800" spc="4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87492"/>
              <a:ext cx="332867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45465" y="1208405"/>
            <a:ext cx="10759440" cy="14408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>
              <a:lnSpc>
                <a:spcPct val="140000"/>
              </a:lnSpc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  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ontserrat" panose="02000505000000020004"/>
              </a:rPr>
              <a:t>芗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城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，</a:t>
            </a:r>
            <a:r>
              <a:rPr lang="zh-CN" altLang="en-US" sz="140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公元</a:t>
            </a:r>
            <a:r>
              <a:rPr lang="en-US" altLang="zh-CN" sz="140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686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年建州，至今已有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1300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年历史，</a:t>
            </a:r>
          </a:p>
          <a:p>
            <a:pPr lvl="0">
              <a:lnSpc>
                <a:spcPct val="14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松洲书院、威震阁等古迹众多，林语堂、许地山等名人辈出，</a:t>
            </a:r>
          </a:p>
          <a:p>
            <a:pPr lvl="0">
              <a:lnSpc>
                <a:spcPct val="14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拥有非物质文化遗产片仔癀、布袋木偶、木板年画、灯谜、芗剧、八宝印泥等享誉海内外。</a:t>
            </a:r>
          </a:p>
          <a:p>
            <a:pPr indent="0" fontAlgn="auto">
              <a:lnSpc>
                <a:spcPct val="150000"/>
              </a:lnSpc>
              <a:buNone/>
            </a:pPr>
            <a:endParaRPr lang="zh-CN" altLang="en-US" sz="1400" spc="15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2" name="图片 21" descr="/Users/melody/Downloads/宣传册照片作者标注/P11 128-2：传承 (组图1).JPGP11 128-2：传承 (组图1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15560" y="2369185"/>
            <a:ext cx="4886960" cy="3855085"/>
          </a:xfrm>
          <a:custGeom>
            <a:avLst/>
            <a:gdLst>
              <a:gd name="connsiteX0" fmla="*/ 0 w 5483881"/>
              <a:gd name="connsiteY0" fmla="*/ 0 h 4112911"/>
              <a:gd name="connsiteX1" fmla="*/ 5483881 w 5483881"/>
              <a:gd name="connsiteY1" fmla="*/ 0 h 4112911"/>
              <a:gd name="connsiteX2" fmla="*/ 5483881 w 5483881"/>
              <a:gd name="connsiteY2" fmla="*/ 4112911 h 4112911"/>
              <a:gd name="connsiteX3" fmla="*/ 0 w 5483881"/>
              <a:gd name="connsiteY3" fmla="*/ 4112911 h 411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3881" h="4112911">
                <a:moveTo>
                  <a:pt x="0" y="0"/>
                </a:moveTo>
                <a:lnTo>
                  <a:pt x="5483881" y="0"/>
                </a:lnTo>
                <a:lnTo>
                  <a:pt x="5483881" y="4112911"/>
                </a:lnTo>
                <a:lnTo>
                  <a:pt x="0" y="4112911"/>
                </a:lnTo>
                <a:close/>
              </a:path>
            </a:pathLst>
          </a:custGeom>
          <a:effectLst>
            <a:softEdge rad="31750"/>
          </a:effectLst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07295" y="2379980"/>
            <a:ext cx="2779395" cy="384492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lum bright="-6000" contrast="36000"/>
          </a:blip>
          <a:stretch>
            <a:fillRect/>
          </a:stretch>
        </p:blipFill>
        <p:spPr>
          <a:xfrm>
            <a:off x="8190830" y="2368550"/>
            <a:ext cx="3837305" cy="3845560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图片 11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458" r="69583"/>
          <a:stretch>
            <a:fillRect/>
          </a:stretch>
        </p:blipFill>
        <p:spPr>
          <a:xfrm flipH="1" flipV="1">
            <a:off x="7111456" y="-1"/>
            <a:ext cx="5080542" cy="2801258"/>
          </a:xfrm>
          <a:prstGeom prst="rect">
            <a:avLst/>
          </a:prstGeom>
        </p:spPr>
      </p:pic>
      <p:pic>
        <p:nvPicPr>
          <p:cNvPr id="1125" name="图片 11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67" t="8333"/>
          <a:stretch>
            <a:fillRect/>
          </a:stretch>
        </p:blipFill>
        <p:spPr>
          <a:xfrm>
            <a:off x="5065486" y="2403930"/>
            <a:ext cx="7126513" cy="44540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77" t="13613" r="60702" b="48287"/>
          <a:stretch>
            <a:fillRect/>
          </a:stretch>
        </p:blipFill>
        <p:spPr>
          <a:xfrm>
            <a:off x="1322616" y="1981026"/>
            <a:ext cx="1277250" cy="274320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819398" y="2403930"/>
            <a:ext cx="4702629" cy="1617566"/>
            <a:chOff x="1828798" y="2403930"/>
            <a:chExt cx="4702629" cy="1617566"/>
          </a:xfrm>
        </p:grpSpPr>
        <p:sp>
          <p:nvSpPr>
            <p:cNvPr id="29" name="矩形 28"/>
            <p:cNvSpPr/>
            <p:nvPr/>
          </p:nvSpPr>
          <p:spPr>
            <a:xfrm>
              <a:off x="1828798" y="2403930"/>
              <a:ext cx="4702629" cy="1171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5400" dirty="0">
                  <a:cs typeface="+mn-ea"/>
                  <a:sym typeface="+mn-lt"/>
                </a:rPr>
                <a:t>选择芗城</a:t>
              </a: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1901188" y="3499940"/>
              <a:ext cx="285369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4" name="PA-矩形 11"/>
            <p:cNvSpPr/>
            <p:nvPr>
              <p:custDataLst>
                <p:tags r:id="rId3"/>
              </p:custDataLst>
            </p:nvPr>
          </p:nvSpPr>
          <p:spPr>
            <a:xfrm>
              <a:off x="1828798" y="3635416"/>
              <a:ext cx="4549007" cy="38608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·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区位优势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·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生活配套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·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营商环境</a:t>
              </a:r>
              <a:r>
                <a:rPr lang="en-US" altLang="zh-CN" sz="1200" dirty="0">
                  <a:solidFill>
                    <a:srgbClr val="4469A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lang="en-US" altLang="zh-CN" sz="1200" i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4370"/>
            <a:chOff x="203198" y="188687"/>
            <a:chExt cx="3843655" cy="674370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2800" spc="300" dirty="0">
                  <a:solidFill>
                    <a:schemeClr val="tx1"/>
                  </a:solidFill>
                  <a:uFillTx/>
                  <a:ea typeface="微软雅黑" panose="020B0503020204020204" charset="-122"/>
                  <a:sym typeface="+mn-ea"/>
                </a:rPr>
                <a:t>城市联接</a:t>
              </a:r>
              <a:r>
                <a:rPr lang="en-US" altLang="zh-CN" sz="2800" spc="300" dirty="0">
                  <a:solidFill>
                    <a:schemeClr val="tx1"/>
                  </a:solidFill>
                  <a:uFillTx/>
                  <a:ea typeface="微软雅黑" panose="020B0503020204020204" charset="-122"/>
                  <a:sym typeface="+mn-ea"/>
                </a:rPr>
                <a:t>  </a:t>
              </a:r>
              <a:r>
                <a:rPr lang="zh-CN" altLang="en-US" sz="2800" spc="300" dirty="0">
                  <a:solidFill>
                    <a:schemeClr val="tx1"/>
                  </a:solidFill>
                  <a:uFillTx/>
                  <a:ea typeface="微软雅黑" panose="020B0503020204020204" charset="-122"/>
                  <a:sym typeface="+mn-ea"/>
                </a:rPr>
                <a:t>高效便捷</a:t>
              </a:r>
              <a:endParaRPr lang="zh-CN" altLang="en-US" sz="2800" spc="3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318768" y="786857"/>
              <a:ext cx="347027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5" name="右箭头 54"/>
          <p:cNvSpPr/>
          <p:nvPr/>
        </p:nvSpPr>
        <p:spPr>
          <a:xfrm>
            <a:off x="5412105" y="2780030"/>
            <a:ext cx="1118235" cy="51943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7216140" y="1318260"/>
            <a:ext cx="4436110" cy="40322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altLang="zh-CN">
                <a:solidFill>
                  <a:srgbClr val="0070C0"/>
                </a:solidFill>
                <a:sym typeface="+mn-ea"/>
              </a:rPr>
              <a:t>       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地处厦漳泉大都市圈，北通长三角，南达粤港澳，是闽西南经济协作的重要节点，地理区位优越，城市互联高效便捷。</a:t>
            </a:r>
          </a:p>
          <a:p>
            <a:pPr algn="just">
              <a:lnSpc>
                <a:spcPct val="150000"/>
              </a:lnSpc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   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小时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可达厦门机场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   </a:t>
            </a:r>
            <a:r>
              <a: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北上福州</a:t>
            </a:r>
            <a:r>
              <a:rPr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2个小时</a:t>
            </a:r>
            <a:endParaRPr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   </a:t>
            </a:r>
            <a:r>
              <a: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南下深圳</a:t>
            </a:r>
            <a:r>
              <a:rPr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3个多小时</a:t>
            </a:r>
            <a:endParaRPr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" y="1318260"/>
            <a:ext cx="3946525" cy="4009390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5005"/>
            <a:chOff x="203198" y="188687"/>
            <a:chExt cx="3843655" cy="675005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文明和谐</a:t>
              </a:r>
              <a:r>
                <a:rPr lang="en-US" altLang="zh-CN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幸福之城</a:t>
              </a:r>
              <a:endParaRPr lang="zh-CN" altLang="en-US" sz="2800" spc="4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87492"/>
              <a:ext cx="332867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图片 2" descr="区招商手册2.21-10-5"/>
          <p:cNvPicPr>
            <a:picLocks noChangeAspect="1"/>
          </p:cNvPicPr>
          <p:nvPr/>
        </p:nvPicPr>
        <p:blipFill>
          <a:blip r:embed="rId3" cstate="print"/>
          <a:srcRect l="9662" r="8714"/>
          <a:stretch>
            <a:fillRect/>
          </a:stretch>
        </p:blipFill>
        <p:spPr>
          <a:xfrm>
            <a:off x="4354795" y="2685415"/>
            <a:ext cx="3326765" cy="3486150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lum bright="-6000" contrast="18000"/>
          </a:blip>
          <a:stretch>
            <a:fillRect/>
          </a:stretch>
        </p:blipFill>
        <p:spPr>
          <a:xfrm>
            <a:off x="662905" y="2685415"/>
            <a:ext cx="3175000" cy="3488055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662905" y="1531620"/>
            <a:ext cx="2959100" cy="1061085"/>
            <a:chOff x="1043" y="2072"/>
            <a:chExt cx="4660" cy="1671"/>
          </a:xfrm>
        </p:grpSpPr>
        <p:sp>
          <p:nvSpPr>
            <p:cNvPr id="7" name="Docer搜索：半想象现实   http://chn.docer.com/works/?userid=199927538"/>
            <p:cNvSpPr txBox="1"/>
            <p:nvPr/>
          </p:nvSpPr>
          <p:spPr>
            <a:xfrm>
              <a:off x="1043" y="2072"/>
              <a:ext cx="3866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b="1" dirty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方正清刻本悦宋简体" panose="02000000000000000000" charset="-122"/>
                  <a:sym typeface="+mn-ea"/>
                </a:rPr>
                <a:t>医疗保障</a:t>
              </a:r>
            </a:p>
            <a:p>
              <a:pPr algn="l"/>
              <a:r>
                <a:rPr lang="zh-CN" altLang="en-US" sz="16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宋刻本秀楷简体" panose="02000000000000000000" charset="-122"/>
                  <a:ea typeface="方正宋刻本秀楷简体" panose="02000000000000000000" charset="-122"/>
                  <a:cs typeface="方正清刻本悦宋简体" panose="02000000000000000000" charset="-122"/>
                  <a:sym typeface="+mn-ea"/>
                </a:rPr>
                <a:t>——————————</a:t>
              </a:r>
            </a:p>
          </p:txBody>
        </p:sp>
        <p:sp>
          <p:nvSpPr>
            <p:cNvPr id="18" name="Docer搜索：半想象现实   http://chn.docer.com/works/?userid=199927538"/>
            <p:cNvSpPr txBox="1"/>
            <p:nvPr/>
          </p:nvSpPr>
          <p:spPr>
            <a:xfrm>
              <a:off x="1043" y="2727"/>
              <a:ext cx="466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50000"/>
                </a:lnSpc>
              </a:pPr>
              <a:r>
                <a:rPr lang="zh-CN"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三甲医院</a:t>
              </a:r>
              <a:r>
                <a:rPr lang="en-US" altLang="zh-CN"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家，二甲、三乙医院近</a:t>
              </a:r>
              <a:r>
                <a:rPr lang="en-US" altLang="zh-CN"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10</a:t>
              </a:r>
              <a:r>
                <a:rPr lang="zh-CN" altLang="en-US"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家。漳州市医院、</a:t>
              </a:r>
              <a:r>
                <a:rPr lang="en-US" altLang="zh-CN"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909</a:t>
              </a:r>
              <a:r>
                <a:rPr lang="zh-CN" altLang="en-US"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医院等。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354795" y="1531620"/>
            <a:ext cx="2666365" cy="1061085"/>
            <a:chOff x="1043" y="2072"/>
            <a:chExt cx="4199" cy="1671"/>
          </a:xfrm>
        </p:grpSpPr>
        <p:sp>
          <p:nvSpPr>
            <p:cNvPr id="12" name="Docer搜索：半想象现实   http://chn.docer.com/works/?userid=199927538"/>
            <p:cNvSpPr txBox="1"/>
            <p:nvPr/>
          </p:nvSpPr>
          <p:spPr>
            <a:xfrm>
              <a:off x="1043" y="2072"/>
              <a:ext cx="3866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b="1" dirty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方正清刻本悦宋简体" panose="02000000000000000000" charset="-122"/>
                  <a:sym typeface="+mn-ea"/>
                </a:rPr>
                <a:t>教育资源</a:t>
              </a:r>
              <a:endParaRPr lang="zh-CN" altLang="en-US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方正清刻本悦宋简体" panose="02000000000000000000" charset="-122"/>
                <a:sym typeface="+mn-ea"/>
              </a:endParaRPr>
            </a:p>
            <a:p>
              <a:pPr algn="l"/>
              <a:r>
                <a:rPr lang="zh-CN" altLang="en-US" sz="16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宋刻本秀楷简体" panose="02000000000000000000" charset="-122"/>
                  <a:ea typeface="方正宋刻本秀楷简体" panose="02000000000000000000" charset="-122"/>
                  <a:cs typeface="方正清刻本悦宋简体" panose="02000000000000000000" charset="-122"/>
                  <a:sym typeface="+mn-ea"/>
                </a:rPr>
                <a:t>——————————</a:t>
              </a:r>
            </a:p>
          </p:txBody>
        </p:sp>
        <p:sp>
          <p:nvSpPr>
            <p:cNvPr id="13" name="Docer搜索：半想象现实   http://chn.docer.com/works/?userid=199927538"/>
            <p:cNvSpPr txBox="1"/>
            <p:nvPr/>
          </p:nvSpPr>
          <p:spPr>
            <a:xfrm>
              <a:off x="1043" y="2727"/>
              <a:ext cx="419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50000"/>
                </a:lnSpc>
              </a:pPr>
              <a:r>
                <a:rPr lang="zh-CN"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芗城区现有中小学</a:t>
              </a:r>
              <a:r>
                <a:rPr lang="en-US" altLang="zh-CN"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90</a:t>
              </a:r>
              <a:r>
                <a:rPr lang="zh-CN" altLang="en-US"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余所，漳州一中、闽南师大附中、实验小学等。</a:t>
              </a:r>
            </a:p>
          </p:txBody>
        </p:sp>
      </p:grpSp>
      <p:pic>
        <p:nvPicPr>
          <p:cNvPr id="25" name="图片 24" descr="/Users/melody/Downloads/新建文件夹/128-6作品：暮色水仙大街 作者：刘群力 拍摄地点：水仙大街 拍摄时间：2015.12 手机：13605083131.JPG128-6作品：暮色水仙大街 作者：刘群力 拍摄地点：水仙大街 拍摄时间：2015.12 手机：1360508313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285445" y="2683510"/>
            <a:ext cx="3273425" cy="3488055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8285445" y="1531620"/>
            <a:ext cx="2822575" cy="784225"/>
            <a:chOff x="1043" y="2072"/>
            <a:chExt cx="4445" cy="1235"/>
          </a:xfrm>
        </p:grpSpPr>
        <p:sp>
          <p:nvSpPr>
            <p:cNvPr id="17" name="Docer搜索：半想象现实   http://chn.docer.com/works/?userid=199927538"/>
            <p:cNvSpPr txBox="1"/>
            <p:nvPr/>
          </p:nvSpPr>
          <p:spPr>
            <a:xfrm>
              <a:off x="1043" y="2072"/>
              <a:ext cx="3866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b="1" dirty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方正清刻本悦宋简体" panose="02000000000000000000" charset="-122"/>
                  <a:sym typeface="+mn-ea"/>
                </a:rPr>
                <a:t>住房保障</a:t>
              </a:r>
            </a:p>
            <a:p>
              <a:pPr algn="l"/>
              <a:r>
                <a:rPr lang="zh-CN" altLang="en-US" sz="16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宋刻本秀楷简体" panose="02000000000000000000" charset="-122"/>
                  <a:ea typeface="方正宋刻本秀楷简体" panose="02000000000000000000" charset="-122"/>
                  <a:cs typeface="方正清刻本悦宋简体" panose="02000000000000000000" charset="-122"/>
                  <a:sym typeface="+mn-ea"/>
                </a:rPr>
                <a:t>——————————</a:t>
              </a:r>
            </a:p>
          </p:txBody>
        </p:sp>
        <p:sp>
          <p:nvSpPr>
            <p:cNvPr id="19" name="Docer搜索：半想象现实   http://chn.docer.com/works/?userid=199927538"/>
            <p:cNvSpPr txBox="1"/>
            <p:nvPr/>
          </p:nvSpPr>
          <p:spPr>
            <a:xfrm>
              <a:off x="1043" y="2727"/>
              <a:ext cx="444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50000"/>
                </a:lnSpc>
              </a:pPr>
              <a:r>
                <a:rPr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“安得广”</a:t>
              </a:r>
              <a:r>
                <a:rPr lang="zh-CN"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、邻里中心等</a:t>
              </a:r>
              <a:r>
                <a:rPr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惠民安居工程</a:t>
              </a:r>
              <a:r>
                <a:rPr lang="zh-CN" sz="1200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198" y="275772"/>
            <a:ext cx="3843655" cy="675005"/>
            <a:chOff x="203198" y="188687"/>
            <a:chExt cx="3843655" cy="675005"/>
          </a:xfrm>
        </p:grpSpPr>
        <p:sp>
          <p:nvSpPr>
            <p:cNvPr id="29" name="矩形 28"/>
            <p:cNvSpPr/>
            <p:nvPr/>
          </p:nvSpPr>
          <p:spPr>
            <a:xfrm>
              <a:off x="203198" y="188687"/>
              <a:ext cx="3843655" cy="674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zh-CN" altLang="en-US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文明和谐</a:t>
              </a:r>
              <a:r>
                <a:rPr lang="en-US" altLang="zh-CN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2800" spc="400" dirty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幸福之城</a:t>
              </a:r>
              <a:endParaRPr lang="zh-CN" altLang="en-US" sz="2800" spc="4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30" name="íšlíďe"/>
            <p:cNvSpPr/>
            <p:nvPr/>
          </p:nvSpPr>
          <p:spPr bwMode="auto">
            <a:xfrm flipV="1">
              <a:off x="293368" y="787492"/>
              <a:ext cx="332867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图片 2" descr="/Users/melody/Downloads/IMG_4467.JPGIMG_4467"/>
          <p:cNvPicPr>
            <a:picLocks noChangeAspect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>
          <a:xfrm>
            <a:off x="2492375" y="1143635"/>
            <a:ext cx="3858895" cy="276034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lum bright="12000"/>
          </a:blip>
          <a:stretch>
            <a:fillRect/>
          </a:stretch>
        </p:blipFill>
        <p:spPr>
          <a:xfrm>
            <a:off x="6351270" y="1137285"/>
            <a:ext cx="3641090" cy="276669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lum bright="12000"/>
          </a:blip>
          <a:stretch>
            <a:fillRect/>
          </a:stretch>
        </p:blipFill>
        <p:spPr>
          <a:xfrm>
            <a:off x="6351270" y="3908425"/>
            <a:ext cx="3641090" cy="264096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lum bright="12000"/>
          </a:blip>
          <a:stretch>
            <a:fillRect/>
          </a:stretch>
        </p:blipFill>
        <p:spPr>
          <a:xfrm>
            <a:off x="2493010" y="3930650"/>
            <a:ext cx="3858260" cy="2618740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zllNDc0MWU4YmVmY2JjZTNkNDJlZDkzMTU1NTkxZT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601_1*d*3"/>
  <p:tag name="KSO_WM_TEMPLATE_CATEGORY" val="diagram"/>
  <p:tag name="KSO_WM_TEMPLATE_INDEX" val="20201601"/>
  <p:tag name="KSO_WM_UNIT_LAYERLEVEL" val="1"/>
  <p:tag name="KSO_WM_TAG_VERSION" val="1.0"/>
  <p:tag name="KSO_WM_BEAUTIFY_FLAG" val="#wm#"/>
  <p:tag name="KSO_WM_UNIT_VALUE" val="1077*1437"/>
  <p:tag name="KSO_WM_UNIT_TYPE" val="d"/>
  <p:tag name="KSO_WM_UNIT_INDEX" val="3"/>
  <p:tag name="KSO_WM_UNIT_PLACING_PICTURE_USER_VIEWPORT" val="{&quot;height&quot;:6071,&quot;width&quot;:769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055,&quot;width&quot;:437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056,&quot;width&quot;:604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804,&quot;width&quot;:528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601_1*d*1"/>
  <p:tag name="KSO_WM_TEMPLATE_CATEGORY" val="diagram"/>
  <p:tag name="KSO_WM_TEMPLATE_INDEX" val="20201601"/>
  <p:tag name="KSO_WM_UNIT_LAYERLEVEL" val="1"/>
  <p:tag name="KSO_WM_TAG_VERSION" val="1.0"/>
  <p:tag name="KSO_WM_BEAUTIFY_FLAG" val="#wm#"/>
  <p:tag name="KSO_WM_UNIT_VALUE" val="1077*808"/>
  <p:tag name="KSO_WM_UNIT_TYPE" val="d"/>
  <p:tag name="KSO_WM_UNIT_INDEX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595,&quot;width&quot;:15330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24,&quot;width&quot;:4110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955,&quot;width&quot;:10050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660,&quot;width&quot;:1749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1133_1*f*1"/>
  <p:tag name="KSO_WM_TEMPLATE_CATEGORY" val="diagram"/>
  <p:tag name="KSO_WM_TEMPLATE_INDEX" val="20201133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75*2089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1_1*ζ_h_d*1_3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1133_1*f*1"/>
  <p:tag name="KSO_WM_TEMPLATE_CATEGORY" val="diagram"/>
  <p:tag name="KSO_WM_TEMPLATE_INDEX" val="20201133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4245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1133_1*f*1"/>
  <p:tag name="KSO_WM_TEMPLATE_CATEGORY" val="diagram"/>
  <p:tag name="KSO_WM_TEMPLATE_INDEX" val="20201133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FFFEFE"/>
      </a:dk1>
      <a:lt1>
        <a:srgbClr val="F4F2F2"/>
      </a:lt1>
      <a:dk2>
        <a:srgbClr val="F9F9F9"/>
      </a:dk2>
      <a:lt2>
        <a:srgbClr val="F0F0F0"/>
      </a:lt2>
      <a:accent1>
        <a:srgbClr val="ED3D63"/>
      </a:accent1>
      <a:accent2>
        <a:srgbClr val="414288"/>
      </a:accent2>
      <a:accent3>
        <a:srgbClr val="FE9866"/>
      </a:accent3>
      <a:accent4>
        <a:srgbClr val="7E005C"/>
      </a:accent4>
      <a:accent5>
        <a:srgbClr val="641A69"/>
      </a:accent5>
      <a:accent6>
        <a:srgbClr val="3C1E71"/>
      </a:accent6>
      <a:hlink>
        <a:srgbClr val="893C09"/>
      </a:hlink>
      <a:folHlink>
        <a:srgbClr val="BFBFBF"/>
      </a:folHlink>
    </a:clrScheme>
    <a:fontScheme name="vxzvcfyy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FFFEFE"/>
    </a:dk1>
    <a:lt1>
      <a:srgbClr val="F4F2F2"/>
    </a:lt1>
    <a:dk2>
      <a:srgbClr val="F9F9F9"/>
    </a:dk2>
    <a:lt2>
      <a:srgbClr val="F0F0F0"/>
    </a:lt2>
    <a:accent1>
      <a:srgbClr val="ED3D63"/>
    </a:accent1>
    <a:accent2>
      <a:srgbClr val="414288"/>
    </a:accent2>
    <a:accent3>
      <a:srgbClr val="FE9866"/>
    </a:accent3>
    <a:accent4>
      <a:srgbClr val="7E005C"/>
    </a:accent4>
    <a:accent5>
      <a:srgbClr val="641A69"/>
    </a:accent5>
    <a:accent6>
      <a:srgbClr val="3C1E71"/>
    </a:accent6>
    <a:hlink>
      <a:srgbClr val="893C0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FFFEFE"/>
    </a:dk1>
    <a:lt1>
      <a:srgbClr val="F4F2F2"/>
    </a:lt1>
    <a:dk2>
      <a:srgbClr val="F9F9F9"/>
    </a:dk2>
    <a:lt2>
      <a:srgbClr val="F0F0F0"/>
    </a:lt2>
    <a:accent1>
      <a:srgbClr val="ED3D63"/>
    </a:accent1>
    <a:accent2>
      <a:srgbClr val="414288"/>
    </a:accent2>
    <a:accent3>
      <a:srgbClr val="FE9866"/>
    </a:accent3>
    <a:accent4>
      <a:srgbClr val="7E005C"/>
    </a:accent4>
    <a:accent5>
      <a:srgbClr val="641A69"/>
    </a:accent5>
    <a:accent6>
      <a:srgbClr val="3C1E71"/>
    </a:accent6>
    <a:hlink>
      <a:srgbClr val="893C0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FFFEFE"/>
    </a:dk1>
    <a:lt1>
      <a:srgbClr val="F4F2F2"/>
    </a:lt1>
    <a:dk2>
      <a:srgbClr val="F9F9F9"/>
    </a:dk2>
    <a:lt2>
      <a:srgbClr val="F0F0F0"/>
    </a:lt2>
    <a:accent1>
      <a:srgbClr val="ED3D63"/>
    </a:accent1>
    <a:accent2>
      <a:srgbClr val="414288"/>
    </a:accent2>
    <a:accent3>
      <a:srgbClr val="FE9866"/>
    </a:accent3>
    <a:accent4>
      <a:srgbClr val="7E005C"/>
    </a:accent4>
    <a:accent5>
      <a:srgbClr val="641A69"/>
    </a:accent5>
    <a:accent6>
      <a:srgbClr val="3C1E71"/>
    </a:accent6>
    <a:hlink>
      <a:srgbClr val="893C0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FFFEFE"/>
    </a:dk1>
    <a:lt1>
      <a:srgbClr val="F4F2F2"/>
    </a:lt1>
    <a:dk2>
      <a:srgbClr val="F9F9F9"/>
    </a:dk2>
    <a:lt2>
      <a:srgbClr val="F0F0F0"/>
    </a:lt2>
    <a:accent1>
      <a:srgbClr val="ED3D63"/>
    </a:accent1>
    <a:accent2>
      <a:srgbClr val="414288"/>
    </a:accent2>
    <a:accent3>
      <a:srgbClr val="FE9866"/>
    </a:accent3>
    <a:accent4>
      <a:srgbClr val="7E005C"/>
    </a:accent4>
    <a:accent5>
      <a:srgbClr val="641A69"/>
    </a:accent5>
    <a:accent6>
      <a:srgbClr val="3C1E71"/>
    </a:accent6>
    <a:hlink>
      <a:srgbClr val="893C0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FFFEFE"/>
    </a:dk1>
    <a:lt1>
      <a:srgbClr val="F4F2F2"/>
    </a:lt1>
    <a:dk2>
      <a:srgbClr val="F9F9F9"/>
    </a:dk2>
    <a:lt2>
      <a:srgbClr val="F0F0F0"/>
    </a:lt2>
    <a:accent1>
      <a:srgbClr val="ED3D63"/>
    </a:accent1>
    <a:accent2>
      <a:srgbClr val="414288"/>
    </a:accent2>
    <a:accent3>
      <a:srgbClr val="FE9866"/>
    </a:accent3>
    <a:accent4>
      <a:srgbClr val="7E005C"/>
    </a:accent4>
    <a:accent5>
      <a:srgbClr val="641A69"/>
    </a:accent5>
    <a:accent6>
      <a:srgbClr val="3C1E71"/>
    </a:accent6>
    <a:hlink>
      <a:srgbClr val="893C0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1243</Words>
  <Application>WPS 演示</Application>
  <PresentationFormat>自定义</PresentationFormat>
  <Paragraphs>173</Paragraphs>
  <Slides>28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0" baseType="lpstr">
      <vt:lpstr>第一PPT，www.1ppt.com</vt:lpstr>
      <vt:lpstr>自定义设计方案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金峰经济开发区荣誉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</vt:vector>
  </TitlesOfParts>
  <Manager>第一PPT</Manager>
  <Company>第一PPT，www.1ppt.com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抽象动感</dc:title>
  <dc:creator>第一PPT</dc:creator>
  <cp:keywords>www.1ppt.com</cp:keywords>
  <dc:description>www.1ppt.com</dc:description>
  <cp:lastModifiedBy>微软用户</cp:lastModifiedBy>
  <cp:revision>68</cp:revision>
  <dcterms:created xsi:type="dcterms:W3CDTF">2021-01-18T13:41:00Z</dcterms:created>
  <dcterms:modified xsi:type="dcterms:W3CDTF">2022-06-10T01:24:53Z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37C8EDEF2F764E2CA5D0AD4AEFB9EC92</vt:lpwstr>
  </property>
  <property fmtid="{D5CDD505-2E9C-101B-9397-08002B2CF9AE}" pid="3" name="KSOProductBuildVer">
    <vt:lpwstr>2052-11.1.0.11365</vt:lpwstr>
  </property>
</Properties>
</file>