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</p:sldMasterIdLst>
  <p:notesMasterIdLst>
    <p:notesMasterId r:id="rId32"/>
  </p:notesMasterIdLst>
  <p:sldIdLst>
    <p:sldId id="821" r:id="rId9"/>
    <p:sldId id="588" r:id="rId10"/>
    <p:sldId id="822" r:id="rId11"/>
    <p:sldId id="768" r:id="rId12"/>
    <p:sldId id="923" r:id="rId13"/>
    <p:sldId id="947" r:id="rId14"/>
    <p:sldId id="831" r:id="rId15"/>
    <p:sldId id="828" r:id="rId16"/>
    <p:sldId id="968" r:id="rId17"/>
    <p:sldId id="833" r:id="rId18"/>
    <p:sldId id="836" r:id="rId19"/>
    <p:sldId id="839" r:id="rId20"/>
    <p:sldId id="840" r:id="rId21"/>
    <p:sldId id="841" r:id="rId22"/>
    <p:sldId id="861" r:id="rId23"/>
    <p:sldId id="862" r:id="rId24"/>
    <p:sldId id="914" r:id="rId25"/>
    <p:sldId id="844" r:id="rId26"/>
    <p:sldId id="846" r:id="rId27"/>
    <p:sldId id="885" r:id="rId28"/>
    <p:sldId id="849" r:id="rId29"/>
    <p:sldId id="845" r:id="rId30"/>
    <p:sldId id="857" r:id="rId31"/>
  </p:sldIdLst>
  <p:sldSz cx="9145905" cy="6858000"/>
  <p:notesSz cx="6858000" cy="9144000"/>
  <p:custDataLst>
    <p:tags r:id="rId36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8F8F8"/>
    <a:srgbClr val="1F98C3"/>
    <a:srgbClr val="1C89B0"/>
    <a:srgbClr val="781E19"/>
    <a:srgbClr val="A9BECB"/>
    <a:srgbClr val="DDDDDD"/>
    <a:srgbClr val="21A3D0"/>
    <a:srgbClr val="AF1D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Objects="1" showGuides="1">
      <p:cViewPr varScale="1">
        <p:scale>
          <a:sx n="69" d="100"/>
          <a:sy n="69" d="100"/>
        </p:scale>
        <p:origin x="-138" y="-102"/>
      </p:cViewPr>
      <p:guideLst>
        <p:guide orient="horz" pos="2220"/>
        <p:guide pos="2911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6" Type="http://schemas.openxmlformats.org/officeDocument/2006/relationships/tags" Target="tags/tag34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 fontAlgn="base"/>
            <a:endParaRPr lang="zh-CN" altLang="en-US" sz="1200" strike="noStrike" noProof="1" dirty="0"/>
          </a:p>
        </p:txBody>
      </p:sp>
      <p:sp>
        <p:nvSpPr>
          <p:cNvPr id="512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 algn="r" fontAlgn="base"/>
            <a:fld id="{BB962C8B-B14F-4D97-AF65-F5344CB8AC3E}" type="datetimeFigureOut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 dirty="0"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9220" name="Rectangle 4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9221" name="Rectangle 5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0"/>
            <a:r>
              <a:rPr lang="zh-CN" altLang="en-US" dirty="0"/>
              <a:t>第二级</a:t>
            </a:r>
            <a:endParaRPr lang="zh-CN" altLang="en-US" dirty="0"/>
          </a:p>
          <a:p>
            <a:pPr lvl="2" indent="0"/>
            <a:r>
              <a:rPr lang="zh-CN" altLang="en-US" dirty="0"/>
              <a:t>第三级</a:t>
            </a:r>
            <a:endParaRPr lang="zh-CN" altLang="en-US" dirty="0"/>
          </a:p>
          <a:p>
            <a:pPr lvl="3" indent="0"/>
            <a:r>
              <a:rPr lang="zh-CN" altLang="en-US" dirty="0"/>
              <a:t>第四级</a:t>
            </a:r>
            <a:endParaRPr lang="zh-CN" altLang="en-US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12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 fontAlgn="base"/>
            <a:endParaRPr lang="en-US" altLang="x-none" sz="1200" strike="noStrike" noProof="1" dirty="0"/>
          </a:p>
        </p:txBody>
      </p:sp>
      <p:sp>
        <p:nvSpPr>
          <p:cNvPr id="512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1pPr>
    <a:lvl2pPr marL="457200" lvl="1" indent="0" algn="l" defTabSz="91440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2pPr>
    <a:lvl3pPr marL="914400" lvl="2" indent="0" algn="l" defTabSz="91440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3pPr>
    <a:lvl4pPr marL="1371600" lvl="3" indent="0" algn="l" defTabSz="91440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4pPr>
    <a:lvl5pPr marL="1828800" lvl="4" indent="0" algn="l" defTabSz="91440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5pPr>
    <a:lvl6pPr marL="2286000" lvl="5" indent="0" algn="l" defTabSz="91440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0" algn="l" defTabSz="91440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0" algn="l" defTabSz="91440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0" algn="l" defTabSz="91440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238" y="1122363"/>
            <a:ext cx="685942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238" y="3602038"/>
            <a:ext cx="685942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279" y="590550"/>
            <a:ext cx="1970485" cy="52863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31825" y="590550"/>
            <a:ext cx="5797223" cy="52863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238" y="1122363"/>
            <a:ext cx="685942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238" y="3602038"/>
            <a:ext cx="685942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017" y="1709738"/>
            <a:ext cx="7888343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4017" y="4589463"/>
            <a:ext cx="7888343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31825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1613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365125"/>
            <a:ext cx="7888343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972" y="1681163"/>
            <a:ext cx="386914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972" y="2505075"/>
            <a:ext cx="3869146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30114" y="1681163"/>
            <a:ext cx="388820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30114" y="2505075"/>
            <a:ext cx="388820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279" y="590550"/>
            <a:ext cx="1970485" cy="52863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31825" y="590550"/>
            <a:ext cx="5797223" cy="52863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238" y="1122363"/>
            <a:ext cx="685942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238" y="3602038"/>
            <a:ext cx="685942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017" y="1709738"/>
            <a:ext cx="7888343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4017" y="4589463"/>
            <a:ext cx="7888343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31825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1613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365125"/>
            <a:ext cx="7888343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972" y="1681163"/>
            <a:ext cx="386914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972" y="2505075"/>
            <a:ext cx="3869146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30114" y="1681163"/>
            <a:ext cx="388820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30114" y="2505075"/>
            <a:ext cx="388820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017" y="1709738"/>
            <a:ext cx="7888343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4017" y="4589463"/>
            <a:ext cx="7888343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279" y="590550"/>
            <a:ext cx="1970485" cy="52863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31825" y="590550"/>
            <a:ext cx="5797223" cy="52863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238" y="1122363"/>
            <a:ext cx="685942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238" y="3602038"/>
            <a:ext cx="685942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017" y="1709738"/>
            <a:ext cx="7888343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4017" y="4589463"/>
            <a:ext cx="7888343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31825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1613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365125"/>
            <a:ext cx="7888343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972" y="1681163"/>
            <a:ext cx="386914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972" y="2505075"/>
            <a:ext cx="3869146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30114" y="1681163"/>
            <a:ext cx="388820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30114" y="2505075"/>
            <a:ext cx="388820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31825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1613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279" y="590550"/>
            <a:ext cx="1970485" cy="52863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31825" y="590550"/>
            <a:ext cx="5797223" cy="52863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238" y="1122363"/>
            <a:ext cx="685942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238" y="3602038"/>
            <a:ext cx="685942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017" y="1709738"/>
            <a:ext cx="7888343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4017" y="4589463"/>
            <a:ext cx="7888343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31825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1613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365125"/>
            <a:ext cx="7888343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972" y="1681163"/>
            <a:ext cx="386914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972" y="2505075"/>
            <a:ext cx="3869146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30114" y="1681163"/>
            <a:ext cx="388820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30114" y="2505075"/>
            <a:ext cx="388820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365125"/>
            <a:ext cx="7888343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972" y="1681163"/>
            <a:ext cx="386914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972" y="2505075"/>
            <a:ext cx="3869146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30114" y="1681163"/>
            <a:ext cx="388820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30114" y="2505075"/>
            <a:ext cx="388820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279" y="590550"/>
            <a:ext cx="1970485" cy="52863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31825" y="590550"/>
            <a:ext cx="5797223" cy="52863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238" y="1122363"/>
            <a:ext cx="685942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238" y="3602038"/>
            <a:ext cx="685942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017" y="1709738"/>
            <a:ext cx="7888343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4017" y="4589463"/>
            <a:ext cx="7888343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31825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1613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365125"/>
            <a:ext cx="7888343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972" y="1681163"/>
            <a:ext cx="386914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972" y="2505075"/>
            <a:ext cx="3869146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30114" y="1681163"/>
            <a:ext cx="388820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30114" y="2505075"/>
            <a:ext cx="388820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279" y="590550"/>
            <a:ext cx="1970485" cy="52863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31825" y="590550"/>
            <a:ext cx="5797223" cy="52863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238" y="1122363"/>
            <a:ext cx="685942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238" y="3602038"/>
            <a:ext cx="685942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017" y="1709738"/>
            <a:ext cx="7888343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4017" y="4589463"/>
            <a:ext cx="7888343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31825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1613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365125"/>
            <a:ext cx="7888343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972" y="1681163"/>
            <a:ext cx="386914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972" y="2505075"/>
            <a:ext cx="3869146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30114" y="1681163"/>
            <a:ext cx="388820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30114" y="2505075"/>
            <a:ext cx="388820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279" y="590550"/>
            <a:ext cx="1970485" cy="52863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31825" y="590550"/>
            <a:ext cx="5797223" cy="52863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6" Type="http://schemas.openxmlformats.org/officeDocument/2006/relationships/theme" Target="../theme/theme4.xml"/><Relationship Id="rId25" Type="http://schemas.openxmlformats.org/officeDocument/2006/relationships/image" Target="../media/image14.png"/><Relationship Id="rId24" Type="http://schemas.openxmlformats.org/officeDocument/2006/relationships/image" Target="../media/image13.png"/><Relationship Id="rId23" Type="http://schemas.openxmlformats.org/officeDocument/2006/relationships/image" Target="../media/image12.png"/><Relationship Id="rId22" Type="http://schemas.openxmlformats.org/officeDocument/2006/relationships/image" Target="../media/image11.png"/><Relationship Id="rId21" Type="http://schemas.openxmlformats.org/officeDocument/2006/relationships/image" Target="../media/image10.png"/><Relationship Id="rId20" Type="http://schemas.openxmlformats.org/officeDocument/2006/relationships/image" Target="../media/image9.png"/><Relationship Id="rId2" Type="http://schemas.openxmlformats.org/officeDocument/2006/relationships/slideLayout" Target="../slideLayouts/slideLayout35.xml"/><Relationship Id="rId19" Type="http://schemas.openxmlformats.org/officeDocument/2006/relationships/image" Target="../media/image8.png"/><Relationship Id="rId18" Type="http://schemas.openxmlformats.org/officeDocument/2006/relationships/image" Target="../media/image7.png"/><Relationship Id="rId17" Type="http://schemas.openxmlformats.org/officeDocument/2006/relationships/image" Target="../media/image6.png"/><Relationship Id="rId16" Type="http://schemas.openxmlformats.org/officeDocument/2006/relationships/image" Target="../media/image5.png"/><Relationship Id="rId15" Type="http://schemas.openxmlformats.org/officeDocument/2006/relationships/image" Target="../media/image4.png"/><Relationship Id="rId14" Type="http://schemas.openxmlformats.org/officeDocument/2006/relationships/image" Target="../media/image3.png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31825" y="590550"/>
            <a:ext cx="7881938" cy="635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31825" y="1600200"/>
            <a:ext cx="7881938" cy="42767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4D4D4D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631825" y="590550"/>
            <a:ext cx="7881938" cy="635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631825" y="1600200"/>
            <a:ext cx="7881938" cy="42767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4D4D4D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Freeform 7"/>
          <p:cNvSpPr/>
          <p:nvPr userDrawn="1"/>
        </p:nvSpPr>
        <p:spPr>
          <a:xfrm>
            <a:off x="8570913" y="6305550"/>
            <a:ext cx="525462" cy="525463"/>
          </a:xfrm>
          <a:custGeom>
            <a:avLst/>
            <a:gdLst/>
            <a:ahLst/>
            <a:cxnLst>
              <a:cxn ang="0">
                <a:pos x="525939" y="0"/>
              </a:cxn>
              <a:cxn ang="0">
                <a:pos x="525939" y="460131"/>
              </a:cxn>
              <a:cxn ang="0">
                <a:pos x="460654" y="525939"/>
              </a:cxn>
              <a:cxn ang="0">
                <a:pos x="0" y="525939"/>
              </a:cxn>
              <a:cxn ang="0">
                <a:pos x="525939" y="0"/>
              </a:cxn>
            </a:cxnLst>
            <a:pathLst>
              <a:path w="1007" h="1007">
                <a:moveTo>
                  <a:pt x="1007" y="0"/>
                </a:moveTo>
                <a:lnTo>
                  <a:pt x="1007" y="881"/>
                </a:lnTo>
                <a:cubicBezTo>
                  <a:pt x="1007" y="950"/>
                  <a:pt x="951" y="1007"/>
                  <a:pt x="882" y="1007"/>
                </a:cubicBezTo>
                <a:lnTo>
                  <a:pt x="0" y="1007"/>
                </a:lnTo>
                <a:lnTo>
                  <a:pt x="1007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075" name="TextBox 4"/>
          <p:cNvSpPr txBox="1"/>
          <p:nvPr userDrawn="1"/>
        </p:nvSpPr>
        <p:spPr>
          <a:xfrm>
            <a:off x="8740775" y="6510338"/>
            <a:ext cx="401638" cy="3079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 algn="ctr" eaLnBrk="0" hangingPunct="0"/>
            <a:fld id="{9A0DB2DC-4C9A-4742-B13C-FB6460FD3503}" type="slidenum">
              <a:rPr lang="zh-C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6" name="Rectangle 2"/>
          <p:cNvSpPr>
            <a:spLocks noGrp="1"/>
          </p:cNvSpPr>
          <p:nvPr>
            <p:ph type="title"/>
          </p:nvPr>
        </p:nvSpPr>
        <p:spPr>
          <a:xfrm>
            <a:off x="631825" y="590550"/>
            <a:ext cx="7881938" cy="635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7" name="Rectangle 3"/>
          <p:cNvSpPr>
            <a:spLocks noGrp="1"/>
          </p:cNvSpPr>
          <p:nvPr>
            <p:ph type="body"/>
          </p:nvPr>
        </p:nvSpPr>
        <p:spPr>
          <a:xfrm>
            <a:off x="631825" y="1600200"/>
            <a:ext cx="7881938" cy="42767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4D4D4D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098" name="Picture 2" descr="PPECLOGO-eff-0-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109913" y="2886075"/>
            <a:ext cx="795337" cy="8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3" descr="PPECLOGO-eff-0-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321425" y="2757488"/>
            <a:ext cx="822325" cy="839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4" descr="PPECLOGO-eff-0-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79463" y="1447800"/>
            <a:ext cx="2260600" cy="2376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5" descr="PPECLOGO-eff-0-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349625" y="3770313"/>
            <a:ext cx="393700" cy="396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6" descr="PPECLOGO-eff-0-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530850" y="2903538"/>
            <a:ext cx="301625" cy="303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8" descr="PPECLOGO-eff-0-2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957638" y="2574925"/>
            <a:ext cx="736600" cy="750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9" descr="PPECLOGO-eff-5-4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2446338" y="3206750"/>
            <a:ext cx="1108075" cy="1123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0" descr="PPECLOGO-eff-5-2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013200" y="3446463"/>
            <a:ext cx="1376363" cy="1435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6" name="Picture 11" descr="PPECLOGO-eff-5-4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7413625" y="2725738"/>
            <a:ext cx="836613" cy="85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7" name="Picture 12" descr="PPECLOGO-eff-0-1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956300" y="3624263"/>
            <a:ext cx="390525" cy="39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8" name="Picture 13" descr="PPECLOGO-eff-0-1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8439150" y="2365375"/>
            <a:ext cx="392113" cy="392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14" descr="PPECLOGO-eff2-1-2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539875" y="2795588"/>
            <a:ext cx="1273175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Picture 15" descr="PPECLOGO-eff2-1-3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987675" y="2786063"/>
            <a:ext cx="327025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1" name="Picture 16" descr="PPECLOGO-eff2-1-4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388100" y="3325813"/>
            <a:ext cx="527050" cy="585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2" name="Picture 17" descr="PPECLOGO-eff2-1-3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6927850" y="2909888"/>
            <a:ext cx="269875" cy="301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Picture 18" descr="PPECLOGO-eff2-1-3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7307263" y="3446463"/>
            <a:ext cx="211137" cy="236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14" name="Rectangle 2"/>
          <p:cNvSpPr>
            <a:spLocks noGrp="1"/>
          </p:cNvSpPr>
          <p:nvPr>
            <p:ph type="title"/>
          </p:nvPr>
        </p:nvSpPr>
        <p:spPr>
          <a:xfrm>
            <a:off x="631825" y="590550"/>
            <a:ext cx="7881938" cy="635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115" name="Rectangle 3"/>
          <p:cNvSpPr>
            <a:spLocks noGrp="1"/>
          </p:cNvSpPr>
          <p:nvPr>
            <p:ph type="body"/>
          </p:nvPr>
        </p:nvSpPr>
        <p:spPr>
          <a:xfrm>
            <a:off x="631825" y="1600200"/>
            <a:ext cx="7881938" cy="42767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rAng="0" ptsTypes="">
                                      <p:cBhvr>
                                        <p:cTn id="39" dur="3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31632 3.33333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-1.85185E-6 L -0.46684 -1.85185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-0.19531 1.11111E-6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-0.43594 2.59259E-6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33577 -1.85185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0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0.62813 2.96296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0.42465 -2.96296E-6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00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4D4D4D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Freeform 7"/>
          <p:cNvSpPr/>
          <p:nvPr userDrawn="1"/>
        </p:nvSpPr>
        <p:spPr>
          <a:xfrm>
            <a:off x="8570913" y="6305550"/>
            <a:ext cx="525462" cy="525463"/>
          </a:xfrm>
          <a:custGeom>
            <a:avLst/>
            <a:gdLst/>
            <a:ahLst/>
            <a:cxnLst>
              <a:cxn ang="0">
                <a:pos x="525939" y="0"/>
              </a:cxn>
              <a:cxn ang="0">
                <a:pos x="525939" y="460131"/>
              </a:cxn>
              <a:cxn ang="0">
                <a:pos x="460654" y="525939"/>
              </a:cxn>
              <a:cxn ang="0">
                <a:pos x="0" y="525939"/>
              </a:cxn>
              <a:cxn ang="0">
                <a:pos x="525939" y="0"/>
              </a:cxn>
            </a:cxnLst>
            <a:pathLst>
              <a:path w="1007" h="1007">
                <a:moveTo>
                  <a:pt x="1007" y="0"/>
                </a:moveTo>
                <a:lnTo>
                  <a:pt x="1007" y="881"/>
                </a:lnTo>
                <a:cubicBezTo>
                  <a:pt x="1007" y="950"/>
                  <a:pt x="951" y="1007"/>
                  <a:pt x="882" y="1007"/>
                </a:cubicBezTo>
                <a:lnTo>
                  <a:pt x="0" y="1007"/>
                </a:lnTo>
                <a:lnTo>
                  <a:pt x="1007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23" name="TextBox 4"/>
          <p:cNvSpPr txBox="1"/>
          <p:nvPr userDrawn="1"/>
        </p:nvSpPr>
        <p:spPr>
          <a:xfrm>
            <a:off x="8740775" y="6510338"/>
            <a:ext cx="401638" cy="3079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 algn="ctr" eaLnBrk="0" hangingPunct="0"/>
            <a:fld id="{9A0DB2DC-4C9A-4742-B13C-FB6460FD3503}" type="slidenum">
              <a:rPr lang="zh-C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4" name="Rectangle 2"/>
          <p:cNvSpPr>
            <a:spLocks noGrp="1"/>
          </p:cNvSpPr>
          <p:nvPr>
            <p:ph type="title"/>
          </p:nvPr>
        </p:nvSpPr>
        <p:spPr>
          <a:xfrm>
            <a:off x="631825" y="590550"/>
            <a:ext cx="7881938" cy="635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125" name="Rectangle 3"/>
          <p:cNvSpPr>
            <a:spLocks noGrp="1"/>
          </p:cNvSpPr>
          <p:nvPr>
            <p:ph type="body"/>
          </p:nvPr>
        </p:nvSpPr>
        <p:spPr>
          <a:xfrm>
            <a:off x="631825" y="1600200"/>
            <a:ext cx="7881938" cy="42767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4D4D4D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Freeform 7"/>
          <p:cNvSpPr/>
          <p:nvPr userDrawn="1"/>
        </p:nvSpPr>
        <p:spPr>
          <a:xfrm>
            <a:off x="8570913" y="6305550"/>
            <a:ext cx="525462" cy="525463"/>
          </a:xfrm>
          <a:custGeom>
            <a:avLst/>
            <a:gdLst/>
            <a:ahLst/>
            <a:cxnLst>
              <a:cxn ang="0">
                <a:pos x="525939" y="0"/>
              </a:cxn>
              <a:cxn ang="0">
                <a:pos x="525939" y="460131"/>
              </a:cxn>
              <a:cxn ang="0">
                <a:pos x="460654" y="525939"/>
              </a:cxn>
              <a:cxn ang="0">
                <a:pos x="0" y="525939"/>
              </a:cxn>
              <a:cxn ang="0">
                <a:pos x="525939" y="0"/>
              </a:cxn>
            </a:cxnLst>
            <a:pathLst>
              <a:path w="1007" h="1007">
                <a:moveTo>
                  <a:pt x="1007" y="0"/>
                </a:moveTo>
                <a:lnTo>
                  <a:pt x="1007" y="881"/>
                </a:lnTo>
                <a:cubicBezTo>
                  <a:pt x="1007" y="950"/>
                  <a:pt x="951" y="1007"/>
                  <a:pt x="882" y="1007"/>
                </a:cubicBezTo>
                <a:lnTo>
                  <a:pt x="0" y="1007"/>
                </a:lnTo>
                <a:lnTo>
                  <a:pt x="1007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147" name="TextBox 4"/>
          <p:cNvSpPr txBox="1"/>
          <p:nvPr userDrawn="1"/>
        </p:nvSpPr>
        <p:spPr>
          <a:xfrm>
            <a:off x="8740775" y="6510338"/>
            <a:ext cx="401638" cy="3079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 algn="ctr" eaLnBrk="0" hangingPunct="0"/>
            <a:fld id="{9A0DB2DC-4C9A-4742-B13C-FB6460FD3503}" type="slidenum">
              <a:rPr lang="zh-C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48" name="Rectangle 2"/>
          <p:cNvSpPr>
            <a:spLocks noGrp="1"/>
          </p:cNvSpPr>
          <p:nvPr>
            <p:ph type="title"/>
          </p:nvPr>
        </p:nvSpPr>
        <p:spPr>
          <a:xfrm>
            <a:off x="631825" y="590550"/>
            <a:ext cx="7881938" cy="635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6149" name="Rectangle 3"/>
          <p:cNvSpPr>
            <a:spLocks noGrp="1"/>
          </p:cNvSpPr>
          <p:nvPr>
            <p:ph type="body"/>
          </p:nvPr>
        </p:nvSpPr>
        <p:spPr>
          <a:xfrm>
            <a:off x="631825" y="1600200"/>
            <a:ext cx="7881938" cy="42767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4D4D4D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Freeform 7"/>
          <p:cNvSpPr/>
          <p:nvPr userDrawn="1"/>
        </p:nvSpPr>
        <p:spPr>
          <a:xfrm>
            <a:off x="8570913" y="6305550"/>
            <a:ext cx="525462" cy="525463"/>
          </a:xfrm>
          <a:custGeom>
            <a:avLst/>
            <a:gdLst/>
            <a:ahLst/>
            <a:cxnLst>
              <a:cxn ang="0">
                <a:pos x="525939" y="0"/>
              </a:cxn>
              <a:cxn ang="0">
                <a:pos x="525939" y="460131"/>
              </a:cxn>
              <a:cxn ang="0">
                <a:pos x="460654" y="525939"/>
              </a:cxn>
              <a:cxn ang="0">
                <a:pos x="0" y="525939"/>
              </a:cxn>
              <a:cxn ang="0">
                <a:pos x="525939" y="0"/>
              </a:cxn>
            </a:cxnLst>
            <a:pathLst>
              <a:path w="1007" h="1007">
                <a:moveTo>
                  <a:pt x="1007" y="0"/>
                </a:moveTo>
                <a:lnTo>
                  <a:pt x="1007" y="881"/>
                </a:lnTo>
                <a:cubicBezTo>
                  <a:pt x="1007" y="950"/>
                  <a:pt x="951" y="1007"/>
                  <a:pt x="882" y="1007"/>
                </a:cubicBezTo>
                <a:lnTo>
                  <a:pt x="0" y="1007"/>
                </a:lnTo>
                <a:lnTo>
                  <a:pt x="1007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195" name="TextBox 4"/>
          <p:cNvSpPr txBox="1"/>
          <p:nvPr userDrawn="1"/>
        </p:nvSpPr>
        <p:spPr>
          <a:xfrm>
            <a:off x="8740775" y="6510338"/>
            <a:ext cx="401638" cy="3079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 algn="ctr" eaLnBrk="0" hangingPunct="0"/>
            <a:fld id="{9A0DB2DC-4C9A-4742-B13C-FB6460FD3503}" type="slidenum">
              <a:rPr lang="zh-C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6" name="Rectangle 2"/>
          <p:cNvSpPr>
            <a:spLocks noGrp="1"/>
          </p:cNvSpPr>
          <p:nvPr>
            <p:ph type="title"/>
          </p:nvPr>
        </p:nvSpPr>
        <p:spPr>
          <a:xfrm>
            <a:off x="631825" y="590550"/>
            <a:ext cx="7881938" cy="635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197" name="Rectangle 3"/>
          <p:cNvSpPr>
            <a:spLocks noGrp="1"/>
          </p:cNvSpPr>
          <p:nvPr>
            <p:ph type="body"/>
          </p:nvPr>
        </p:nvSpPr>
        <p:spPr>
          <a:xfrm>
            <a:off x="631825" y="1600200"/>
            <a:ext cx="7881938" cy="42767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4D4D4D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2.xml"/><Relationship Id="rId3" Type="http://schemas.openxmlformats.org/officeDocument/2006/relationships/image" Target="../media/image52.tiff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53.png"/><Relationship Id="rId1" Type="http://schemas.openxmlformats.org/officeDocument/2006/relationships/tags" Target="../tags/tag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3" Type="http://schemas.openxmlformats.org/officeDocument/2006/relationships/slideLayout" Target="../slideLayouts/slideLayout29.xml"/><Relationship Id="rId32" Type="http://schemas.openxmlformats.org/officeDocument/2006/relationships/tags" Target="../tags/tag33.xml"/><Relationship Id="rId31" Type="http://schemas.openxmlformats.org/officeDocument/2006/relationships/tags" Target="../tags/tag32.xml"/><Relationship Id="rId30" Type="http://schemas.openxmlformats.org/officeDocument/2006/relationships/tags" Target="../tags/tag31.xml"/><Relationship Id="rId3" Type="http://schemas.openxmlformats.org/officeDocument/2006/relationships/tags" Target="../tags/tag4.xml"/><Relationship Id="rId29" Type="http://schemas.openxmlformats.org/officeDocument/2006/relationships/tags" Target="../tags/tag30.xml"/><Relationship Id="rId28" Type="http://schemas.openxmlformats.org/officeDocument/2006/relationships/tags" Target="../tags/tag29.xml"/><Relationship Id="rId27" Type="http://schemas.openxmlformats.org/officeDocument/2006/relationships/tags" Target="../tags/tag28.xml"/><Relationship Id="rId26" Type="http://schemas.openxmlformats.org/officeDocument/2006/relationships/tags" Target="../tags/tag27.xml"/><Relationship Id="rId25" Type="http://schemas.openxmlformats.org/officeDocument/2006/relationships/tags" Target="../tags/tag26.xml"/><Relationship Id="rId24" Type="http://schemas.openxmlformats.org/officeDocument/2006/relationships/tags" Target="../tags/tag25.xml"/><Relationship Id="rId23" Type="http://schemas.openxmlformats.org/officeDocument/2006/relationships/tags" Target="../tags/tag24.xml"/><Relationship Id="rId22" Type="http://schemas.openxmlformats.org/officeDocument/2006/relationships/tags" Target="../tags/tag23.xml"/><Relationship Id="rId21" Type="http://schemas.openxmlformats.org/officeDocument/2006/relationships/tags" Target="../tags/tag22.xml"/><Relationship Id="rId20" Type="http://schemas.openxmlformats.org/officeDocument/2006/relationships/tags" Target="../tags/tag21.xml"/><Relationship Id="rId2" Type="http://schemas.openxmlformats.org/officeDocument/2006/relationships/image" Target="../media/image54.png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24.png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28.tiff"/><Relationship Id="rId1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TextBox 24"/>
          <p:cNvSpPr txBox="1"/>
          <p:nvPr/>
        </p:nvSpPr>
        <p:spPr>
          <a:xfrm>
            <a:off x="1116013" y="5389563"/>
            <a:ext cx="6913562" cy="3984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中国·</a:t>
            </a:r>
            <a:r>
              <a:rPr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2" charset="-122"/>
              </a:rPr>
              <a:t>福清</a:t>
            </a:r>
            <a:endParaRPr lang="zh-CN" altLang="en-US" sz="2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2" charset="-122"/>
            </a:endParaRPr>
          </a:p>
        </p:txBody>
      </p:sp>
      <p:sp>
        <p:nvSpPr>
          <p:cNvPr id="6148" name="Freeform 15"/>
          <p:cNvSpPr/>
          <p:nvPr/>
        </p:nvSpPr>
        <p:spPr>
          <a:xfrm>
            <a:off x="0" y="1290638"/>
            <a:ext cx="9144000" cy="3146425"/>
          </a:xfrm>
          <a:custGeom>
            <a:avLst/>
            <a:gdLst/>
            <a:ahLst/>
            <a:cxnLst>
              <a:cxn ang="0">
                <a:pos x="9144000" y="0"/>
              </a:cxn>
              <a:cxn ang="0">
                <a:pos x="9144000" y="0"/>
              </a:cxn>
              <a:cxn ang="0">
                <a:pos x="9144000" y="2930114"/>
              </a:cxn>
              <a:cxn ang="0">
                <a:pos x="7517511" y="2930114"/>
              </a:cxn>
              <a:cxn ang="0">
                <a:pos x="7357491" y="3147266"/>
              </a:cxn>
              <a:cxn ang="0">
                <a:pos x="0" y="3147266"/>
              </a:cxn>
              <a:cxn ang="0">
                <a:pos x="0" y="225746"/>
              </a:cxn>
              <a:cxn ang="0">
                <a:pos x="3084957" y="225746"/>
              </a:cxn>
              <a:cxn ang="0">
                <a:pos x="3244406" y="8594"/>
              </a:cxn>
              <a:cxn ang="0">
                <a:pos x="9144000" y="8594"/>
              </a:cxn>
              <a:cxn ang="0">
                <a:pos x="9144000" y="0"/>
              </a:cxn>
            </a:cxnLst>
            <a:pathLst>
              <a:path w="16000" h="5493">
                <a:moveTo>
                  <a:pt x="16000" y="0"/>
                </a:moveTo>
                <a:lnTo>
                  <a:pt x="16000" y="0"/>
                </a:lnTo>
                <a:lnTo>
                  <a:pt x="16000" y="5114"/>
                </a:lnTo>
                <a:lnTo>
                  <a:pt x="13154" y="5114"/>
                </a:lnTo>
                <a:lnTo>
                  <a:pt x="12874" y="5493"/>
                </a:lnTo>
                <a:lnTo>
                  <a:pt x="0" y="5493"/>
                </a:lnTo>
                <a:lnTo>
                  <a:pt x="0" y="394"/>
                </a:lnTo>
                <a:lnTo>
                  <a:pt x="5398" y="394"/>
                </a:lnTo>
                <a:lnTo>
                  <a:pt x="5677" y="15"/>
                </a:lnTo>
                <a:lnTo>
                  <a:pt x="16000" y="15"/>
                </a:lnTo>
                <a:lnTo>
                  <a:pt x="1600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6149" name="Freeform 16"/>
          <p:cNvSpPr/>
          <p:nvPr/>
        </p:nvSpPr>
        <p:spPr>
          <a:xfrm>
            <a:off x="7461250" y="4249738"/>
            <a:ext cx="1679575" cy="139700"/>
          </a:xfrm>
          <a:custGeom>
            <a:avLst/>
            <a:gdLst/>
            <a:ahLst/>
            <a:cxnLst>
              <a:cxn ang="0">
                <a:pos x="1680214" y="0"/>
              </a:cxn>
              <a:cxn ang="0">
                <a:pos x="1680214" y="141063"/>
              </a:cxn>
              <a:cxn ang="0">
                <a:pos x="0" y="141063"/>
              </a:cxn>
              <a:cxn ang="0">
                <a:pos x="99407" y="0"/>
              </a:cxn>
              <a:cxn ang="0">
                <a:pos x="1680214" y="0"/>
              </a:cxn>
            </a:cxnLst>
            <a:pathLst>
              <a:path w="2941" h="244">
                <a:moveTo>
                  <a:pt x="2941" y="0"/>
                </a:moveTo>
                <a:lnTo>
                  <a:pt x="2941" y="244"/>
                </a:lnTo>
                <a:lnTo>
                  <a:pt x="0" y="244"/>
                </a:lnTo>
                <a:lnTo>
                  <a:pt x="174" y="0"/>
                </a:lnTo>
                <a:lnTo>
                  <a:pt x="2941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150" name="Freeform 17"/>
          <p:cNvSpPr/>
          <p:nvPr/>
        </p:nvSpPr>
        <p:spPr>
          <a:xfrm>
            <a:off x="0" y="1398588"/>
            <a:ext cx="3140075" cy="100012"/>
          </a:xfrm>
          <a:custGeom>
            <a:avLst/>
            <a:gdLst/>
            <a:ahLst/>
            <a:cxnLst>
              <a:cxn ang="0">
                <a:pos x="0" y="100311"/>
              </a:cxn>
              <a:cxn ang="0">
                <a:pos x="0" y="0"/>
              </a:cxn>
              <a:cxn ang="0">
                <a:pos x="3139430" y="0"/>
              </a:cxn>
              <a:cxn ang="0">
                <a:pos x="3065144" y="100311"/>
              </a:cxn>
              <a:cxn ang="0">
                <a:pos x="0" y="100311"/>
              </a:cxn>
            </a:cxnLst>
            <a:pathLst>
              <a:path w="5494" h="176">
                <a:moveTo>
                  <a:pt x="0" y="176"/>
                </a:moveTo>
                <a:lnTo>
                  <a:pt x="0" y="0"/>
                </a:lnTo>
                <a:lnTo>
                  <a:pt x="5494" y="0"/>
                </a:lnTo>
                <a:lnTo>
                  <a:pt x="5364" y="176"/>
                </a:lnTo>
                <a:lnTo>
                  <a:pt x="0" y="176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151" name="Rectangle 3"/>
          <p:cNvSpPr txBox="1"/>
          <p:nvPr/>
        </p:nvSpPr>
        <p:spPr>
          <a:xfrm>
            <a:off x="276860" y="4713605"/>
            <a:ext cx="8574405" cy="67754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/>
            <a:r>
              <a:rPr lang="zh-CN" altLang="en-US" sz="4200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福清融侨经济技术开发区</a:t>
            </a:r>
            <a:endParaRPr lang="zh-CN" altLang="en-US" sz="42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6160" name="TextBox 14"/>
          <p:cNvSpPr txBox="1"/>
          <p:nvPr/>
        </p:nvSpPr>
        <p:spPr>
          <a:xfrm>
            <a:off x="5056188" y="1498600"/>
            <a:ext cx="3629025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dist"/>
            <a:r>
              <a:rPr lang="zh-CN" altLang="en-US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生态之城</a:t>
            </a:r>
            <a:r>
              <a:rPr lang="en-US" altLang="zh-CN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·</a:t>
            </a:r>
            <a:r>
              <a:rPr lang="zh-CN" altLang="en-US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投资热土</a:t>
            </a:r>
            <a:r>
              <a:rPr lang="en-US" altLang="zh-CN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·</a:t>
            </a:r>
            <a:r>
              <a:rPr lang="zh-CN" altLang="en-US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四海同心</a:t>
            </a:r>
            <a:r>
              <a:rPr lang="en-US" altLang="zh-CN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·</a:t>
            </a:r>
            <a:r>
              <a:rPr lang="zh-CN" altLang="en-US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携手共赢</a:t>
            </a:r>
            <a:endParaRPr lang="zh-CN" altLang="en-US" sz="14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0242" name="副标题 2050"/>
          <p:cNvSpPr>
            <a:spLocks noGrp="1"/>
          </p:cNvSpPr>
          <p:nvPr/>
        </p:nvSpPr>
        <p:spPr>
          <a:xfrm>
            <a:off x="538480" y="1737995"/>
            <a:ext cx="4286250" cy="1191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767715" rtl="0" eaLnBrk="1" latinLnBrk="0" hangingPunct="1">
              <a:spcBef>
                <a:spcPts val="80"/>
              </a:spcBef>
              <a:buFont typeface="Arial" panose="020B0604020202020204" pitchFamily="34" charset="0"/>
              <a:buNone/>
              <a:defRPr sz="269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175" indent="0" algn="ctr" defTabSz="767715" rtl="0" eaLnBrk="1" latinLnBrk="0" hangingPunct="1">
              <a:spcBef>
                <a:spcPts val="80"/>
              </a:spcBef>
              <a:buFont typeface="Arial" panose="020B0604020202020204" pitchFamily="34" charset="0"/>
              <a:buNone/>
              <a:defRPr sz="2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67715" indent="0" algn="ctr" defTabSz="767715" rtl="0" eaLnBrk="1" latinLnBrk="0" hangingPunct="1">
              <a:spcBef>
                <a:spcPts val="80"/>
              </a:spcBef>
              <a:buFont typeface="Arial" panose="020B0604020202020204" pitchFamily="34" charset="0"/>
              <a:buNone/>
              <a:defRPr sz="201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51890" indent="0" algn="ctr" defTabSz="767715" rtl="0" eaLnBrk="1" latinLnBrk="0" hangingPunct="1">
              <a:spcBef>
                <a:spcPts val="80"/>
              </a:spcBef>
              <a:buFont typeface="Arial" panose="020B0604020202020204" pitchFamily="34" charset="0"/>
              <a:buNone/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36065" indent="0" algn="ctr" defTabSz="767715" rtl="0" eaLnBrk="1" latinLnBrk="0" hangingPunct="1">
              <a:spcBef>
                <a:spcPts val="80"/>
              </a:spcBef>
              <a:buFont typeface="Arial" panose="020B0604020202020204" pitchFamily="34" charset="0"/>
              <a:buNone/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0" algn="ctr" defTabSz="767715" rtl="0" eaLnBrk="1" latinLnBrk="0" hangingPunct="1">
              <a:spcBef>
                <a:spcPts val="80"/>
              </a:spcBef>
              <a:buFont typeface="Arial" panose="020B0604020202020204" pitchFamily="34" charset="0"/>
              <a:buNone/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03780" indent="0" algn="ctr" defTabSz="767715" rtl="0" eaLnBrk="1" latinLnBrk="0" hangingPunct="1">
              <a:spcBef>
                <a:spcPts val="80"/>
              </a:spcBef>
              <a:buFont typeface="Arial" panose="020B0604020202020204" pitchFamily="34" charset="0"/>
              <a:buNone/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87955" indent="0" algn="ctr" defTabSz="767715" rtl="0" eaLnBrk="1" latinLnBrk="0" hangingPunct="1">
              <a:spcBef>
                <a:spcPts val="80"/>
              </a:spcBef>
              <a:buFont typeface="Arial" panose="020B0604020202020204" pitchFamily="34" charset="0"/>
              <a:buNone/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72130" indent="0" algn="ctr" defTabSz="767715" rtl="0" eaLnBrk="1" latinLnBrk="0" hangingPunct="1">
              <a:spcBef>
                <a:spcPts val="80"/>
              </a:spcBef>
              <a:buFont typeface="Arial" panose="020B0604020202020204" pitchFamily="34" charset="0"/>
              <a:buNone/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fontAlgn="auto">
              <a:lnSpc>
                <a:spcPct val="100000"/>
              </a:lnSpc>
              <a:spcBef>
                <a:spcPts val="0"/>
              </a:spcBef>
              <a:buSzPct val="75000"/>
            </a:pPr>
            <a:r>
              <a:rPr lang="en-US" altLang="zh-CN" sz="1600" b="1" dirty="0">
                <a:solidFill>
                  <a:schemeClr val="bg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·</a:t>
            </a:r>
            <a:r>
              <a:rPr lang="zh-CN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国家级经济技术开发区</a:t>
            </a:r>
            <a:endParaRPr lang="en-US" altLang="zh-CN" sz="1800" b="1" kern="1200" baseline="0" dirty="0">
              <a:solidFill>
                <a:schemeClr val="bg1"/>
              </a:solidFill>
              <a:effectLst/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</a:endParaRPr>
          </a:p>
          <a:p>
            <a:pPr algn="l" defTabSz="914400" fontAlgn="auto">
              <a:lnSpc>
                <a:spcPct val="100000"/>
              </a:lnSpc>
              <a:spcBef>
                <a:spcPts val="0"/>
              </a:spcBef>
              <a:buSzPct val="75000"/>
            </a:pPr>
            <a:r>
              <a:rPr lang="en-US" altLang="zh-CN" sz="1800" b="1" kern="1200" baseline="0" dirty="0">
                <a:solidFill>
                  <a:schemeClr val="bg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·</a:t>
            </a:r>
            <a:r>
              <a:rPr lang="zh-CN" altLang="en-US" sz="1800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国家显示器产业园</a:t>
            </a:r>
            <a:endParaRPr lang="zh-CN" altLang="en-US" sz="1800" kern="120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</a:endParaRPr>
          </a:p>
          <a:p>
            <a:pPr algn="l" defTabSz="914400" fontAlgn="auto">
              <a:lnSpc>
                <a:spcPct val="100000"/>
              </a:lnSpc>
              <a:spcBef>
                <a:spcPts val="0"/>
              </a:spcBef>
              <a:buSzPct val="75000"/>
            </a:pPr>
            <a:r>
              <a:rPr lang="en-US" altLang="zh-CN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·</a:t>
            </a:r>
            <a:r>
              <a:rPr lang="zh-CN" altLang="en-US" sz="1800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国家新型工业化产业示范基地</a:t>
            </a:r>
            <a:endParaRPr lang="zh-CN" altLang="en-US" sz="1800" kern="120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</a:endParaRPr>
          </a:p>
          <a:p>
            <a:pPr algn="l" defTabSz="914400" fontAlgn="auto">
              <a:lnSpc>
                <a:spcPct val="100000"/>
              </a:lnSpc>
              <a:spcBef>
                <a:spcPts val="0"/>
              </a:spcBef>
              <a:buSzPct val="75000"/>
            </a:pPr>
            <a:r>
              <a:rPr lang="en-US" altLang="zh-CN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·</a:t>
            </a:r>
            <a:r>
              <a:rPr lang="zh-CN" altLang="en-US" sz="1800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国家平板显示高新技术产业化基地</a:t>
            </a:r>
            <a:endParaRPr lang="zh-CN" altLang="en-US" sz="1800" kern="1200" baseline="0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</a:endParaRPr>
          </a:p>
          <a:p>
            <a:pPr algn="l" defTabSz="914400">
              <a:lnSpc>
                <a:spcPct val="90000"/>
              </a:lnSpc>
              <a:buSzPct val="75000"/>
            </a:pPr>
            <a:endParaRPr lang="zh-CN" altLang="en-US" sz="1800" kern="1200" baseline="0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4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400"/>
                            </p:stCondLst>
                            <p:childTnLst>
                              <p:par>
                                <p:cTn id="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1" grpId="0"/>
      <p:bldP spid="6160" grpId="0"/>
      <p:bldP spid="102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TextBox 76"/>
          <p:cNvSpPr txBox="1"/>
          <p:nvPr/>
        </p:nvSpPr>
        <p:spPr>
          <a:xfrm>
            <a:off x="641350" y="217488"/>
            <a:ext cx="2316163" cy="5222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基础设施配套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18435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8436" name="TextBox 1"/>
          <p:cNvSpPr txBox="1"/>
          <p:nvPr/>
        </p:nvSpPr>
        <p:spPr>
          <a:xfrm>
            <a:off x="636588" y="596900"/>
            <a:ext cx="2439988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en-US" altLang="zh-CN" sz="1200" cap="all" noProof="1" dirty="0">
                <a:latin typeface="微软雅黑" panose="020B0503020204020204" pitchFamily="2" charset="-122"/>
                <a:ea typeface="微软雅黑" panose="020B0503020204020204" pitchFamily="2" charset="-122"/>
                <a:cs typeface="+mn-cs"/>
              </a:rPr>
              <a:t>Basic supporting facilities</a:t>
            </a:r>
            <a:endParaRPr lang="en-US" altLang="zh-CN" sz="1200" cap="all" noProof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grpSp>
        <p:nvGrpSpPr>
          <p:cNvPr id="18437" name="组合 4"/>
          <p:cNvGrpSpPr/>
          <p:nvPr/>
        </p:nvGrpSpPr>
        <p:grpSpPr>
          <a:xfrm>
            <a:off x="684213" y="1403350"/>
            <a:ext cx="719137" cy="722313"/>
            <a:chOff x="0" y="0"/>
            <a:chExt cx="719434" cy="721654"/>
          </a:xfrm>
        </p:grpSpPr>
        <p:sp>
          <p:nvSpPr>
            <p:cNvPr id="22533" name="Freeform 5"/>
            <p:cNvSpPr>
              <a:spLocks noChangeAspect="1"/>
            </p:cNvSpPr>
            <p:nvPr/>
          </p:nvSpPr>
          <p:spPr>
            <a:xfrm>
              <a:off x="0" y="0"/>
              <a:ext cx="719434" cy="721654"/>
            </a:xfrm>
            <a:custGeom>
              <a:avLst/>
              <a:gdLst/>
              <a:ahLst/>
              <a:cxnLst>
                <a:cxn ang="0">
                  <a:pos x="122058" y="574866"/>
                </a:cxn>
                <a:cxn ang="0">
                  <a:pos x="147245" y="107343"/>
                </a:cxn>
                <a:cxn ang="0">
                  <a:pos x="497275" y="49145"/>
                </a:cxn>
                <a:cxn ang="0">
                  <a:pos x="687789" y="58845"/>
                </a:cxn>
                <a:cxn ang="0">
                  <a:pos x="685206" y="260597"/>
                </a:cxn>
                <a:cxn ang="0">
                  <a:pos x="588980" y="599438"/>
                </a:cxn>
                <a:cxn ang="0">
                  <a:pos x="122058" y="574866"/>
                </a:cxn>
              </a:cxnLst>
              <a:pathLst>
                <a:path w="1114" h="1116">
                  <a:moveTo>
                    <a:pt x="189" y="889"/>
                  </a:moveTo>
                  <a:cubicBezTo>
                    <a:pt x="0" y="679"/>
                    <a:pt x="17" y="355"/>
                    <a:pt x="228" y="166"/>
                  </a:cubicBezTo>
                  <a:cubicBezTo>
                    <a:pt x="380" y="29"/>
                    <a:pt x="593" y="0"/>
                    <a:pt x="770" y="76"/>
                  </a:cubicBezTo>
                  <a:cubicBezTo>
                    <a:pt x="837" y="104"/>
                    <a:pt x="998" y="91"/>
                    <a:pt x="1065" y="91"/>
                  </a:cubicBezTo>
                  <a:cubicBezTo>
                    <a:pt x="1056" y="194"/>
                    <a:pt x="1040" y="332"/>
                    <a:pt x="1061" y="403"/>
                  </a:cubicBezTo>
                  <a:cubicBezTo>
                    <a:pt x="1114" y="586"/>
                    <a:pt x="1063" y="791"/>
                    <a:pt x="912" y="927"/>
                  </a:cubicBezTo>
                  <a:cubicBezTo>
                    <a:pt x="702" y="1116"/>
                    <a:pt x="378" y="1099"/>
                    <a:pt x="189" y="88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534" name="TextBox 6"/>
            <p:cNvSpPr txBox="1"/>
            <p:nvPr/>
          </p:nvSpPr>
          <p:spPr>
            <a:xfrm>
              <a:off x="53867" y="53032"/>
              <a:ext cx="665567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eaLnBrk="0" hangingPunct="0"/>
              <a:r>
                <a:rPr lang="en-US" altLang="zh-CN" sz="3200" dirty="0">
                  <a:solidFill>
                    <a:srgbClr val="FFFFFF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01</a:t>
              </a:r>
              <a:endParaRPr lang="zh-CN" altLang="en-US" sz="3200" dirty="0">
                <a:solidFill>
                  <a:srgbClr val="FFFFFF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grpSp>
        <p:nvGrpSpPr>
          <p:cNvPr id="18440" name="组合 7"/>
          <p:cNvGrpSpPr/>
          <p:nvPr/>
        </p:nvGrpSpPr>
        <p:grpSpPr>
          <a:xfrm>
            <a:off x="684213" y="2709863"/>
            <a:ext cx="719137" cy="720725"/>
            <a:chOff x="0" y="0"/>
            <a:chExt cx="719434" cy="721654"/>
          </a:xfrm>
        </p:grpSpPr>
        <p:sp>
          <p:nvSpPr>
            <p:cNvPr id="22536" name="Freeform 5"/>
            <p:cNvSpPr>
              <a:spLocks noChangeAspect="1"/>
            </p:cNvSpPr>
            <p:nvPr/>
          </p:nvSpPr>
          <p:spPr>
            <a:xfrm>
              <a:off x="0" y="0"/>
              <a:ext cx="719434" cy="721654"/>
            </a:xfrm>
            <a:custGeom>
              <a:avLst/>
              <a:gdLst/>
              <a:ahLst/>
              <a:cxnLst>
                <a:cxn ang="0">
                  <a:pos x="122058" y="574866"/>
                </a:cxn>
                <a:cxn ang="0">
                  <a:pos x="147245" y="107343"/>
                </a:cxn>
                <a:cxn ang="0">
                  <a:pos x="497275" y="49145"/>
                </a:cxn>
                <a:cxn ang="0">
                  <a:pos x="687789" y="58845"/>
                </a:cxn>
                <a:cxn ang="0">
                  <a:pos x="685206" y="260597"/>
                </a:cxn>
                <a:cxn ang="0">
                  <a:pos x="588980" y="599438"/>
                </a:cxn>
                <a:cxn ang="0">
                  <a:pos x="122058" y="574866"/>
                </a:cxn>
              </a:cxnLst>
              <a:pathLst>
                <a:path w="1114" h="1116">
                  <a:moveTo>
                    <a:pt x="189" y="889"/>
                  </a:moveTo>
                  <a:cubicBezTo>
                    <a:pt x="0" y="679"/>
                    <a:pt x="17" y="355"/>
                    <a:pt x="228" y="166"/>
                  </a:cubicBezTo>
                  <a:cubicBezTo>
                    <a:pt x="380" y="29"/>
                    <a:pt x="593" y="0"/>
                    <a:pt x="770" y="76"/>
                  </a:cubicBezTo>
                  <a:cubicBezTo>
                    <a:pt x="837" y="104"/>
                    <a:pt x="998" y="91"/>
                    <a:pt x="1065" y="91"/>
                  </a:cubicBezTo>
                  <a:cubicBezTo>
                    <a:pt x="1056" y="194"/>
                    <a:pt x="1040" y="332"/>
                    <a:pt x="1061" y="403"/>
                  </a:cubicBezTo>
                  <a:cubicBezTo>
                    <a:pt x="1114" y="586"/>
                    <a:pt x="1063" y="791"/>
                    <a:pt x="912" y="927"/>
                  </a:cubicBezTo>
                  <a:cubicBezTo>
                    <a:pt x="702" y="1116"/>
                    <a:pt x="378" y="1099"/>
                    <a:pt x="189" y="889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537" name="TextBox 9"/>
            <p:cNvSpPr txBox="1"/>
            <p:nvPr/>
          </p:nvSpPr>
          <p:spPr>
            <a:xfrm>
              <a:off x="53867" y="53032"/>
              <a:ext cx="665567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eaLnBrk="0" hangingPunct="0"/>
              <a:r>
                <a:rPr lang="en-US" altLang="zh-CN" sz="3200" dirty="0">
                  <a:solidFill>
                    <a:srgbClr val="FFFFFF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02</a:t>
              </a:r>
              <a:endParaRPr lang="zh-CN" altLang="en-US" sz="3200" dirty="0">
                <a:solidFill>
                  <a:srgbClr val="FFFFFF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grpSp>
        <p:nvGrpSpPr>
          <p:cNvPr id="18443" name="组合 10"/>
          <p:cNvGrpSpPr/>
          <p:nvPr/>
        </p:nvGrpSpPr>
        <p:grpSpPr>
          <a:xfrm>
            <a:off x="676275" y="4168775"/>
            <a:ext cx="719138" cy="722313"/>
            <a:chOff x="0" y="0"/>
            <a:chExt cx="719434" cy="721654"/>
          </a:xfrm>
        </p:grpSpPr>
        <p:sp>
          <p:nvSpPr>
            <p:cNvPr id="22539" name="Freeform 5"/>
            <p:cNvSpPr>
              <a:spLocks noChangeAspect="1"/>
            </p:cNvSpPr>
            <p:nvPr/>
          </p:nvSpPr>
          <p:spPr>
            <a:xfrm>
              <a:off x="0" y="0"/>
              <a:ext cx="719434" cy="721654"/>
            </a:xfrm>
            <a:custGeom>
              <a:avLst/>
              <a:gdLst/>
              <a:ahLst/>
              <a:cxnLst>
                <a:cxn ang="0">
                  <a:pos x="122058" y="574866"/>
                </a:cxn>
                <a:cxn ang="0">
                  <a:pos x="147245" y="107343"/>
                </a:cxn>
                <a:cxn ang="0">
                  <a:pos x="497275" y="49145"/>
                </a:cxn>
                <a:cxn ang="0">
                  <a:pos x="687789" y="58845"/>
                </a:cxn>
                <a:cxn ang="0">
                  <a:pos x="685206" y="260597"/>
                </a:cxn>
                <a:cxn ang="0">
                  <a:pos x="588980" y="599438"/>
                </a:cxn>
                <a:cxn ang="0">
                  <a:pos x="122058" y="574866"/>
                </a:cxn>
              </a:cxnLst>
              <a:pathLst>
                <a:path w="1114" h="1116">
                  <a:moveTo>
                    <a:pt x="189" y="889"/>
                  </a:moveTo>
                  <a:cubicBezTo>
                    <a:pt x="0" y="679"/>
                    <a:pt x="17" y="355"/>
                    <a:pt x="228" y="166"/>
                  </a:cubicBezTo>
                  <a:cubicBezTo>
                    <a:pt x="380" y="29"/>
                    <a:pt x="593" y="0"/>
                    <a:pt x="770" y="76"/>
                  </a:cubicBezTo>
                  <a:cubicBezTo>
                    <a:pt x="837" y="104"/>
                    <a:pt x="998" y="91"/>
                    <a:pt x="1065" y="91"/>
                  </a:cubicBezTo>
                  <a:cubicBezTo>
                    <a:pt x="1056" y="194"/>
                    <a:pt x="1040" y="332"/>
                    <a:pt x="1061" y="403"/>
                  </a:cubicBezTo>
                  <a:cubicBezTo>
                    <a:pt x="1114" y="586"/>
                    <a:pt x="1063" y="791"/>
                    <a:pt x="912" y="927"/>
                  </a:cubicBezTo>
                  <a:cubicBezTo>
                    <a:pt x="702" y="1116"/>
                    <a:pt x="378" y="1099"/>
                    <a:pt x="189" y="88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540" name="TextBox 12"/>
            <p:cNvSpPr txBox="1"/>
            <p:nvPr/>
          </p:nvSpPr>
          <p:spPr>
            <a:xfrm>
              <a:off x="53867" y="53032"/>
              <a:ext cx="665567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eaLnBrk="0" hangingPunct="0"/>
              <a:r>
                <a:rPr lang="en-US" altLang="zh-CN" sz="3200" dirty="0">
                  <a:solidFill>
                    <a:srgbClr val="FFFFFF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03</a:t>
              </a:r>
              <a:endParaRPr lang="zh-CN" altLang="en-US" sz="3200" dirty="0">
                <a:solidFill>
                  <a:srgbClr val="FFFFFF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grpSp>
        <p:nvGrpSpPr>
          <p:cNvPr id="18446" name="组合 13"/>
          <p:cNvGrpSpPr/>
          <p:nvPr/>
        </p:nvGrpSpPr>
        <p:grpSpPr>
          <a:xfrm>
            <a:off x="684213" y="5483225"/>
            <a:ext cx="719137" cy="722313"/>
            <a:chOff x="0" y="0"/>
            <a:chExt cx="719434" cy="721654"/>
          </a:xfrm>
        </p:grpSpPr>
        <p:sp>
          <p:nvSpPr>
            <p:cNvPr id="22542" name="Freeform 5"/>
            <p:cNvSpPr>
              <a:spLocks noChangeAspect="1"/>
            </p:cNvSpPr>
            <p:nvPr/>
          </p:nvSpPr>
          <p:spPr>
            <a:xfrm>
              <a:off x="0" y="0"/>
              <a:ext cx="719434" cy="721654"/>
            </a:xfrm>
            <a:custGeom>
              <a:avLst/>
              <a:gdLst/>
              <a:ahLst/>
              <a:cxnLst>
                <a:cxn ang="0">
                  <a:pos x="122058" y="574866"/>
                </a:cxn>
                <a:cxn ang="0">
                  <a:pos x="147245" y="107343"/>
                </a:cxn>
                <a:cxn ang="0">
                  <a:pos x="497275" y="49145"/>
                </a:cxn>
                <a:cxn ang="0">
                  <a:pos x="687789" y="58845"/>
                </a:cxn>
                <a:cxn ang="0">
                  <a:pos x="685206" y="260597"/>
                </a:cxn>
                <a:cxn ang="0">
                  <a:pos x="588980" y="599438"/>
                </a:cxn>
                <a:cxn ang="0">
                  <a:pos x="122058" y="574866"/>
                </a:cxn>
              </a:cxnLst>
              <a:pathLst>
                <a:path w="1114" h="1116">
                  <a:moveTo>
                    <a:pt x="189" y="889"/>
                  </a:moveTo>
                  <a:cubicBezTo>
                    <a:pt x="0" y="679"/>
                    <a:pt x="17" y="355"/>
                    <a:pt x="228" y="166"/>
                  </a:cubicBezTo>
                  <a:cubicBezTo>
                    <a:pt x="380" y="29"/>
                    <a:pt x="593" y="0"/>
                    <a:pt x="770" y="76"/>
                  </a:cubicBezTo>
                  <a:cubicBezTo>
                    <a:pt x="837" y="104"/>
                    <a:pt x="998" y="91"/>
                    <a:pt x="1065" y="91"/>
                  </a:cubicBezTo>
                  <a:cubicBezTo>
                    <a:pt x="1056" y="194"/>
                    <a:pt x="1040" y="332"/>
                    <a:pt x="1061" y="403"/>
                  </a:cubicBezTo>
                  <a:cubicBezTo>
                    <a:pt x="1114" y="586"/>
                    <a:pt x="1063" y="791"/>
                    <a:pt x="912" y="927"/>
                  </a:cubicBezTo>
                  <a:cubicBezTo>
                    <a:pt x="702" y="1116"/>
                    <a:pt x="378" y="1099"/>
                    <a:pt x="189" y="88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543" name="TextBox 15"/>
            <p:cNvSpPr txBox="1"/>
            <p:nvPr/>
          </p:nvSpPr>
          <p:spPr>
            <a:xfrm>
              <a:off x="53867" y="53032"/>
              <a:ext cx="665567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eaLnBrk="0" hangingPunct="0"/>
              <a:r>
                <a:rPr lang="en-US" altLang="zh-CN" sz="3200" dirty="0">
                  <a:solidFill>
                    <a:srgbClr val="FFFFFF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04</a:t>
              </a:r>
              <a:endParaRPr lang="zh-CN" altLang="en-US" sz="3200" dirty="0">
                <a:solidFill>
                  <a:srgbClr val="FFFFFF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sp>
        <p:nvSpPr>
          <p:cNvPr id="18452" name="TextBox 36"/>
          <p:cNvSpPr txBox="1"/>
          <p:nvPr/>
        </p:nvSpPr>
        <p:spPr>
          <a:xfrm>
            <a:off x="1403350" y="1350963"/>
            <a:ext cx="3536950" cy="8302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sz="1600" b="1" dirty="0">
                <a:solidFill>
                  <a:srgbClr val="333333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道路：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区内均为城市一级道路，可通向区内任一地块，道路主干道为</a:t>
            </a:r>
            <a:r>
              <a:rPr lang="en-US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4—6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车道。</a:t>
            </a:r>
            <a:endParaRPr lang="zh-CN" altLang="en-US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8453" name="TextBox 37"/>
          <p:cNvSpPr txBox="1"/>
          <p:nvPr/>
        </p:nvSpPr>
        <p:spPr>
          <a:xfrm>
            <a:off x="1395413" y="2655888"/>
            <a:ext cx="3536950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sz="1600" b="1" dirty="0">
                <a:solidFill>
                  <a:srgbClr val="333333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土地：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区内企业所批租土地按“七通”</a:t>
            </a:r>
            <a:r>
              <a:rPr lang="en-US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(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道路、弱电、强电、给水、雨水、污水、通迅、天燃气</a:t>
            </a:r>
            <a:r>
              <a:rPr lang="en-US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)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交付使用。</a:t>
            </a:r>
            <a:endParaRPr lang="zh-CN" altLang="en-US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8454" name="TextBox 38"/>
          <p:cNvSpPr txBox="1"/>
          <p:nvPr/>
        </p:nvSpPr>
        <p:spPr>
          <a:xfrm>
            <a:off x="1395413" y="4168775"/>
            <a:ext cx="3513137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sz="1600" b="1" dirty="0">
                <a:solidFill>
                  <a:srgbClr val="333333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供电：</a:t>
            </a:r>
            <a:r>
              <a:rPr lang="zh-CN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目前园区已建成</a:t>
            </a:r>
            <a:r>
              <a:rPr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3座220千伏变电站和6座110千伏变电站</a:t>
            </a:r>
            <a:r>
              <a:rPr lang="zh-CN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，总供电能力</a:t>
            </a:r>
            <a:r>
              <a:rPr lang="en-US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162</a:t>
            </a:r>
            <a:r>
              <a:rPr lang="zh-CN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.15万千伏安。</a:t>
            </a:r>
            <a:endParaRPr lang="zh-CN" altLang="zh-CN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8455" name="TextBox 39"/>
          <p:cNvSpPr txBox="1"/>
          <p:nvPr/>
        </p:nvSpPr>
        <p:spPr>
          <a:xfrm>
            <a:off x="1403350" y="5483225"/>
            <a:ext cx="3536950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sz="1600" b="1" dirty="0">
                <a:solidFill>
                  <a:srgbClr val="333333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供水：</a:t>
            </a:r>
            <a:r>
              <a:rPr lang="zh-CN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目前园区供水管网已全部覆盖。园区已建成宏路水厂、奎岭水厂及观音埔水厂，日总供水量</a:t>
            </a:r>
            <a:r>
              <a:rPr lang="en-US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32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万吨</a:t>
            </a:r>
            <a:endParaRPr lang="zh-CN" altLang="en-US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8457" name="矩形 2"/>
          <p:cNvSpPr/>
          <p:nvPr/>
        </p:nvSpPr>
        <p:spPr>
          <a:xfrm>
            <a:off x="5221288" y="874713"/>
            <a:ext cx="3384550" cy="178117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58" name="矩形 46"/>
          <p:cNvSpPr/>
          <p:nvPr/>
        </p:nvSpPr>
        <p:spPr>
          <a:xfrm>
            <a:off x="5221288" y="2797175"/>
            <a:ext cx="3384550" cy="1782763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59" name="矩形 47"/>
          <p:cNvSpPr/>
          <p:nvPr/>
        </p:nvSpPr>
        <p:spPr>
          <a:xfrm>
            <a:off x="5221288" y="4716463"/>
            <a:ext cx="3384550" cy="178117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3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3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3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3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13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63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13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63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13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8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6" grpId="0"/>
      <p:bldP spid="18452" grpId="0"/>
      <p:bldP spid="18453" grpId="0"/>
      <p:bldP spid="18454" grpId="0"/>
      <p:bldP spid="18455" grpId="0"/>
      <p:bldP spid="18457" grpId="0" animBg="1"/>
      <p:bldP spid="18458" grpId="0" bldLvl="0" animBg="1"/>
      <p:bldP spid="1845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TextBox 76"/>
          <p:cNvSpPr txBox="1"/>
          <p:nvPr/>
        </p:nvSpPr>
        <p:spPr>
          <a:xfrm>
            <a:off x="641350" y="217488"/>
            <a:ext cx="2316163" cy="5222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基础设施配套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19459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60" name="TextBox 1"/>
          <p:cNvSpPr txBox="1"/>
          <p:nvPr/>
        </p:nvSpPr>
        <p:spPr>
          <a:xfrm>
            <a:off x="636588" y="596900"/>
            <a:ext cx="2439988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en-US" altLang="zh-CN" sz="1200" cap="all" noProof="1" dirty="0">
                <a:latin typeface="微软雅黑" panose="020B0503020204020204" pitchFamily="2" charset="-122"/>
                <a:ea typeface="微软雅黑" panose="020B0503020204020204" pitchFamily="2" charset="-122"/>
                <a:cs typeface="+mn-cs"/>
                <a:sym typeface="+mn-ea"/>
              </a:rPr>
              <a:t>Basic supporting facilities</a:t>
            </a:r>
            <a:endParaRPr lang="zh-CN" altLang="en-US" sz="1200" noProof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grpSp>
        <p:nvGrpSpPr>
          <p:cNvPr id="19461" name="组合 4"/>
          <p:cNvGrpSpPr/>
          <p:nvPr/>
        </p:nvGrpSpPr>
        <p:grpSpPr>
          <a:xfrm>
            <a:off x="4492625" y="1247775"/>
            <a:ext cx="720725" cy="722313"/>
            <a:chOff x="0" y="0"/>
            <a:chExt cx="719434" cy="721654"/>
          </a:xfrm>
        </p:grpSpPr>
        <p:sp>
          <p:nvSpPr>
            <p:cNvPr id="23557" name="Freeform 5"/>
            <p:cNvSpPr>
              <a:spLocks noChangeAspect="1"/>
            </p:cNvSpPr>
            <p:nvPr/>
          </p:nvSpPr>
          <p:spPr>
            <a:xfrm>
              <a:off x="0" y="0"/>
              <a:ext cx="719434" cy="721654"/>
            </a:xfrm>
            <a:custGeom>
              <a:avLst/>
              <a:gdLst/>
              <a:ahLst/>
              <a:cxnLst>
                <a:cxn ang="0">
                  <a:pos x="122058" y="574866"/>
                </a:cxn>
                <a:cxn ang="0">
                  <a:pos x="147245" y="107343"/>
                </a:cxn>
                <a:cxn ang="0">
                  <a:pos x="497275" y="49145"/>
                </a:cxn>
                <a:cxn ang="0">
                  <a:pos x="687789" y="58845"/>
                </a:cxn>
                <a:cxn ang="0">
                  <a:pos x="685206" y="260597"/>
                </a:cxn>
                <a:cxn ang="0">
                  <a:pos x="588980" y="599438"/>
                </a:cxn>
                <a:cxn ang="0">
                  <a:pos x="122058" y="574866"/>
                </a:cxn>
              </a:cxnLst>
              <a:pathLst>
                <a:path w="1114" h="1116">
                  <a:moveTo>
                    <a:pt x="189" y="889"/>
                  </a:moveTo>
                  <a:cubicBezTo>
                    <a:pt x="0" y="679"/>
                    <a:pt x="17" y="355"/>
                    <a:pt x="228" y="166"/>
                  </a:cubicBezTo>
                  <a:cubicBezTo>
                    <a:pt x="380" y="29"/>
                    <a:pt x="593" y="0"/>
                    <a:pt x="770" y="76"/>
                  </a:cubicBezTo>
                  <a:cubicBezTo>
                    <a:pt x="837" y="104"/>
                    <a:pt x="998" y="91"/>
                    <a:pt x="1065" y="91"/>
                  </a:cubicBezTo>
                  <a:cubicBezTo>
                    <a:pt x="1056" y="194"/>
                    <a:pt x="1040" y="332"/>
                    <a:pt x="1061" y="403"/>
                  </a:cubicBezTo>
                  <a:cubicBezTo>
                    <a:pt x="1114" y="586"/>
                    <a:pt x="1063" y="791"/>
                    <a:pt x="912" y="927"/>
                  </a:cubicBezTo>
                  <a:cubicBezTo>
                    <a:pt x="702" y="1116"/>
                    <a:pt x="378" y="1099"/>
                    <a:pt x="189" y="88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58" name="TextBox 6"/>
            <p:cNvSpPr txBox="1"/>
            <p:nvPr/>
          </p:nvSpPr>
          <p:spPr>
            <a:xfrm>
              <a:off x="53867" y="53032"/>
              <a:ext cx="657949" cy="5830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eaLnBrk="0" hangingPunct="0"/>
              <a:r>
                <a:rPr lang="en-US" altLang="zh-CN" sz="3200" dirty="0">
                  <a:solidFill>
                    <a:srgbClr val="FFFFFF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05</a:t>
              </a:r>
              <a:endParaRPr lang="en-US" altLang="zh-CN" sz="3200" dirty="0">
                <a:solidFill>
                  <a:srgbClr val="FFFFFF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grpSp>
        <p:nvGrpSpPr>
          <p:cNvPr id="19467" name="组合 10"/>
          <p:cNvGrpSpPr/>
          <p:nvPr/>
        </p:nvGrpSpPr>
        <p:grpSpPr>
          <a:xfrm>
            <a:off x="4492625" y="3357563"/>
            <a:ext cx="720725" cy="720725"/>
            <a:chOff x="0" y="0"/>
            <a:chExt cx="719434" cy="721654"/>
          </a:xfrm>
        </p:grpSpPr>
        <p:sp>
          <p:nvSpPr>
            <p:cNvPr id="23560" name="Freeform 5"/>
            <p:cNvSpPr>
              <a:spLocks noChangeAspect="1"/>
            </p:cNvSpPr>
            <p:nvPr/>
          </p:nvSpPr>
          <p:spPr>
            <a:xfrm>
              <a:off x="0" y="0"/>
              <a:ext cx="719434" cy="721654"/>
            </a:xfrm>
            <a:custGeom>
              <a:avLst/>
              <a:gdLst/>
              <a:ahLst/>
              <a:cxnLst>
                <a:cxn ang="0">
                  <a:pos x="122058" y="574866"/>
                </a:cxn>
                <a:cxn ang="0">
                  <a:pos x="147245" y="107343"/>
                </a:cxn>
                <a:cxn ang="0">
                  <a:pos x="497275" y="49145"/>
                </a:cxn>
                <a:cxn ang="0">
                  <a:pos x="687789" y="58845"/>
                </a:cxn>
                <a:cxn ang="0">
                  <a:pos x="685206" y="260597"/>
                </a:cxn>
                <a:cxn ang="0">
                  <a:pos x="588980" y="599438"/>
                </a:cxn>
                <a:cxn ang="0">
                  <a:pos x="122058" y="574866"/>
                </a:cxn>
              </a:cxnLst>
              <a:pathLst>
                <a:path w="1114" h="1116">
                  <a:moveTo>
                    <a:pt x="189" y="889"/>
                  </a:moveTo>
                  <a:cubicBezTo>
                    <a:pt x="0" y="679"/>
                    <a:pt x="17" y="355"/>
                    <a:pt x="228" y="166"/>
                  </a:cubicBezTo>
                  <a:cubicBezTo>
                    <a:pt x="380" y="29"/>
                    <a:pt x="593" y="0"/>
                    <a:pt x="770" y="76"/>
                  </a:cubicBezTo>
                  <a:cubicBezTo>
                    <a:pt x="837" y="104"/>
                    <a:pt x="998" y="91"/>
                    <a:pt x="1065" y="91"/>
                  </a:cubicBezTo>
                  <a:cubicBezTo>
                    <a:pt x="1056" y="194"/>
                    <a:pt x="1040" y="332"/>
                    <a:pt x="1061" y="403"/>
                  </a:cubicBezTo>
                  <a:cubicBezTo>
                    <a:pt x="1114" y="586"/>
                    <a:pt x="1063" y="791"/>
                    <a:pt x="912" y="927"/>
                  </a:cubicBezTo>
                  <a:cubicBezTo>
                    <a:pt x="702" y="1116"/>
                    <a:pt x="378" y="1099"/>
                    <a:pt x="189" y="88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61" name="TextBox 12"/>
            <p:cNvSpPr txBox="1"/>
            <p:nvPr/>
          </p:nvSpPr>
          <p:spPr>
            <a:xfrm>
              <a:off x="53867" y="53032"/>
              <a:ext cx="657949" cy="5843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eaLnBrk="0" hangingPunct="0"/>
              <a:r>
                <a:rPr lang="en-US" altLang="zh-CN" sz="3200" dirty="0">
                  <a:solidFill>
                    <a:srgbClr val="FFFFFF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06</a:t>
              </a:r>
              <a:endParaRPr lang="en-US" altLang="zh-CN" sz="3200" dirty="0">
                <a:solidFill>
                  <a:srgbClr val="FFFFFF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grpSp>
        <p:nvGrpSpPr>
          <p:cNvPr id="19470" name="组合 13"/>
          <p:cNvGrpSpPr/>
          <p:nvPr/>
        </p:nvGrpSpPr>
        <p:grpSpPr>
          <a:xfrm>
            <a:off x="4514850" y="5307013"/>
            <a:ext cx="720725" cy="722312"/>
            <a:chOff x="0" y="0"/>
            <a:chExt cx="719434" cy="721654"/>
          </a:xfrm>
        </p:grpSpPr>
        <p:sp>
          <p:nvSpPr>
            <p:cNvPr id="23563" name="Freeform 5"/>
            <p:cNvSpPr>
              <a:spLocks noChangeAspect="1"/>
            </p:cNvSpPr>
            <p:nvPr/>
          </p:nvSpPr>
          <p:spPr>
            <a:xfrm>
              <a:off x="0" y="0"/>
              <a:ext cx="719434" cy="721654"/>
            </a:xfrm>
            <a:custGeom>
              <a:avLst/>
              <a:gdLst/>
              <a:ahLst/>
              <a:cxnLst>
                <a:cxn ang="0">
                  <a:pos x="122058" y="574866"/>
                </a:cxn>
                <a:cxn ang="0">
                  <a:pos x="147245" y="107343"/>
                </a:cxn>
                <a:cxn ang="0">
                  <a:pos x="497275" y="49145"/>
                </a:cxn>
                <a:cxn ang="0">
                  <a:pos x="687789" y="58845"/>
                </a:cxn>
                <a:cxn ang="0">
                  <a:pos x="685206" y="260597"/>
                </a:cxn>
                <a:cxn ang="0">
                  <a:pos x="588980" y="599438"/>
                </a:cxn>
                <a:cxn ang="0">
                  <a:pos x="122058" y="574866"/>
                </a:cxn>
              </a:cxnLst>
              <a:pathLst>
                <a:path w="1114" h="1116">
                  <a:moveTo>
                    <a:pt x="189" y="889"/>
                  </a:moveTo>
                  <a:cubicBezTo>
                    <a:pt x="0" y="679"/>
                    <a:pt x="17" y="355"/>
                    <a:pt x="228" y="166"/>
                  </a:cubicBezTo>
                  <a:cubicBezTo>
                    <a:pt x="380" y="29"/>
                    <a:pt x="593" y="0"/>
                    <a:pt x="770" y="76"/>
                  </a:cubicBezTo>
                  <a:cubicBezTo>
                    <a:pt x="837" y="104"/>
                    <a:pt x="998" y="91"/>
                    <a:pt x="1065" y="91"/>
                  </a:cubicBezTo>
                  <a:cubicBezTo>
                    <a:pt x="1056" y="194"/>
                    <a:pt x="1040" y="332"/>
                    <a:pt x="1061" y="403"/>
                  </a:cubicBezTo>
                  <a:cubicBezTo>
                    <a:pt x="1114" y="586"/>
                    <a:pt x="1063" y="791"/>
                    <a:pt x="912" y="927"/>
                  </a:cubicBezTo>
                  <a:cubicBezTo>
                    <a:pt x="702" y="1116"/>
                    <a:pt x="378" y="1099"/>
                    <a:pt x="189" y="88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64" name="TextBox 15"/>
            <p:cNvSpPr txBox="1"/>
            <p:nvPr/>
          </p:nvSpPr>
          <p:spPr>
            <a:xfrm>
              <a:off x="53867" y="53032"/>
              <a:ext cx="657949" cy="5830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eaLnBrk="0" hangingPunct="0"/>
              <a:r>
                <a:rPr lang="en-US" altLang="zh-CN" sz="3200" dirty="0">
                  <a:solidFill>
                    <a:srgbClr val="FFFFFF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07</a:t>
              </a:r>
              <a:endParaRPr lang="zh-CN" altLang="en-US" sz="3200" dirty="0">
                <a:solidFill>
                  <a:srgbClr val="FFFFFF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sp>
        <p:nvSpPr>
          <p:cNvPr id="19476" name="TextBox 41"/>
          <p:cNvSpPr txBox="1"/>
          <p:nvPr/>
        </p:nvSpPr>
        <p:spPr>
          <a:xfrm>
            <a:off x="5213350" y="1192213"/>
            <a:ext cx="2967038" cy="1076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sz="1600" b="1" dirty="0">
                <a:solidFill>
                  <a:srgbClr val="333333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燃气：</a:t>
            </a:r>
            <a:r>
              <a:rPr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目前园区设有宏路门站、镜洋门站，日供气量125万立方米以上，可充分满足园区企业生产用气需求。</a:t>
            </a:r>
            <a:endParaRPr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9478" name="TextBox 43"/>
          <p:cNvSpPr txBox="1"/>
          <p:nvPr/>
        </p:nvSpPr>
        <p:spPr>
          <a:xfrm>
            <a:off x="5205413" y="3375025"/>
            <a:ext cx="2967037" cy="13223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sz="1600" b="1" dirty="0">
                <a:solidFill>
                  <a:srgbClr val="333333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污水：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区内已建有</a:t>
            </a:r>
            <a:r>
              <a:rPr lang="zh-CN" altLang="zh-CN" sz="1600" dirty="0"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日处理污水量12万吨的融元污水处理厂、日处理污水量</a:t>
            </a:r>
            <a:r>
              <a:rPr lang="en-US" altLang="zh-CN" sz="1600" dirty="0"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6</a:t>
            </a:r>
            <a:r>
              <a:rPr lang="zh-CN" altLang="zh-CN" sz="1600" dirty="0"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万吨的市第二污水处理厂与正在规划的阳下污水处理厂</a:t>
            </a:r>
            <a:endParaRPr lang="zh-CN" altLang="zh-CN" sz="1600" dirty="0">
              <a:latin typeface="微软雅黑" panose="020B0503020204020204" pitchFamily="2" charset="-122"/>
              <a:ea typeface="微软雅黑" panose="020B0503020204020204" pitchFamily="2" charset="-122"/>
              <a:sym typeface="宋体" panose="02010600030101010101" pitchFamily="2" charset="-122"/>
            </a:endParaRPr>
          </a:p>
        </p:txBody>
      </p:sp>
      <p:sp>
        <p:nvSpPr>
          <p:cNvPr id="19479" name="TextBox 44"/>
          <p:cNvSpPr txBox="1"/>
          <p:nvPr/>
        </p:nvSpPr>
        <p:spPr>
          <a:xfrm>
            <a:off x="5205413" y="5307013"/>
            <a:ext cx="2947987" cy="8302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sz="1600" b="1" dirty="0">
                <a:solidFill>
                  <a:srgbClr val="333333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通讯：</a:t>
            </a:r>
            <a:r>
              <a:rPr lang="zh-CN" altLang="en-US" sz="1600" dirty="0">
                <a:solidFill>
                  <a:srgbClr val="333333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园区现已实现通话网络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、宽带网和有线电视网全面覆盖。</a:t>
            </a:r>
            <a:endParaRPr lang="zh-CN" altLang="en-US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9481" name="矩形 2"/>
          <p:cNvSpPr/>
          <p:nvPr/>
        </p:nvSpPr>
        <p:spPr>
          <a:xfrm>
            <a:off x="636588" y="1192213"/>
            <a:ext cx="3503612" cy="156845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82" name="矩形 46"/>
          <p:cNvSpPr/>
          <p:nvPr/>
        </p:nvSpPr>
        <p:spPr>
          <a:xfrm>
            <a:off x="636588" y="4789488"/>
            <a:ext cx="3503612" cy="1735137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1" descr="污水处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8" y="2849563"/>
            <a:ext cx="3503612" cy="18240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3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3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3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3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13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63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4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13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63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13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60" grpId="0"/>
      <p:bldP spid="19476" grpId="0"/>
      <p:bldP spid="19478" grpId="0"/>
      <p:bldP spid="19479" grpId="0"/>
      <p:bldP spid="19481" grpId="0" bldLvl="0" animBg="1"/>
      <p:bldP spid="1948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TextBox 76"/>
          <p:cNvSpPr txBox="1"/>
          <p:nvPr/>
        </p:nvSpPr>
        <p:spPr>
          <a:xfrm>
            <a:off x="641350" y="217488"/>
            <a:ext cx="2316163" cy="5222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服务设施配套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20483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0484" name="TextBox 1"/>
          <p:cNvSpPr txBox="1"/>
          <p:nvPr/>
        </p:nvSpPr>
        <p:spPr>
          <a:xfrm>
            <a:off x="636588" y="596900"/>
            <a:ext cx="1584325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en-US" altLang="zh-CN" sz="1200" cap="all" noProof="1" dirty="0">
                <a:latin typeface="微软雅黑" panose="020B0503020204020204" pitchFamily="2" charset="-122"/>
                <a:ea typeface="微软雅黑" panose="020B0503020204020204" pitchFamily="2" charset="-122"/>
                <a:cs typeface="+mn-cs"/>
              </a:rPr>
              <a:t>Service facilities</a:t>
            </a:r>
            <a:endParaRPr lang="en-US" altLang="zh-CN" sz="1200" cap="all" noProof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0485" name="Line 6"/>
          <p:cNvSpPr/>
          <p:nvPr/>
        </p:nvSpPr>
        <p:spPr>
          <a:xfrm>
            <a:off x="3835400" y="1055688"/>
            <a:ext cx="0" cy="5324475"/>
          </a:xfrm>
          <a:prstGeom prst="line">
            <a:avLst/>
          </a:prstGeom>
          <a:ln w="11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6" name="Oval 7"/>
          <p:cNvSpPr/>
          <p:nvPr/>
        </p:nvSpPr>
        <p:spPr>
          <a:xfrm>
            <a:off x="3581400" y="1677988"/>
            <a:ext cx="509588" cy="511175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algn="ctr" eaLnBrk="0" hangingPunct="0"/>
            <a:r>
              <a:rPr lang="en-US" altLang="zh-CN" sz="2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endParaRPr lang="zh-CN" altLang="en-US" sz="2200" b="1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7" name="Rectangle 8"/>
          <p:cNvSpPr/>
          <p:nvPr/>
        </p:nvSpPr>
        <p:spPr>
          <a:xfrm>
            <a:off x="477838" y="1055688"/>
            <a:ext cx="2727325" cy="1674812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8" name="Rectangle 9"/>
          <p:cNvSpPr/>
          <p:nvPr/>
        </p:nvSpPr>
        <p:spPr>
          <a:xfrm>
            <a:off x="477838" y="2897188"/>
            <a:ext cx="2727325" cy="167481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9" name="Rectangle 10"/>
          <p:cNvSpPr/>
          <p:nvPr/>
        </p:nvSpPr>
        <p:spPr>
          <a:xfrm>
            <a:off x="477838" y="4705350"/>
            <a:ext cx="2727325" cy="1674813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90" name="Oval 12"/>
          <p:cNvSpPr/>
          <p:nvPr/>
        </p:nvSpPr>
        <p:spPr>
          <a:xfrm>
            <a:off x="3581400" y="3424238"/>
            <a:ext cx="509588" cy="511175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algn="ctr" eaLnBrk="0" hangingPunct="0"/>
            <a:r>
              <a:rPr lang="en-US" altLang="zh-CN" sz="2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endParaRPr lang="zh-CN" altLang="en-US" sz="2200" b="1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91" name="Oval 13"/>
          <p:cNvSpPr/>
          <p:nvPr/>
        </p:nvSpPr>
        <p:spPr>
          <a:xfrm>
            <a:off x="3581400" y="5287963"/>
            <a:ext cx="509588" cy="509587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algn="ctr" eaLnBrk="0" hangingPunct="0"/>
            <a:r>
              <a:rPr lang="en-US" altLang="zh-CN" sz="2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endParaRPr lang="zh-CN" altLang="en-US" sz="2200" b="1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92" name="Oval 16"/>
          <p:cNvSpPr/>
          <p:nvPr/>
        </p:nvSpPr>
        <p:spPr>
          <a:xfrm>
            <a:off x="3751263" y="4487863"/>
            <a:ext cx="171450" cy="169862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93" name="Oval 17"/>
          <p:cNvSpPr/>
          <p:nvPr/>
        </p:nvSpPr>
        <p:spPr>
          <a:xfrm>
            <a:off x="3751263" y="2644775"/>
            <a:ext cx="171450" cy="169863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94" name="TextBox 42"/>
          <p:cNvSpPr txBox="1"/>
          <p:nvPr/>
        </p:nvSpPr>
        <p:spPr>
          <a:xfrm>
            <a:off x="4175125" y="1517650"/>
            <a:ext cx="4229100" cy="11988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居住：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周边有融侨城、碧桂园小区、金辉华府等十多个小区，各小区周边设有小学、幼儿园、购物中心、健身房、诊所等配套设施和完善的物业管理。</a:t>
            </a:r>
            <a:endParaRPr lang="zh-CN" altLang="en-US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0495" name="TextBox 44"/>
          <p:cNvSpPr txBox="1"/>
          <p:nvPr/>
        </p:nvSpPr>
        <p:spPr>
          <a:xfrm>
            <a:off x="4175125" y="3265488"/>
            <a:ext cx="4229100" cy="922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商业：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园区紧邻市区，有万达购物广场、成龙步行街等，并建有家居、建材、服装和汽车等专业市场。</a:t>
            </a:r>
            <a:endParaRPr lang="zh-CN" altLang="en-US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0496" name="TextBox 46"/>
          <p:cNvSpPr txBox="1"/>
          <p:nvPr/>
        </p:nvSpPr>
        <p:spPr>
          <a:xfrm>
            <a:off x="4175125" y="5003800"/>
            <a:ext cx="4229100" cy="11988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金融：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有中国银行、建设银行、农业银行、工商银行、兴业银行、福清汇通农商银行及各类金融担保投资公司；中国人保财险、中国平安等金融机构。</a:t>
            </a:r>
            <a:endParaRPr lang="zh-CN" altLang="en-US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6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6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6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6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6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86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36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86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36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3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86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36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86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4" grpId="0"/>
      <p:bldP spid="20486" grpId="0" animBg="1"/>
      <p:bldP spid="20487" grpId="0" animBg="1"/>
      <p:bldP spid="20488" grpId="0" animBg="1"/>
      <p:bldP spid="20489" grpId="0" animBg="1"/>
      <p:bldP spid="20490" grpId="0" animBg="1"/>
      <p:bldP spid="20491" grpId="0" animBg="1"/>
      <p:bldP spid="20492" grpId="0" animBg="1"/>
      <p:bldP spid="20493" grpId="0" animBg="1"/>
      <p:bldP spid="20494" grpId="0"/>
      <p:bldP spid="20495" grpId="0"/>
      <p:bldP spid="2049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TextBox 76"/>
          <p:cNvSpPr txBox="1"/>
          <p:nvPr/>
        </p:nvSpPr>
        <p:spPr>
          <a:xfrm>
            <a:off x="641350" y="217488"/>
            <a:ext cx="2316163" cy="5222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服务设施配套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21507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1508" name="TextBox 1"/>
          <p:cNvSpPr txBox="1"/>
          <p:nvPr/>
        </p:nvSpPr>
        <p:spPr>
          <a:xfrm>
            <a:off x="636588" y="596900"/>
            <a:ext cx="1584325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en-US" altLang="zh-CN" sz="1200" cap="all" noProof="1" dirty="0">
                <a:latin typeface="微软雅黑" panose="020B0503020204020204" pitchFamily="2" charset="-122"/>
                <a:ea typeface="微软雅黑" panose="020B0503020204020204" pitchFamily="2" charset="-122"/>
                <a:cs typeface="+mn-cs"/>
                <a:sym typeface="+mn-ea"/>
              </a:rPr>
              <a:t>Service facilities</a:t>
            </a:r>
            <a:endParaRPr lang="en-US" altLang="zh-CN" sz="1200" cap="all" noProof="1" dirty="0"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21509" name="Line 6"/>
          <p:cNvSpPr/>
          <p:nvPr/>
        </p:nvSpPr>
        <p:spPr>
          <a:xfrm>
            <a:off x="3835400" y="1055688"/>
            <a:ext cx="0" cy="5324475"/>
          </a:xfrm>
          <a:prstGeom prst="line">
            <a:avLst/>
          </a:prstGeom>
          <a:ln w="11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0" name="Oval 7"/>
          <p:cNvSpPr/>
          <p:nvPr/>
        </p:nvSpPr>
        <p:spPr>
          <a:xfrm>
            <a:off x="3581400" y="1677988"/>
            <a:ext cx="509588" cy="511175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algn="ctr" eaLnBrk="0" hangingPunct="0"/>
            <a:r>
              <a:rPr lang="en-US" altLang="zh-CN" sz="2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endParaRPr lang="zh-CN" altLang="en-US" sz="2200" b="1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1" name="Rectangle 8"/>
          <p:cNvSpPr/>
          <p:nvPr/>
        </p:nvSpPr>
        <p:spPr>
          <a:xfrm>
            <a:off x="477838" y="1055688"/>
            <a:ext cx="2727325" cy="1674812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2" name="Rectangle 9"/>
          <p:cNvSpPr/>
          <p:nvPr/>
        </p:nvSpPr>
        <p:spPr>
          <a:xfrm>
            <a:off x="477838" y="2897188"/>
            <a:ext cx="2727325" cy="167481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3" name="Rectangle 10"/>
          <p:cNvSpPr/>
          <p:nvPr/>
        </p:nvSpPr>
        <p:spPr>
          <a:xfrm>
            <a:off x="477838" y="4705350"/>
            <a:ext cx="2727325" cy="1674813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4" name="Oval 12"/>
          <p:cNvSpPr/>
          <p:nvPr/>
        </p:nvSpPr>
        <p:spPr>
          <a:xfrm>
            <a:off x="3581400" y="3424238"/>
            <a:ext cx="509588" cy="511175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algn="ctr" eaLnBrk="0" hangingPunct="0"/>
            <a:r>
              <a:rPr lang="en-US" altLang="zh-CN" sz="2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</a:t>
            </a:r>
            <a:endParaRPr lang="zh-CN" altLang="en-US" sz="2200" b="1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5" name="Oval 13"/>
          <p:cNvSpPr/>
          <p:nvPr/>
        </p:nvSpPr>
        <p:spPr>
          <a:xfrm>
            <a:off x="3581400" y="5287963"/>
            <a:ext cx="509588" cy="509587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algn="ctr" eaLnBrk="0" hangingPunct="0"/>
            <a:r>
              <a:rPr lang="en-US" altLang="zh-CN" sz="2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6</a:t>
            </a:r>
            <a:endParaRPr lang="zh-CN" altLang="en-US" sz="2200" b="1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6" name="Oval 16"/>
          <p:cNvSpPr/>
          <p:nvPr/>
        </p:nvSpPr>
        <p:spPr>
          <a:xfrm>
            <a:off x="3751263" y="4487863"/>
            <a:ext cx="171450" cy="169862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7" name="Oval 17"/>
          <p:cNvSpPr/>
          <p:nvPr/>
        </p:nvSpPr>
        <p:spPr>
          <a:xfrm>
            <a:off x="3751263" y="2644775"/>
            <a:ext cx="171450" cy="169863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8" name="TextBox 42"/>
          <p:cNvSpPr txBox="1"/>
          <p:nvPr/>
        </p:nvSpPr>
        <p:spPr>
          <a:xfrm>
            <a:off x="4175125" y="1338263"/>
            <a:ext cx="4229100" cy="1476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旅游：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游山、玩水构成了福清旅游特色。有东壁岛旅游度假区、一都漂流景区；有石竹山和灵石山国家森林公园国家级名胜区；还有黄檗山万福寺等丰富多彩的旅游资源。</a:t>
            </a:r>
            <a:endParaRPr lang="zh-CN" altLang="en-US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1519" name="TextBox 44"/>
          <p:cNvSpPr txBox="1"/>
          <p:nvPr/>
        </p:nvSpPr>
        <p:spPr>
          <a:xfrm>
            <a:off x="4175125" y="3265488"/>
            <a:ext cx="4229100" cy="922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宾馆和酒店：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拥有创元千禧五星级大酒店、融侨大酒店、瑞鑫大酒店、冠发君悦大酒店等多家酒店。</a:t>
            </a:r>
            <a:endParaRPr lang="zh-CN" altLang="en-US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1520" name="TextBox 46"/>
          <p:cNvSpPr txBox="1"/>
          <p:nvPr/>
        </p:nvSpPr>
        <p:spPr>
          <a:xfrm>
            <a:off x="4175125" y="5003800"/>
            <a:ext cx="4229100" cy="9223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医疗卫生：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周边有福清市医院、福清市中医院、福清市第三医院、融强医院的医疗机构。</a:t>
            </a:r>
            <a:endParaRPr lang="zh-CN" altLang="en-US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6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6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6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6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6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86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36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86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36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3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86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36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86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8" grpId="0"/>
      <p:bldP spid="21510" grpId="0" animBg="1"/>
      <p:bldP spid="21511" grpId="0" bldLvl="0" animBg="1"/>
      <p:bldP spid="21512" grpId="0" bldLvl="0" animBg="1"/>
      <p:bldP spid="21513" grpId="0" bldLvl="0" animBg="1"/>
      <p:bldP spid="21514" grpId="0" animBg="1"/>
      <p:bldP spid="21515" grpId="0" animBg="1"/>
      <p:bldP spid="21516" grpId="0" animBg="1"/>
      <p:bldP spid="21517" grpId="0" animBg="1"/>
      <p:bldP spid="21518" grpId="0"/>
      <p:bldP spid="21519" grpId="0"/>
      <p:bldP spid="215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TextBox 76"/>
          <p:cNvSpPr txBox="1"/>
          <p:nvPr/>
        </p:nvSpPr>
        <p:spPr>
          <a:xfrm>
            <a:off x="641350" y="217488"/>
            <a:ext cx="16052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产业优势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23555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56" name="TextBox 1"/>
          <p:cNvSpPr txBox="1"/>
          <p:nvPr/>
        </p:nvSpPr>
        <p:spPr>
          <a:xfrm>
            <a:off x="636588" y="596900"/>
            <a:ext cx="205740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en-US" altLang="zh-CN" sz="1200" cap="all" noProof="1" dirty="0">
                <a:latin typeface="微软雅黑" panose="020B0503020204020204" pitchFamily="2" charset="-122"/>
                <a:ea typeface="微软雅黑" panose="020B0503020204020204" pitchFamily="2" charset="-122"/>
                <a:cs typeface="+mn-cs"/>
              </a:rPr>
              <a:t>industriAL ADVANTAGE</a:t>
            </a:r>
            <a:endParaRPr lang="en-US" altLang="zh-CN" sz="1200" cap="all" noProof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3557" name="Freeform 10"/>
          <p:cNvSpPr>
            <a:spLocks noEditPoints="1"/>
          </p:cNvSpPr>
          <p:nvPr/>
        </p:nvSpPr>
        <p:spPr>
          <a:xfrm>
            <a:off x="588963" y="3633788"/>
            <a:ext cx="2646362" cy="284162"/>
          </a:xfrm>
          <a:custGeom>
            <a:avLst/>
            <a:gdLst/>
            <a:ahLst/>
            <a:cxnLst>
              <a:cxn ang="0">
                <a:pos x="0" y="38750"/>
              </a:cxn>
              <a:cxn ang="0">
                <a:pos x="2646363" y="38750"/>
              </a:cxn>
              <a:cxn ang="0">
                <a:pos x="2646363" y="0"/>
              </a:cxn>
              <a:cxn ang="0">
                <a:pos x="0" y="0"/>
              </a:cxn>
              <a:cxn ang="0">
                <a:pos x="0" y="38750"/>
              </a:cxn>
              <a:cxn ang="0">
                <a:pos x="1370124" y="284163"/>
              </a:cxn>
              <a:cxn ang="0">
                <a:pos x="1454088" y="180831"/>
              </a:cxn>
              <a:cxn ang="0">
                <a:pos x="1537287" y="78259"/>
              </a:cxn>
              <a:cxn ang="0">
                <a:pos x="1370124" y="78259"/>
              </a:cxn>
              <a:cxn ang="0">
                <a:pos x="1203725" y="78259"/>
              </a:cxn>
              <a:cxn ang="0">
                <a:pos x="1286925" y="180831"/>
              </a:cxn>
              <a:cxn ang="0">
                <a:pos x="1370124" y="284163"/>
              </a:cxn>
            </a:cxnLst>
            <a:pathLst>
              <a:path w="3467" h="374">
                <a:moveTo>
                  <a:pt x="0" y="51"/>
                </a:moveTo>
                <a:lnTo>
                  <a:pt x="3467" y="51"/>
                </a:lnTo>
                <a:lnTo>
                  <a:pt x="3467" y="0"/>
                </a:lnTo>
                <a:lnTo>
                  <a:pt x="0" y="0"/>
                </a:lnTo>
                <a:lnTo>
                  <a:pt x="0" y="51"/>
                </a:lnTo>
                <a:close/>
                <a:moveTo>
                  <a:pt x="1795" y="374"/>
                </a:moveTo>
                <a:lnTo>
                  <a:pt x="1905" y="238"/>
                </a:lnTo>
                <a:lnTo>
                  <a:pt x="2014" y="103"/>
                </a:lnTo>
                <a:lnTo>
                  <a:pt x="1795" y="103"/>
                </a:lnTo>
                <a:lnTo>
                  <a:pt x="1577" y="103"/>
                </a:lnTo>
                <a:lnTo>
                  <a:pt x="1686" y="238"/>
                </a:lnTo>
                <a:lnTo>
                  <a:pt x="1795" y="374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60" name="TextBox 7"/>
          <p:cNvSpPr txBox="1"/>
          <p:nvPr/>
        </p:nvSpPr>
        <p:spPr>
          <a:xfrm>
            <a:off x="588963" y="4171950"/>
            <a:ext cx="2625725" cy="368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>
            <a:spAutoFit/>
          </a:bodyPr>
          <a:p>
            <a:pPr algn="ctr" eaLnBrk="0" hangingPunct="0"/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电子信息</a:t>
            </a:r>
            <a:endParaRPr lang="en-US" altLang="zh-CN" b="1" dirty="0">
              <a:solidFill>
                <a:schemeClr val="accent2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3563" name="Rectangle 6"/>
          <p:cNvSpPr/>
          <p:nvPr/>
        </p:nvSpPr>
        <p:spPr>
          <a:xfrm>
            <a:off x="596900" y="1531938"/>
            <a:ext cx="2640013" cy="205105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7" name="TextBox 17"/>
          <p:cNvSpPr txBox="1"/>
          <p:nvPr/>
        </p:nvSpPr>
        <p:spPr>
          <a:xfrm>
            <a:off x="573088" y="4772025"/>
            <a:ext cx="2654300" cy="1660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sz="17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优势：</a:t>
            </a:r>
            <a:r>
              <a:rPr lang="zh-CN" altLang="en-US" sz="1700">
                <a:latin typeface="微软雅黑" panose="020B0503020204020204" pitchFamily="2" charset="-122"/>
                <a:ea typeface="微软雅黑" panose="020B0503020204020204" pitchFamily="2" charset="-122"/>
              </a:rPr>
              <a:t>园区支柱产业</a:t>
            </a:r>
            <a:r>
              <a:rPr lang="zh-CN" altLang="en-US" sz="1700" dirty="0">
                <a:latin typeface="微软雅黑" panose="020B0503020204020204" pitchFamily="2" charset="-122"/>
                <a:ea typeface="微软雅黑" panose="020B0503020204020204" pitchFamily="2" charset="-122"/>
              </a:rPr>
              <a:t>技术，人才多，原材料供应充足。</a:t>
            </a:r>
            <a:endParaRPr lang="en-US" altLang="zh-CN" sz="17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just" eaLnBrk="0" hangingPunct="0"/>
            <a:r>
              <a:rPr lang="zh-CN" altLang="en-US" sz="17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主要入园企业：</a:t>
            </a:r>
            <a:r>
              <a:rPr lang="zh-CN" altLang="en-US" sz="1700">
                <a:latin typeface="微软雅黑" panose="020B0503020204020204" pitchFamily="2" charset="-122"/>
                <a:ea typeface="微软雅黑" panose="020B0503020204020204" pitchFamily="2" charset="-122"/>
              </a:rPr>
              <a:t>京东方、冠捷集团、捷联电子、捷星等企业。</a:t>
            </a:r>
            <a:endParaRPr lang="zh-CN" altLang="en-US" sz="17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2536" name="文本框 1"/>
          <p:cNvSpPr txBox="1"/>
          <p:nvPr/>
        </p:nvSpPr>
        <p:spPr>
          <a:xfrm>
            <a:off x="3638550" y="1531938"/>
            <a:ext cx="5183188" cy="3692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b="1">
                <a:latin typeface="微软雅黑" panose="020B0503020204020204" pitchFamily="2" charset="-122"/>
                <a:ea typeface="微软雅黑" panose="020B0503020204020204" pitchFamily="2" charset="-122"/>
              </a:rPr>
              <a:t>电子信息：</a:t>
            </a:r>
            <a:r>
              <a:rPr lang="zh-CN" altLang="en-US" sz="180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园区支柱产业，以显示器产业园和光电产业园为依托，以捷联电子整机、京东方面板为龙头，区内电子信息产业共聚集了</a:t>
            </a:r>
            <a:r>
              <a:rPr lang="en-US" altLang="zh-CN" sz="180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100</a:t>
            </a:r>
            <a:r>
              <a:rPr lang="zh-CN" altLang="en-US" sz="180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多家生产配套企业，融合上游背光源、导光板、PCB、玻璃基板、化学气体、金属件、塑料件、光学膜片、彩色滤光片、偏光片，中游液晶面板、面板后段模组，下游电脑显示器、液晶电视生产于一体，电子信息产业链条已较为完善。冠捷集团为全球最大的显示器制造服务商，捷联电子是全球最大的单一显示器生产基地。20</a:t>
            </a:r>
            <a:r>
              <a:rPr lang="en-US" altLang="zh-CN" sz="180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21</a:t>
            </a:r>
            <a:r>
              <a:rPr lang="zh-CN" altLang="en-US" sz="180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年园区电子信息类规上企业完成产值781.51亿元，占全区规上工业总量的62%。。</a:t>
            </a:r>
            <a:endParaRPr lang="zh-CN" altLang="en-US" sz="180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19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19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19"/>
                            </p:stCondLst>
                            <p:childTnLst>
                              <p:par>
                                <p:cTn id="3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19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19"/>
                            </p:stCondLst>
                            <p:childTnLst>
                              <p:par>
                                <p:cTn id="46" presetID="1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6" grpId="0"/>
      <p:bldP spid="23560" grpId="0" bldLvl="0" animBg="1"/>
      <p:bldP spid="23563" grpId="0" animBg="1"/>
      <p:bldP spid="23567" grpId="0"/>
      <p:bldP spid="22536" grpId="0"/>
      <p:bldP spid="2253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TextBox 76"/>
          <p:cNvSpPr txBox="1"/>
          <p:nvPr/>
        </p:nvSpPr>
        <p:spPr>
          <a:xfrm>
            <a:off x="641350" y="217488"/>
            <a:ext cx="16052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  <a:sym typeface="+mn-ea"/>
              </a:rPr>
              <a:t>产业优势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23555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56" name="TextBox 1"/>
          <p:cNvSpPr txBox="1"/>
          <p:nvPr/>
        </p:nvSpPr>
        <p:spPr>
          <a:xfrm>
            <a:off x="636588" y="596900"/>
            <a:ext cx="205740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 eaLnBrk="0" hangingPunct="0"/>
            <a:r>
              <a:rPr lang="en-US" altLang="zh-CN" sz="1200" cap="all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industriAL ADVANTAGE</a:t>
            </a:r>
            <a:endParaRPr lang="zh-CN" altLang="en-US" sz="1200" noProof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3557" name="Freeform 10"/>
          <p:cNvSpPr>
            <a:spLocks noEditPoints="1"/>
          </p:cNvSpPr>
          <p:nvPr/>
        </p:nvSpPr>
        <p:spPr>
          <a:xfrm>
            <a:off x="636905" y="3814445"/>
            <a:ext cx="7774305" cy="283845"/>
          </a:xfrm>
          <a:custGeom>
            <a:avLst/>
            <a:gdLst/>
            <a:ahLst/>
            <a:cxnLst>
              <a:cxn ang="0">
                <a:pos x="0" y="38750"/>
              </a:cxn>
              <a:cxn ang="0">
                <a:pos x="2646363" y="38750"/>
              </a:cxn>
              <a:cxn ang="0">
                <a:pos x="2646363" y="0"/>
              </a:cxn>
              <a:cxn ang="0">
                <a:pos x="0" y="0"/>
              </a:cxn>
              <a:cxn ang="0">
                <a:pos x="0" y="38750"/>
              </a:cxn>
              <a:cxn ang="0">
                <a:pos x="1370124" y="284163"/>
              </a:cxn>
              <a:cxn ang="0">
                <a:pos x="1454088" y="180831"/>
              </a:cxn>
              <a:cxn ang="0">
                <a:pos x="1537287" y="78259"/>
              </a:cxn>
              <a:cxn ang="0">
                <a:pos x="1370124" y="78259"/>
              </a:cxn>
              <a:cxn ang="0">
                <a:pos x="1203725" y="78259"/>
              </a:cxn>
              <a:cxn ang="0">
                <a:pos x="1286925" y="180831"/>
              </a:cxn>
              <a:cxn ang="0">
                <a:pos x="1370124" y="284163"/>
              </a:cxn>
            </a:cxnLst>
            <a:pathLst>
              <a:path w="3467" h="374">
                <a:moveTo>
                  <a:pt x="0" y="51"/>
                </a:moveTo>
                <a:lnTo>
                  <a:pt x="3467" y="51"/>
                </a:lnTo>
                <a:lnTo>
                  <a:pt x="3467" y="0"/>
                </a:lnTo>
                <a:lnTo>
                  <a:pt x="0" y="0"/>
                </a:lnTo>
                <a:lnTo>
                  <a:pt x="0" y="51"/>
                </a:lnTo>
                <a:close/>
                <a:moveTo>
                  <a:pt x="1795" y="374"/>
                </a:moveTo>
                <a:lnTo>
                  <a:pt x="1905" y="238"/>
                </a:lnTo>
                <a:lnTo>
                  <a:pt x="2014" y="103"/>
                </a:lnTo>
                <a:lnTo>
                  <a:pt x="1795" y="103"/>
                </a:lnTo>
                <a:lnTo>
                  <a:pt x="1577" y="103"/>
                </a:lnTo>
                <a:lnTo>
                  <a:pt x="1686" y="238"/>
                </a:lnTo>
                <a:lnTo>
                  <a:pt x="1795" y="374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60" name="TextBox 7"/>
          <p:cNvSpPr txBox="1"/>
          <p:nvPr/>
        </p:nvSpPr>
        <p:spPr>
          <a:xfrm>
            <a:off x="588963" y="4171950"/>
            <a:ext cx="2625725" cy="368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>
            <a:spAutoFit/>
          </a:bodyPr>
          <a:p>
            <a:pPr algn="ctr" eaLnBrk="0" hangingPunct="0"/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汽车部件</a:t>
            </a:r>
            <a:endParaRPr lang="en-US" altLang="zh-CN" b="1" dirty="0">
              <a:solidFill>
                <a:schemeClr val="accent2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3563" name="Rectangle 6"/>
          <p:cNvSpPr/>
          <p:nvPr/>
        </p:nvSpPr>
        <p:spPr>
          <a:xfrm>
            <a:off x="589280" y="1066800"/>
            <a:ext cx="7766685" cy="255397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7" name="TextBox 17"/>
          <p:cNvSpPr txBox="1"/>
          <p:nvPr/>
        </p:nvSpPr>
        <p:spPr>
          <a:xfrm>
            <a:off x="573405" y="4772025"/>
            <a:ext cx="2774950" cy="13989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just" eaLnBrk="0" hangingPunct="0"/>
            <a:r>
              <a:rPr lang="zh-CN" altLang="en-US" sz="17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优势：</a:t>
            </a:r>
            <a:r>
              <a:rPr lang="zh-CN" altLang="en-US" sz="1700" dirty="0">
                <a:latin typeface="微软雅黑" panose="020B0503020204020204" pitchFamily="2" charset="-122"/>
                <a:ea typeface="微软雅黑" panose="020B0503020204020204" pitchFamily="2" charset="-122"/>
              </a:rPr>
              <a:t>园区重点企业，技术成熟</a:t>
            </a:r>
            <a:r>
              <a:rPr lang="zh-CN" altLang="en-US" sz="17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，</a:t>
            </a:r>
            <a:r>
              <a:rPr lang="zh-CN" altLang="en-US" sz="1700" dirty="0">
                <a:latin typeface="微软雅黑" panose="020B0503020204020204" pitchFamily="2" charset="-122"/>
                <a:ea typeface="微软雅黑" panose="020B0503020204020204" pitchFamily="2" charset="-122"/>
              </a:rPr>
              <a:t>原材料供应充足。</a:t>
            </a:r>
            <a:endParaRPr lang="zh-CN" altLang="en-US" sz="17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just" eaLnBrk="0" hangingPunct="0"/>
            <a:endParaRPr lang="en-US" altLang="zh-CN" sz="17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just" eaLnBrk="0" hangingPunct="0"/>
            <a:r>
              <a:rPr lang="zh-CN" altLang="en-US" sz="17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主要入园企业：</a:t>
            </a:r>
            <a:r>
              <a:rPr lang="zh-CN" altLang="en-US" sz="1700"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福耀集团、冠城瑞闽锂电池等企业。</a:t>
            </a:r>
            <a:endParaRPr lang="zh-CN" altLang="en-US" sz="17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86200" y="4278948"/>
            <a:ext cx="461010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latin typeface="微软雅黑" panose="020B0503020204020204" pitchFamily="2" charset="-122"/>
                <a:ea typeface="微软雅黑" panose="020B0503020204020204" pitchFamily="2" charset="-122"/>
              </a:rPr>
              <a:t>汽车部件：</a:t>
            </a:r>
            <a:r>
              <a:rPr lang="zh-CN" altLang="en-US" sz="1800">
                <a:latin typeface="微软雅黑" panose="020B0503020204020204" pitchFamily="2" charset="-122"/>
                <a:ea typeface="微软雅黑" panose="020B0503020204020204" pitchFamily="2" charset="-122"/>
              </a:rPr>
              <a:t>以福耀集团为龙头，围绕汽车玻璃，</a:t>
            </a:r>
            <a:r>
              <a:rPr lang="zh-CN" altLang="en-US" sz="180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主要发展汽车安全玻璃、新能源汽车动力电池、变速件、制动件、装饰件、婴童安全椅等。</a:t>
            </a:r>
            <a:r>
              <a:rPr lang="zh-CN" altLang="en-US" sz="1800">
                <a:latin typeface="微软雅黑" panose="020B0503020204020204" pitchFamily="2" charset="-122"/>
                <a:ea typeface="微软雅黑" panose="020B0503020204020204" pitchFamily="2" charset="-122"/>
              </a:rPr>
              <a:t>20</a:t>
            </a:r>
            <a:r>
              <a:rPr lang="en-US" altLang="zh-CN" sz="1800">
                <a:latin typeface="微软雅黑" panose="020B0503020204020204" pitchFamily="2" charset="-122"/>
                <a:ea typeface="微软雅黑" panose="020B0503020204020204" pitchFamily="2" charset="-122"/>
              </a:rPr>
              <a:t>21</a:t>
            </a:r>
            <a:r>
              <a:rPr lang="zh-CN" altLang="en-US" sz="1800">
                <a:latin typeface="微软雅黑" panose="020B0503020204020204" pitchFamily="2" charset="-122"/>
                <a:ea typeface="微软雅黑" panose="020B0503020204020204" pitchFamily="2" charset="-122"/>
              </a:rPr>
              <a:t>年汽车部件类规上企业共完成产值</a:t>
            </a:r>
            <a:r>
              <a:rPr lang="en-US" altLang="zh-CN" sz="1800">
                <a:latin typeface="微软雅黑" panose="020B0503020204020204" pitchFamily="2" charset="-122"/>
                <a:ea typeface="微软雅黑" panose="020B0503020204020204" pitchFamily="2" charset="-122"/>
              </a:rPr>
              <a:t>65.8</a:t>
            </a:r>
            <a:r>
              <a:rPr lang="zh-CN" altLang="en-US" sz="1800">
                <a:latin typeface="微软雅黑" panose="020B0503020204020204" pitchFamily="2" charset="-122"/>
                <a:ea typeface="微软雅黑" panose="020B0503020204020204" pitchFamily="2" charset="-122"/>
              </a:rPr>
              <a:t>亿元，占全区总量的</a:t>
            </a:r>
            <a:r>
              <a:rPr lang="en-US" altLang="zh-CN" sz="1800">
                <a:latin typeface="微软雅黑" panose="020B0503020204020204" pitchFamily="2" charset="-122"/>
                <a:ea typeface="微软雅黑" panose="020B0503020204020204" pitchFamily="2" charset="-122"/>
              </a:rPr>
              <a:t>5.2</a:t>
            </a:r>
            <a:r>
              <a:rPr lang="zh-CN" altLang="en-US" sz="1800">
                <a:latin typeface="微软雅黑" panose="020B0503020204020204" pitchFamily="2" charset="-122"/>
                <a:ea typeface="微软雅黑" panose="020B0503020204020204" pitchFamily="2" charset="-122"/>
              </a:rPr>
              <a:t>%。</a:t>
            </a:r>
            <a:endParaRPr lang="zh-CN" altLang="en-US" sz="180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19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19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19"/>
                            </p:stCondLst>
                            <p:childTnLst>
                              <p:par>
                                <p:cTn id="3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19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19"/>
                            </p:stCondLst>
                            <p:childTnLst>
                              <p:par>
                                <p:cTn id="4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6" grpId="0"/>
      <p:bldP spid="23560" grpId="0" bldLvl="0" animBg="1"/>
      <p:bldP spid="23563" grpId="0" bldLvl="0" animBg="1"/>
      <p:bldP spid="23567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TextBox 76"/>
          <p:cNvSpPr txBox="1"/>
          <p:nvPr/>
        </p:nvSpPr>
        <p:spPr>
          <a:xfrm>
            <a:off x="641350" y="217488"/>
            <a:ext cx="16052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  <a:sym typeface="+mn-ea"/>
              </a:rPr>
              <a:t>产业优势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23555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56" name="TextBox 1"/>
          <p:cNvSpPr txBox="1"/>
          <p:nvPr/>
        </p:nvSpPr>
        <p:spPr>
          <a:xfrm>
            <a:off x="636588" y="596900"/>
            <a:ext cx="205740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 eaLnBrk="0" hangingPunct="0"/>
            <a:r>
              <a:rPr lang="en-US" altLang="zh-CN" sz="1200" cap="all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industriAL ADVANTAGE</a:t>
            </a:r>
            <a:endParaRPr lang="zh-CN" altLang="en-US" sz="1200" noProof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3557" name="Freeform 10"/>
          <p:cNvSpPr>
            <a:spLocks noEditPoints="1"/>
          </p:cNvSpPr>
          <p:nvPr/>
        </p:nvSpPr>
        <p:spPr>
          <a:xfrm>
            <a:off x="636588" y="3524250"/>
            <a:ext cx="7823200" cy="284163"/>
          </a:xfrm>
          <a:custGeom>
            <a:avLst/>
            <a:gdLst/>
            <a:ahLst/>
            <a:cxnLst>
              <a:cxn ang="0">
                <a:pos x="0" y="38750"/>
              </a:cxn>
              <a:cxn ang="0">
                <a:pos x="2646363" y="38750"/>
              </a:cxn>
              <a:cxn ang="0">
                <a:pos x="2646363" y="0"/>
              </a:cxn>
              <a:cxn ang="0">
                <a:pos x="0" y="0"/>
              </a:cxn>
              <a:cxn ang="0">
                <a:pos x="0" y="38750"/>
              </a:cxn>
              <a:cxn ang="0">
                <a:pos x="1370124" y="284163"/>
              </a:cxn>
              <a:cxn ang="0">
                <a:pos x="1454088" y="180831"/>
              </a:cxn>
              <a:cxn ang="0">
                <a:pos x="1537287" y="78259"/>
              </a:cxn>
              <a:cxn ang="0">
                <a:pos x="1370124" y="78259"/>
              </a:cxn>
              <a:cxn ang="0">
                <a:pos x="1203725" y="78259"/>
              </a:cxn>
              <a:cxn ang="0">
                <a:pos x="1286925" y="180831"/>
              </a:cxn>
              <a:cxn ang="0">
                <a:pos x="1370124" y="284163"/>
              </a:cxn>
            </a:cxnLst>
            <a:pathLst>
              <a:path w="3467" h="374">
                <a:moveTo>
                  <a:pt x="0" y="51"/>
                </a:moveTo>
                <a:lnTo>
                  <a:pt x="3467" y="51"/>
                </a:lnTo>
                <a:lnTo>
                  <a:pt x="3467" y="0"/>
                </a:lnTo>
                <a:lnTo>
                  <a:pt x="0" y="0"/>
                </a:lnTo>
                <a:lnTo>
                  <a:pt x="0" y="51"/>
                </a:lnTo>
                <a:close/>
                <a:moveTo>
                  <a:pt x="1795" y="374"/>
                </a:moveTo>
                <a:lnTo>
                  <a:pt x="1905" y="238"/>
                </a:lnTo>
                <a:lnTo>
                  <a:pt x="2014" y="103"/>
                </a:lnTo>
                <a:lnTo>
                  <a:pt x="1795" y="103"/>
                </a:lnTo>
                <a:lnTo>
                  <a:pt x="1577" y="103"/>
                </a:lnTo>
                <a:lnTo>
                  <a:pt x="1686" y="238"/>
                </a:lnTo>
                <a:lnTo>
                  <a:pt x="1795" y="374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60" name="TextBox 7"/>
          <p:cNvSpPr txBox="1"/>
          <p:nvPr/>
        </p:nvSpPr>
        <p:spPr>
          <a:xfrm>
            <a:off x="636588" y="3917950"/>
            <a:ext cx="7824787" cy="368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p>
            <a:pPr algn="ctr" eaLnBrk="0" hangingPunct="0"/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光学产业</a:t>
            </a:r>
            <a:endParaRPr lang="zh-CN" altLang="en-US" b="1" dirty="0">
              <a:solidFill>
                <a:schemeClr val="accent2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3563" name="Rectangle 6"/>
          <p:cNvSpPr/>
          <p:nvPr/>
        </p:nvSpPr>
        <p:spPr>
          <a:xfrm>
            <a:off x="647700" y="973138"/>
            <a:ext cx="7812088" cy="246062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7" name="TextBox 17"/>
          <p:cNvSpPr txBox="1"/>
          <p:nvPr/>
        </p:nvSpPr>
        <p:spPr>
          <a:xfrm>
            <a:off x="628650" y="4403725"/>
            <a:ext cx="7888288" cy="352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just" eaLnBrk="0" hangingPunct="0"/>
            <a:r>
              <a:rPr lang="zh-CN" altLang="en-US" sz="17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优势：</a:t>
            </a:r>
            <a:r>
              <a:rPr lang="zh-CN" altLang="en-US" sz="1700"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新兴发展产业，潜力巨大。</a:t>
            </a:r>
            <a:r>
              <a:rPr lang="zh-CN" altLang="en-US" sz="17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主要入园企业：</a:t>
            </a:r>
            <a:r>
              <a:rPr lang="zh-CN" altLang="en-US" sz="1700" dirty="0">
                <a:latin typeface="微软雅黑" panose="020B0503020204020204" pitchFamily="2" charset="-122"/>
                <a:ea typeface="微软雅黑" panose="020B0503020204020204" pitchFamily="2" charset="-122"/>
              </a:rPr>
              <a:t>福光光电、福光天瞳为龙头</a:t>
            </a:r>
            <a:endParaRPr lang="zh-CN" altLang="en-US" sz="17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4584" name="文本框 1"/>
          <p:cNvSpPr txBox="1"/>
          <p:nvPr/>
        </p:nvSpPr>
        <p:spPr>
          <a:xfrm>
            <a:off x="696913" y="4946650"/>
            <a:ext cx="776287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latin typeface="微软雅黑" panose="020B0503020204020204" pitchFamily="2" charset="-122"/>
                <a:ea typeface="微软雅黑" panose="020B0503020204020204" pitchFamily="2" charset="-122"/>
              </a:rPr>
              <a:t>光学产业：</a:t>
            </a:r>
            <a:r>
              <a:rPr lang="zh-CN" altLang="en-US" sz="180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新兴发展产业，以福光光电、福光天瞳为龙头，围绕光学镜片生产应用，拓展上下游产业链条，推进产业集聚。20</a:t>
            </a:r>
            <a:r>
              <a:rPr lang="en-US" altLang="zh-CN" sz="180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21</a:t>
            </a:r>
            <a:r>
              <a:rPr lang="zh-CN" altLang="en-US" sz="180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年光学产业</a:t>
            </a:r>
            <a:r>
              <a:rPr lang="en-US" altLang="zh-CN" sz="180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6</a:t>
            </a:r>
            <a:r>
              <a:rPr lang="zh-CN" altLang="en-US" sz="180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家规模以上企业共完成产值</a:t>
            </a:r>
            <a:r>
              <a:rPr lang="en-US" altLang="zh-CN" sz="180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5.45</a:t>
            </a:r>
            <a:r>
              <a:rPr lang="zh-CN" altLang="en-US" sz="180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亿元。</a:t>
            </a:r>
            <a:endParaRPr dirty="0">
              <a:latin typeface="+mn-ea"/>
            </a:endParaRPr>
          </a:p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19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19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19"/>
                            </p:stCondLst>
                            <p:childTnLst>
                              <p:par>
                                <p:cTn id="3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19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19"/>
                            </p:stCondLst>
                            <p:childTnLst>
                              <p:par>
                                <p:cTn id="4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6" grpId="0"/>
      <p:bldP spid="23560" grpId="0" bldLvl="0" animBg="1"/>
      <p:bldP spid="23563" grpId="0" bldLvl="0" animBg="1"/>
      <p:bldP spid="23567" grpId="0"/>
      <p:bldP spid="2458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TextBox 76"/>
          <p:cNvSpPr txBox="1"/>
          <p:nvPr/>
        </p:nvSpPr>
        <p:spPr>
          <a:xfrm>
            <a:off x="423863" y="766763"/>
            <a:ext cx="614362" cy="2246312"/>
          </a:xfrm>
          <a:prstGeom prst="rect">
            <a:avLst/>
          </a:prstGeom>
          <a:noFill/>
          <a:ln w="9525">
            <a:noFill/>
          </a:ln>
        </p:spPr>
        <p:txBody>
          <a:bodyPr vert="eaVert"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明星企业展示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25603" name="Freeform 7"/>
          <p:cNvSpPr/>
          <p:nvPr/>
        </p:nvSpPr>
        <p:spPr>
          <a:xfrm>
            <a:off x="338138" y="169863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04" name="TextBox 1"/>
          <p:cNvSpPr txBox="1"/>
          <p:nvPr/>
        </p:nvSpPr>
        <p:spPr>
          <a:xfrm>
            <a:off x="212725" y="831850"/>
            <a:ext cx="369888" cy="1230313"/>
          </a:xfrm>
          <a:prstGeom prst="rect">
            <a:avLst/>
          </a:prstGeom>
          <a:noFill/>
          <a:ln w="9525">
            <a:noFill/>
          </a:ln>
        </p:spPr>
        <p:txBody>
          <a:bodyPr vert="eaVert" wrap="none" anchor="t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2" charset="-122"/>
                <a:ea typeface="微软雅黑" panose="020B0503020204020204" pitchFamily="2" charset="-122"/>
              </a:rPr>
              <a:t>Star Enterprises</a:t>
            </a:r>
            <a:endParaRPr lang="zh-CN" altLang="en-US" sz="12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5605" name="Rectangle 7"/>
          <p:cNvSpPr/>
          <p:nvPr/>
        </p:nvSpPr>
        <p:spPr>
          <a:xfrm>
            <a:off x="1189038" y="709613"/>
            <a:ext cx="2616200" cy="17780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6" name="Rectangle 8"/>
          <p:cNvSpPr/>
          <p:nvPr/>
        </p:nvSpPr>
        <p:spPr>
          <a:xfrm>
            <a:off x="1189038" y="2708275"/>
            <a:ext cx="2616200" cy="1779588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7" name="Rectangle 9"/>
          <p:cNvSpPr/>
          <p:nvPr/>
        </p:nvSpPr>
        <p:spPr>
          <a:xfrm>
            <a:off x="1189038" y="4724400"/>
            <a:ext cx="2616200" cy="17780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8" name="Freeform 10"/>
          <p:cNvSpPr/>
          <p:nvPr/>
        </p:nvSpPr>
        <p:spPr>
          <a:xfrm>
            <a:off x="4060825" y="1450975"/>
            <a:ext cx="263525" cy="304800"/>
          </a:xfrm>
          <a:custGeom>
            <a:avLst/>
            <a:gdLst/>
            <a:ahLst/>
            <a:cxnLst>
              <a:cxn ang="0">
                <a:pos x="263525" y="152400"/>
              </a:cxn>
              <a:cxn ang="0">
                <a:pos x="131465" y="228600"/>
              </a:cxn>
              <a:cxn ang="0">
                <a:pos x="0" y="304800"/>
              </a:cxn>
              <a:cxn ang="0">
                <a:pos x="0" y="152400"/>
              </a:cxn>
              <a:cxn ang="0">
                <a:pos x="0" y="0"/>
              </a:cxn>
              <a:cxn ang="0">
                <a:pos x="131465" y="76200"/>
              </a:cxn>
              <a:cxn ang="0">
                <a:pos x="263525" y="152400"/>
              </a:cxn>
            </a:cxnLst>
            <a:pathLst>
              <a:path w="443" h="512">
                <a:moveTo>
                  <a:pt x="443" y="256"/>
                </a:moveTo>
                <a:lnTo>
                  <a:pt x="221" y="384"/>
                </a:lnTo>
                <a:lnTo>
                  <a:pt x="0" y="512"/>
                </a:lnTo>
                <a:lnTo>
                  <a:pt x="0" y="256"/>
                </a:lnTo>
                <a:lnTo>
                  <a:pt x="0" y="0"/>
                </a:lnTo>
                <a:lnTo>
                  <a:pt x="221" y="128"/>
                </a:lnTo>
                <a:lnTo>
                  <a:pt x="443" y="256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09" name="Rectangle 11"/>
          <p:cNvSpPr/>
          <p:nvPr/>
        </p:nvSpPr>
        <p:spPr>
          <a:xfrm>
            <a:off x="3854450" y="709613"/>
            <a:ext cx="90488" cy="177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0" name="Rectangle 12"/>
          <p:cNvSpPr/>
          <p:nvPr/>
        </p:nvSpPr>
        <p:spPr>
          <a:xfrm>
            <a:off x="3854450" y="2708275"/>
            <a:ext cx="90488" cy="177958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1" name="Rectangle 13"/>
          <p:cNvSpPr/>
          <p:nvPr/>
        </p:nvSpPr>
        <p:spPr>
          <a:xfrm>
            <a:off x="3854450" y="4724400"/>
            <a:ext cx="90488" cy="177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2" name="Freeform 14"/>
          <p:cNvSpPr/>
          <p:nvPr/>
        </p:nvSpPr>
        <p:spPr>
          <a:xfrm>
            <a:off x="4060825" y="3373438"/>
            <a:ext cx="263525" cy="303212"/>
          </a:xfrm>
          <a:custGeom>
            <a:avLst/>
            <a:gdLst/>
            <a:ahLst/>
            <a:cxnLst>
              <a:cxn ang="0">
                <a:pos x="263525" y="151310"/>
              </a:cxn>
              <a:cxn ang="0">
                <a:pos x="131465" y="227261"/>
              </a:cxn>
              <a:cxn ang="0">
                <a:pos x="0" y="303213"/>
              </a:cxn>
              <a:cxn ang="0">
                <a:pos x="0" y="151310"/>
              </a:cxn>
              <a:cxn ang="0">
                <a:pos x="0" y="0"/>
              </a:cxn>
              <a:cxn ang="0">
                <a:pos x="131465" y="75358"/>
              </a:cxn>
              <a:cxn ang="0">
                <a:pos x="263525" y="151310"/>
              </a:cxn>
            </a:cxnLst>
            <a:pathLst>
              <a:path w="443" h="511">
                <a:moveTo>
                  <a:pt x="443" y="255"/>
                </a:moveTo>
                <a:lnTo>
                  <a:pt x="221" y="383"/>
                </a:lnTo>
                <a:lnTo>
                  <a:pt x="0" y="511"/>
                </a:lnTo>
                <a:lnTo>
                  <a:pt x="0" y="255"/>
                </a:lnTo>
                <a:lnTo>
                  <a:pt x="0" y="0"/>
                </a:lnTo>
                <a:lnTo>
                  <a:pt x="221" y="127"/>
                </a:lnTo>
                <a:lnTo>
                  <a:pt x="443" y="255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13" name="Freeform 15"/>
          <p:cNvSpPr/>
          <p:nvPr/>
        </p:nvSpPr>
        <p:spPr>
          <a:xfrm>
            <a:off x="4060825" y="5465763"/>
            <a:ext cx="263525" cy="303212"/>
          </a:xfrm>
          <a:custGeom>
            <a:avLst/>
            <a:gdLst/>
            <a:ahLst/>
            <a:cxnLst>
              <a:cxn ang="0">
                <a:pos x="263525" y="151903"/>
              </a:cxn>
              <a:cxn ang="0">
                <a:pos x="131465" y="227261"/>
              </a:cxn>
              <a:cxn ang="0">
                <a:pos x="0" y="303213"/>
              </a:cxn>
              <a:cxn ang="0">
                <a:pos x="0" y="151903"/>
              </a:cxn>
              <a:cxn ang="0">
                <a:pos x="0" y="0"/>
              </a:cxn>
              <a:cxn ang="0">
                <a:pos x="131465" y="75952"/>
              </a:cxn>
              <a:cxn ang="0">
                <a:pos x="263525" y="151903"/>
              </a:cxn>
            </a:cxnLst>
            <a:pathLst>
              <a:path w="443" h="511">
                <a:moveTo>
                  <a:pt x="443" y="256"/>
                </a:moveTo>
                <a:lnTo>
                  <a:pt x="221" y="383"/>
                </a:lnTo>
                <a:lnTo>
                  <a:pt x="0" y="511"/>
                </a:lnTo>
                <a:lnTo>
                  <a:pt x="0" y="256"/>
                </a:lnTo>
                <a:lnTo>
                  <a:pt x="0" y="0"/>
                </a:lnTo>
                <a:lnTo>
                  <a:pt x="221" y="128"/>
                </a:lnTo>
                <a:lnTo>
                  <a:pt x="443" y="256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14" name="TextBox 26"/>
          <p:cNvSpPr txBox="1"/>
          <p:nvPr/>
        </p:nvSpPr>
        <p:spPr>
          <a:xfrm>
            <a:off x="4324350" y="969963"/>
            <a:ext cx="34036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福州京东方光电科技有限公司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5615" name="TextBox 28"/>
          <p:cNvSpPr txBox="1"/>
          <p:nvPr/>
        </p:nvSpPr>
        <p:spPr>
          <a:xfrm>
            <a:off x="4324350" y="1339850"/>
            <a:ext cx="4170363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indent="457200" eaLnBrk="0" hangingPunct="0"/>
            <a:r>
              <a:rPr lang="zh-CN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福州京东方光电科技有限公司福州京东方8.5代</a:t>
            </a:r>
            <a:r>
              <a:rPr lang="en-US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TFT-LCD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生产线</a:t>
            </a:r>
            <a:r>
              <a:rPr lang="zh-CN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，主要生产玻璃液晶面板，二期柔性面板项目已落地福清。</a:t>
            </a:r>
            <a:endParaRPr lang="zh-CN" altLang="zh-CN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5616" name="TextBox 29"/>
          <p:cNvSpPr txBox="1"/>
          <p:nvPr/>
        </p:nvSpPr>
        <p:spPr>
          <a:xfrm>
            <a:off x="4324350" y="2881313"/>
            <a:ext cx="306863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b="1">
                <a:solidFill>
                  <a:srgbClr val="C0000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福建捷联电子有限公司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宋体" panose="02010600030101010101" pitchFamily="2" charset="-122"/>
            </a:endParaRPr>
          </a:p>
        </p:txBody>
      </p:sp>
      <p:sp>
        <p:nvSpPr>
          <p:cNvPr id="25617" name="TextBox 30"/>
          <p:cNvSpPr txBox="1"/>
          <p:nvPr/>
        </p:nvSpPr>
        <p:spPr>
          <a:xfrm>
            <a:off x="4324350" y="3249613"/>
            <a:ext cx="4170363" cy="1076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indent="457200" eaLnBrk="0" hangingPunct="0"/>
            <a:r>
              <a:rPr lang="zh-CN" altLang="en-US" sz="1600">
                <a:latin typeface="微软雅黑" panose="020B0503020204020204" pitchFamily="2" charset="-122"/>
                <a:ea typeface="微软雅黑" panose="020B0503020204020204" pitchFamily="2" charset="-122"/>
              </a:rPr>
              <a:t>公司主要从事液晶显示设备的研究开发、生产制造和销售推广业务。95%产品销往欧洲市场，AOC和ENVISION都是国际市场上畅销和极具竞争力的品牌。</a:t>
            </a:r>
            <a:endParaRPr lang="zh-CN" altLang="en-US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5618" name="TextBox 31"/>
          <p:cNvSpPr txBox="1"/>
          <p:nvPr/>
        </p:nvSpPr>
        <p:spPr>
          <a:xfrm>
            <a:off x="4324350" y="4874260"/>
            <a:ext cx="355123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捷星显示科技（福建）有限公司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5619" name="TextBox 32"/>
          <p:cNvSpPr txBox="1"/>
          <p:nvPr/>
        </p:nvSpPr>
        <p:spPr>
          <a:xfrm>
            <a:off x="4324350" y="5242243"/>
            <a:ext cx="4170363" cy="1568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indent="457200" eaLnBrk="0" hangingPunct="0"/>
            <a:r>
              <a:rPr lang="zh-CN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公司主要从事开发、设计、生产、销售TFT-LCD平板显示屏、显示屏材料，液晶显示屏、液晶显示器、液晶监视器、液晶电视、电脑显示器一体机、电脑电视一体机等显示产品及其部件，提供自产产品的技术及售后维修服务。</a:t>
            </a:r>
            <a:endParaRPr lang="zh-CN" altLang="zh-CN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99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99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99"/>
                            </p:stCondLst>
                            <p:childTnLst>
                              <p:par>
                                <p:cTn id="5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3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3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3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99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799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299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799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299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799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4" grpId="0"/>
      <p:bldP spid="25605" grpId="0" bldLvl="0" animBg="1"/>
      <p:bldP spid="25606" grpId="0" bldLvl="0" animBg="1"/>
      <p:bldP spid="25607" grpId="0" bldLvl="0" animBg="1"/>
      <p:bldP spid="25609" grpId="0" bldLvl="0" animBg="1"/>
      <p:bldP spid="25610" grpId="0" bldLvl="0" animBg="1"/>
      <p:bldP spid="25611" grpId="0" bldLvl="0" animBg="1"/>
      <p:bldP spid="25614" grpId="0"/>
      <p:bldP spid="25615" grpId="0"/>
      <p:bldP spid="25616" grpId="0"/>
      <p:bldP spid="25617" grpId="0"/>
      <p:bldP spid="25618" grpId="0"/>
      <p:bldP spid="256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TextBox 76"/>
          <p:cNvSpPr txBox="1"/>
          <p:nvPr/>
        </p:nvSpPr>
        <p:spPr>
          <a:xfrm>
            <a:off x="423863" y="766763"/>
            <a:ext cx="614362" cy="2246312"/>
          </a:xfrm>
          <a:prstGeom prst="rect">
            <a:avLst/>
          </a:prstGeom>
          <a:noFill/>
          <a:ln w="9525">
            <a:noFill/>
          </a:ln>
        </p:spPr>
        <p:txBody>
          <a:bodyPr vert="eaVert"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明星企业展示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25603" name="Freeform 7"/>
          <p:cNvSpPr/>
          <p:nvPr/>
        </p:nvSpPr>
        <p:spPr>
          <a:xfrm>
            <a:off x="338138" y="169863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04" name="TextBox 1"/>
          <p:cNvSpPr txBox="1"/>
          <p:nvPr/>
        </p:nvSpPr>
        <p:spPr>
          <a:xfrm>
            <a:off x="212725" y="831850"/>
            <a:ext cx="369888" cy="1230313"/>
          </a:xfrm>
          <a:prstGeom prst="rect">
            <a:avLst/>
          </a:prstGeom>
          <a:noFill/>
          <a:ln w="9525">
            <a:noFill/>
          </a:ln>
        </p:spPr>
        <p:txBody>
          <a:bodyPr vert="eaVert" wrap="none" anchor="t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2" charset="-122"/>
                <a:ea typeface="微软雅黑" panose="020B0503020204020204" pitchFamily="2" charset="-122"/>
              </a:rPr>
              <a:t>Star Enterprises</a:t>
            </a:r>
            <a:endParaRPr lang="zh-CN" altLang="en-US" sz="12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5605" name="Rectangle 7"/>
          <p:cNvSpPr/>
          <p:nvPr/>
        </p:nvSpPr>
        <p:spPr>
          <a:xfrm>
            <a:off x="1189038" y="709613"/>
            <a:ext cx="2616200" cy="17780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8" name="Freeform 10"/>
          <p:cNvSpPr/>
          <p:nvPr/>
        </p:nvSpPr>
        <p:spPr>
          <a:xfrm>
            <a:off x="4060825" y="1450975"/>
            <a:ext cx="263525" cy="304800"/>
          </a:xfrm>
          <a:custGeom>
            <a:avLst/>
            <a:gdLst/>
            <a:ahLst/>
            <a:cxnLst>
              <a:cxn ang="0">
                <a:pos x="263525" y="152400"/>
              </a:cxn>
              <a:cxn ang="0">
                <a:pos x="131465" y="228600"/>
              </a:cxn>
              <a:cxn ang="0">
                <a:pos x="0" y="304800"/>
              </a:cxn>
              <a:cxn ang="0">
                <a:pos x="0" y="152400"/>
              </a:cxn>
              <a:cxn ang="0">
                <a:pos x="0" y="0"/>
              </a:cxn>
              <a:cxn ang="0">
                <a:pos x="131465" y="76200"/>
              </a:cxn>
              <a:cxn ang="0">
                <a:pos x="263525" y="152400"/>
              </a:cxn>
            </a:cxnLst>
            <a:pathLst>
              <a:path w="443" h="512">
                <a:moveTo>
                  <a:pt x="443" y="256"/>
                </a:moveTo>
                <a:lnTo>
                  <a:pt x="221" y="384"/>
                </a:lnTo>
                <a:lnTo>
                  <a:pt x="0" y="512"/>
                </a:lnTo>
                <a:lnTo>
                  <a:pt x="0" y="256"/>
                </a:lnTo>
                <a:lnTo>
                  <a:pt x="0" y="0"/>
                </a:lnTo>
                <a:lnTo>
                  <a:pt x="221" y="128"/>
                </a:lnTo>
                <a:lnTo>
                  <a:pt x="443" y="256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09" name="Rectangle 11"/>
          <p:cNvSpPr/>
          <p:nvPr/>
        </p:nvSpPr>
        <p:spPr>
          <a:xfrm>
            <a:off x="3854450" y="709613"/>
            <a:ext cx="90488" cy="177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0" name="Rectangle 12"/>
          <p:cNvSpPr/>
          <p:nvPr/>
        </p:nvSpPr>
        <p:spPr>
          <a:xfrm>
            <a:off x="3854450" y="2708275"/>
            <a:ext cx="90488" cy="177958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2" name="Freeform 14"/>
          <p:cNvSpPr/>
          <p:nvPr/>
        </p:nvSpPr>
        <p:spPr>
          <a:xfrm>
            <a:off x="4060825" y="3373438"/>
            <a:ext cx="263525" cy="303212"/>
          </a:xfrm>
          <a:custGeom>
            <a:avLst/>
            <a:gdLst/>
            <a:ahLst/>
            <a:cxnLst>
              <a:cxn ang="0">
                <a:pos x="263525" y="151310"/>
              </a:cxn>
              <a:cxn ang="0">
                <a:pos x="131465" y="227261"/>
              </a:cxn>
              <a:cxn ang="0">
                <a:pos x="0" y="303213"/>
              </a:cxn>
              <a:cxn ang="0">
                <a:pos x="0" y="151310"/>
              </a:cxn>
              <a:cxn ang="0">
                <a:pos x="0" y="0"/>
              </a:cxn>
              <a:cxn ang="0">
                <a:pos x="131465" y="75358"/>
              </a:cxn>
              <a:cxn ang="0">
                <a:pos x="263525" y="151310"/>
              </a:cxn>
            </a:cxnLst>
            <a:pathLst>
              <a:path w="443" h="511">
                <a:moveTo>
                  <a:pt x="443" y="255"/>
                </a:moveTo>
                <a:lnTo>
                  <a:pt x="221" y="383"/>
                </a:lnTo>
                <a:lnTo>
                  <a:pt x="0" y="511"/>
                </a:lnTo>
                <a:lnTo>
                  <a:pt x="0" y="255"/>
                </a:lnTo>
                <a:lnTo>
                  <a:pt x="0" y="0"/>
                </a:lnTo>
                <a:lnTo>
                  <a:pt x="221" y="127"/>
                </a:lnTo>
                <a:lnTo>
                  <a:pt x="443" y="255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14" name="TextBox 26"/>
          <p:cNvSpPr txBox="1"/>
          <p:nvPr/>
        </p:nvSpPr>
        <p:spPr>
          <a:xfrm>
            <a:off x="4324350" y="969963"/>
            <a:ext cx="34036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福耀玻璃工业集团股份有限公司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5615" name="TextBox 28"/>
          <p:cNvSpPr txBox="1"/>
          <p:nvPr/>
        </p:nvSpPr>
        <p:spPr>
          <a:xfrm>
            <a:off x="4324350" y="1339850"/>
            <a:ext cx="4170363" cy="8302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indent="457200" eaLnBrk="0" hangingPunct="0"/>
            <a:r>
              <a:rPr lang="zh-CN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福耀玻璃</a:t>
            </a:r>
            <a:r>
              <a:rPr lang="zh-CN" altLang="en-US" sz="1600">
                <a:latin typeface="微软雅黑" panose="020B0503020204020204" pitchFamily="2" charset="-122"/>
                <a:ea typeface="微软雅黑" panose="020B0503020204020204" pitchFamily="2" charset="-122"/>
              </a:rPr>
              <a:t>得到</a:t>
            </a:r>
            <a:r>
              <a:rPr lang="en-US" altLang="zh-CN" sz="1600">
                <a:latin typeface="微软雅黑" panose="020B0503020204020204" pitchFamily="2" charset="-122"/>
                <a:ea typeface="微软雅黑" panose="020B0503020204020204" pitchFamily="2" charset="-122"/>
              </a:rPr>
              <a:t>57</a:t>
            </a:r>
            <a:r>
              <a:rPr lang="zh-CN" altLang="en-US" sz="1600">
                <a:latin typeface="微软雅黑" panose="020B0503020204020204" pitchFamily="2" charset="-122"/>
                <a:ea typeface="微软雅黑" panose="020B0503020204020204" pitchFamily="2" charset="-122"/>
              </a:rPr>
              <a:t>个国家和地区认可，产品成功地被全球八大汽车公司选用，成为全球最大、最具竞争力的汽车玻璃专业供应商。</a:t>
            </a:r>
            <a:endParaRPr lang="zh-CN" altLang="zh-CN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5616" name="TextBox 29"/>
          <p:cNvSpPr txBox="1"/>
          <p:nvPr/>
        </p:nvSpPr>
        <p:spPr>
          <a:xfrm>
            <a:off x="4324350" y="2881313"/>
            <a:ext cx="378301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福建福光光电科技有限公司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5617" name="TextBox 30"/>
          <p:cNvSpPr txBox="1"/>
          <p:nvPr/>
        </p:nvSpPr>
        <p:spPr>
          <a:xfrm>
            <a:off x="4324350" y="3249613"/>
            <a:ext cx="4170363" cy="1076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indent="457200" eaLnBrk="0" hangingPunct="0"/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福光光电科技有限公司是以光学镜片加工为主,集技、工、研为一体的企业。公司拥有先进的生产设备及高素质、高效率、创造性力极强的生产技术团队。</a:t>
            </a:r>
            <a:endParaRPr lang="zh-CN" altLang="en-US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" name="Rectangle 9"/>
          <p:cNvSpPr/>
          <p:nvPr/>
        </p:nvSpPr>
        <p:spPr>
          <a:xfrm>
            <a:off x="1189038" y="2710180"/>
            <a:ext cx="2616200" cy="17780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99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99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99"/>
                            </p:stCondLst>
                            <p:childTnLst>
                              <p:par>
                                <p:cTn id="3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3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3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99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99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99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99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4" grpId="0"/>
      <p:bldP spid="25605" grpId="0" bldLvl="0" animBg="1"/>
      <p:bldP spid="25609" grpId="0" animBg="1"/>
      <p:bldP spid="25610" grpId="0" animBg="1"/>
      <p:bldP spid="25614" grpId="0"/>
      <p:bldP spid="25615" grpId="0"/>
      <p:bldP spid="25616" grpId="0"/>
      <p:bldP spid="25617" grpId="0"/>
      <p:bldP spid="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26626" name="组合 2"/>
          <p:cNvGrpSpPr/>
          <p:nvPr/>
        </p:nvGrpSpPr>
        <p:grpSpPr>
          <a:xfrm>
            <a:off x="274638" y="252413"/>
            <a:ext cx="5964237" cy="592137"/>
            <a:chOff x="0" y="0"/>
            <a:chExt cx="5964230" cy="591500"/>
          </a:xfrm>
        </p:grpSpPr>
        <p:sp>
          <p:nvSpPr>
            <p:cNvPr id="31747" name="TextBox 19"/>
            <p:cNvSpPr txBox="1"/>
            <p:nvPr/>
          </p:nvSpPr>
          <p:spPr>
            <a:xfrm>
              <a:off x="0" y="0"/>
              <a:ext cx="2697768" cy="3679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dirty="0">
                  <a:solidFill>
                    <a:srgbClr val="4D4D4D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福清融侨经济技术开发区</a:t>
              </a:r>
              <a:endParaRPr lang="zh-CN" altLang="en-US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31748" name="TextBox 35"/>
            <p:cNvSpPr txBox="1"/>
            <p:nvPr/>
          </p:nvSpPr>
          <p:spPr>
            <a:xfrm>
              <a:off x="21265" y="316169"/>
              <a:ext cx="5942965" cy="275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12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FUQING RONGQIAO ECONOMIC AND TECHNOLOGICAL DEVELOPMENT ZONE</a:t>
              </a:r>
              <a:endParaRPr lang="zh-CN" altLang="en-US" sz="12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31749" name="Freeform 5"/>
            <p:cNvSpPr>
              <a:spLocks noEditPoints="1"/>
            </p:cNvSpPr>
            <p:nvPr/>
          </p:nvSpPr>
          <p:spPr>
            <a:xfrm>
              <a:off x="2697967" y="35441"/>
              <a:ext cx="676275" cy="298449"/>
            </a:xfrm>
            <a:custGeom>
              <a:avLst/>
              <a:gdLst/>
              <a:ahLst/>
              <a:cxnLst>
                <a:cxn ang="0">
                  <a:pos x="169684" y="214091"/>
                </a:cxn>
                <a:cxn ang="0">
                  <a:pos x="143247" y="180859"/>
                </a:cxn>
                <a:cxn ang="0">
                  <a:pos x="155543" y="146349"/>
                </a:cxn>
                <a:cxn ang="0">
                  <a:pos x="161076" y="170634"/>
                </a:cxn>
                <a:cxn ang="0">
                  <a:pos x="185053" y="143792"/>
                </a:cxn>
                <a:cxn ang="0">
                  <a:pos x="126648" y="162965"/>
                </a:cxn>
                <a:cxn ang="0">
                  <a:pos x="169684" y="214091"/>
                </a:cxn>
                <a:cxn ang="0">
                  <a:pos x="12911" y="139319"/>
                </a:cxn>
                <a:cxn ang="0">
                  <a:pos x="43036" y="100335"/>
                </a:cxn>
                <a:cxn ang="0">
                  <a:pos x="107589" y="112478"/>
                </a:cxn>
                <a:cxn ang="0">
                  <a:pos x="174602" y="99057"/>
                </a:cxn>
                <a:cxn ang="0">
                  <a:pos x="140788" y="52404"/>
                </a:cxn>
                <a:cxn ang="0">
                  <a:pos x="137099" y="95222"/>
                </a:cxn>
                <a:cxn ang="0">
                  <a:pos x="154314" y="83719"/>
                </a:cxn>
                <a:cxn ang="0">
                  <a:pos x="140788" y="78606"/>
                </a:cxn>
                <a:cxn ang="0">
                  <a:pos x="158617" y="75411"/>
                </a:cxn>
                <a:cxn ang="0">
                  <a:pos x="154314" y="102891"/>
                </a:cxn>
                <a:cxn ang="0">
                  <a:pos x="100826" y="81163"/>
                </a:cxn>
                <a:cxn ang="0">
                  <a:pos x="131566" y="33232"/>
                </a:cxn>
                <a:cxn ang="0">
                  <a:pos x="155543" y="11503"/>
                </a:cxn>
                <a:cxn ang="0">
                  <a:pos x="206571" y="45374"/>
                </a:cxn>
                <a:cxn ang="0">
                  <a:pos x="253296" y="69020"/>
                </a:cxn>
                <a:cxn ang="0">
                  <a:pos x="206571" y="95222"/>
                </a:cxn>
                <a:cxn ang="0">
                  <a:pos x="185668" y="115673"/>
                </a:cxn>
                <a:cxn ang="0">
                  <a:pos x="209645" y="127815"/>
                </a:cxn>
                <a:cxn ang="0">
                  <a:pos x="261288" y="100974"/>
                </a:cxn>
                <a:cxn ang="0">
                  <a:pos x="265592" y="72855"/>
                </a:cxn>
                <a:cxn ang="0">
                  <a:pos x="325842" y="51126"/>
                </a:cxn>
                <a:cxn ang="0">
                  <a:pos x="317849" y="99057"/>
                </a:cxn>
                <a:cxn ang="0">
                  <a:pos x="285880" y="76689"/>
                </a:cxn>
                <a:cxn ang="0">
                  <a:pos x="292643" y="113756"/>
                </a:cxn>
                <a:cxn ang="0">
                  <a:pos x="381173" y="104170"/>
                </a:cxn>
                <a:cxn ang="0">
                  <a:pos x="462941" y="89471"/>
                </a:cxn>
                <a:cxn ang="0">
                  <a:pos x="371951" y="122703"/>
                </a:cxn>
                <a:cxn ang="0">
                  <a:pos x="305553" y="145070"/>
                </a:cxn>
                <a:cxn ang="0">
                  <a:pos x="261288" y="196836"/>
                </a:cxn>
                <a:cxn ang="0">
                  <a:pos x="236696" y="152100"/>
                </a:cxn>
                <a:cxn ang="0">
                  <a:pos x="252681" y="168716"/>
                </a:cxn>
                <a:cxn ang="0">
                  <a:pos x="262518" y="135484"/>
                </a:cxn>
                <a:cxn ang="0">
                  <a:pos x="223171" y="141236"/>
                </a:cxn>
                <a:cxn ang="0">
                  <a:pos x="220712" y="211535"/>
                </a:cxn>
                <a:cxn ang="0">
                  <a:pos x="320923" y="194279"/>
                </a:cxn>
                <a:cxn ang="0">
                  <a:pos x="513354" y="100974"/>
                </a:cxn>
                <a:cxn ang="0">
                  <a:pos x="673201" y="202587"/>
                </a:cxn>
                <a:cxn ang="0">
                  <a:pos x="528109" y="115673"/>
                </a:cxn>
                <a:cxn ang="0">
                  <a:pos x="357196" y="199392"/>
                </a:cxn>
                <a:cxn ang="0">
                  <a:pos x="248992" y="273525"/>
                </a:cxn>
                <a:cxn ang="0">
                  <a:pos x="121115" y="212813"/>
                </a:cxn>
                <a:cxn ang="0">
                  <a:pos x="79923" y="142514"/>
                </a:cxn>
                <a:cxn ang="0">
                  <a:pos x="30740" y="153379"/>
                </a:cxn>
                <a:cxn ang="0">
                  <a:pos x="56561" y="168716"/>
                </a:cxn>
                <a:cxn ang="0">
                  <a:pos x="48569" y="150822"/>
                </a:cxn>
                <a:cxn ang="0">
                  <a:pos x="70701" y="155935"/>
                </a:cxn>
                <a:cxn ang="0">
                  <a:pos x="40577" y="196836"/>
                </a:cxn>
                <a:cxn ang="0">
                  <a:pos x="15985" y="144431"/>
                </a:cxn>
                <a:cxn ang="0">
                  <a:pos x="15985" y="144431"/>
                </a:cxn>
                <a:cxn ang="0">
                  <a:pos x="12911" y="139319"/>
                </a:cxn>
              </a:cxnLst>
              <a:pathLst>
                <a:path w="1100" h="467">
                  <a:moveTo>
                    <a:pt x="276" y="335"/>
                  </a:moveTo>
                  <a:cubicBezTo>
                    <a:pt x="280" y="335"/>
                    <a:pt x="249" y="323"/>
                    <a:pt x="233" y="283"/>
                  </a:cubicBezTo>
                  <a:cubicBezTo>
                    <a:pt x="222" y="250"/>
                    <a:pt x="253" y="229"/>
                    <a:pt x="253" y="229"/>
                  </a:cubicBezTo>
                  <a:cubicBezTo>
                    <a:pt x="249" y="234"/>
                    <a:pt x="253" y="257"/>
                    <a:pt x="262" y="267"/>
                  </a:cubicBezTo>
                  <a:cubicBezTo>
                    <a:pt x="272" y="278"/>
                    <a:pt x="313" y="266"/>
                    <a:pt x="301" y="225"/>
                  </a:cubicBezTo>
                  <a:cubicBezTo>
                    <a:pt x="282" y="187"/>
                    <a:pt x="206" y="200"/>
                    <a:pt x="206" y="255"/>
                  </a:cubicBezTo>
                  <a:cubicBezTo>
                    <a:pt x="206" y="309"/>
                    <a:pt x="271" y="335"/>
                    <a:pt x="276" y="335"/>
                  </a:cubicBezTo>
                  <a:moveTo>
                    <a:pt x="21" y="218"/>
                  </a:moveTo>
                  <a:cubicBezTo>
                    <a:pt x="0" y="151"/>
                    <a:pt x="70" y="157"/>
                    <a:pt x="70" y="157"/>
                  </a:cubicBezTo>
                  <a:cubicBezTo>
                    <a:pt x="104" y="95"/>
                    <a:pt x="159" y="157"/>
                    <a:pt x="175" y="176"/>
                  </a:cubicBezTo>
                  <a:cubicBezTo>
                    <a:pt x="194" y="195"/>
                    <a:pt x="268" y="203"/>
                    <a:pt x="284" y="155"/>
                  </a:cubicBezTo>
                  <a:cubicBezTo>
                    <a:pt x="300" y="107"/>
                    <a:pt x="260" y="69"/>
                    <a:pt x="229" y="82"/>
                  </a:cubicBezTo>
                  <a:cubicBezTo>
                    <a:pt x="197" y="96"/>
                    <a:pt x="190" y="138"/>
                    <a:pt x="223" y="149"/>
                  </a:cubicBezTo>
                  <a:cubicBezTo>
                    <a:pt x="256" y="159"/>
                    <a:pt x="251" y="131"/>
                    <a:pt x="251" y="131"/>
                  </a:cubicBezTo>
                  <a:cubicBezTo>
                    <a:pt x="239" y="143"/>
                    <a:pt x="231" y="132"/>
                    <a:pt x="229" y="123"/>
                  </a:cubicBezTo>
                  <a:cubicBezTo>
                    <a:pt x="227" y="115"/>
                    <a:pt x="246" y="100"/>
                    <a:pt x="258" y="118"/>
                  </a:cubicBezTo>
                  <a:cubicBezTo>
                    <a:pt x="268" y="143"/>
                    <a:pt x="251" y="161"/>
                    <a:pt x="251" y="161"/>
                  </a:cubicBezTo>
                  <a:cubicBezTo>
                    <a:pt x="251" y="161"/>
                    <a:pt x="181" y="192"/>
                    <a:pt x="164" y="127"/>
                  </a:cubicBezTo>
                  <a:cubicBezTo>
                    <a:pt x="152" y="44"/>
                    <a:pt x="214" y="52"/>
                    <a:pt x="214" y="52"/>
                  </a:cubicBezTo>
                  <a:cubicBezTo>
                    <a:pt x="214" y="52"/>
                    <a:pt x="219" y="30"/>
                    <a:pt x="253" y="18"/>
                  </a:cubicBezTo>
                  <a:cubicBezTo>
                    <a:pt x="318" y="0"/>
                    <a:pt x="336" y="66"/>
                    <a:pt x="336" y="71"/>
                  </a:cubicBezTo>
                  <a:cubicBezTo>
                    <a:pt x="349" y="61"/>
                    <a:pt x="412" y="57"/>
                    <a:pt x="412" y="108"/>
                  </a:cubicBezTo>
                  <a:cubicBezTo>
                    <a:pt x="412" y="158"/>
                    <a:pt x="351" y="149"/>
                    <a:pt x="336" y="149"/>
                  </a:cubicBezTo>
                  <a:cubicBezTo>
                    <a:pt x="323" y="149"/>
                    <a:pt x="302" y="152"/>
                    <a:pt x="302" y="181"/>
                  </a:cubicBezTo>
                  <a:cubicBezTo>
                    <a:pt x="302" y="208"/>
                    <a:pt x="341" y="200"/>
                    <a:pt x="341" y="200"/>
                  </a:cubicBezTo>
                  <a:cubicBezTo>
                    <a:pt x="360" y="167"/>
                    <a:pt x="425" y="158"/>
                    <a:pt x="425" y="158"/>
                  </a:cubicBezTo>
                  <a:cubicBezTo>
                    <a:pt x="423" y="141"/>
                    <a:pt x="432" y="114"/>
                    <a:pt x="432" y="114"/>
                  </a:cubicBezTo>
                  <a:cubicBezTo>
                    <a:pt x="449" y="58"/>
                    <a:pt x="515" y="66"/>
                    <a:pt x="530" y="80"/>
                  </a:cubicBezTo>
                  <a:cubicBezTo>
                    <a:pt x="547" y="95"/>
                    <a:pt x="553" y="137"/>
                    <a:pt x="517" y="155"/>
                  </a:cubicBezTo>
                  <a:cubicBezTo>
                    <a:pt x="482" y="173"/>
                    <a:pt x="465" y="120"/>
                    <a:pt x="465" y="120"/>
                  </a:cubicBezTo>
                  <a:cubicBezTo>
                    <a:pt x="465" y="120"/>
                    <a:pt x="456" y="158"/>
                    <a:pt x="476" y="178"/>
                  </a:cubicBezTo>
                  <a:cubicBezTo>
                    <a:pt x="510" y="212"/>
                    <a:pt x="552" y="197"/>
                    <a:pt x="620" y="163"/>
                  </a:cubicBezTo>
                  <a:cubicBezTo>
                    <a:pt x="687" y="129"/>
                    <a:pt x="753" y="140"/>
                    <a:pt x="753" y="140"/>
                  </a:cubicBezTo>
                  <a:cubicBezTo>
                    <a:pt x="753" y="140"/>
                    <a:pt x="673" y="138"/>
                    <a:pt x="605" y="192"/>
                  </a:cubicBezTo>
                  <a:cubicBezTo>
                    <a:pt x="568" y="231"/>
                    <a:pt x="497" y="227"/>
                    <a:pt x="497" y="227"/>
                  </a:cubicBezTo>
                  <a:cubicBezTo>
                    <a:pt x="501" y="264"/>
                    <a:pt x="476" y="315"/>
                    <a:pt x="425" y="308"/>
                  </a:cubicBezTo>
                  <a:cubicBezTo>
                    <a:pt x="371" y="302"/>
                    <a:pt x="385" y="238"/>
                    <a:pt x="385" y="238"/>
                  </a:cubicBezTo>
                  <a:cubicBezTo>
                    <a:pt x="385" y="238"/>
                    <a:pt x="390" y="262"/>
                    <a:pt x="411" y="264"/>
                  </a:cubicBezTo>
                  <a:cubicBezTo>
                    <a:pt x="434" y="267"/>
                    <a:pt x="449" y="233"/>
                    <a:pt x="427" y="212"/>
                  </a:cubicBezTo>
                  <a:cubicBezTo>
                    <a:pt x="398" y="198"/>
                    <a:pt x="363" y="221"/>
                    <a:pt x="363" y="221"/>
                  </a:cubicBezTo>
                  <a:cubicBezTo>
                    <a:pt x="363" y="221"/>
                    <a:pt x="311" y="263"/>
                    <a:pt x="359" y="331"/>
                  </a:cubicBezTo>
                  <a:cubicBezTo>
                    <a:pt x="427" y="399"/>
                    <a:pt x="522" y="304"/>
                    <a:pt x="522" y="304"/>
                  </a:cubicBezTo>
                  <a:cubicBezTo>
                    <a:pt x="522" y="304"/>
                    <a:pt x="686" y="148"/>
                    <a:pt x="835" y="158"/>
                  </a:cubicBezTo>
                  <a:cubicBezTo>
                    <a:pt x="939" y="158"/>
                    <a:pt x="1100" y="322"/>
                    <a:pt x="1095" y="317"/>
                  </a:cubicBezTo>
                  <a:cubicBezTo>
                    <a:pt x="1006" y="243"/>
                    <a:pt x="941" y="198"/>
                    <a:pt x="859" y="181"/>
                  </a:cubicBezTo>
                  <a:cubicBezTo>
                    <a:pt x="691" y="160"/>
                    <a:pt x="581" y="312"/>
                    <a:pt x="581" y="312"/>
                  </a:cubicBezTo>
                  <a:cubicBezTo>
                    <a:pt x="488" y="415"/>
                    <a:pt x="405" y="428"/>
                    <a:pt x="405" y="428"/>
                  </a:cubicBezTo>
                  <a:cubicBezTo>
                    <a:pt x="275" y="467"/>
                    <a:pt x="197" y="333"/>
                    <a:pt x="197" y="333"/>
                  </a:cubicBezTo>
                  <a:cubicBezTo>
                    <a:pt x="197" y="333"/>
                    <a:pt x="155" y="250"/>
                    <a:pt x="130" y="223"/>
                  </a:cubicBezTo>
                  <a:cubicBezTo>
                    <a:pt x="115" y="207"/>
                    <a:pt x="55" y="199"/>
                    <a:pt x="50" y="240"/>
                  </a:cubicBezTo>
                  <a:cubicBezTo>
                    <a:pt x="45" y="281"/>
                    <a:pt x="88" y="289"/>
                    <a:pt x="92" y="264"/>
                  </a:cubicBezTo>
                  <a:cubicBezTo>
                    <a:pt x="95" y="239"/>
                    <a:pt x="79" y="236"/>
                    <a:pt x="79" y="236"/>
                  </a:cubicBezTo>
                  <a:cubicBezTo>
                    <a:pt x="79" y="236"/>
                    <a:pt x="106" y="222"/>
                    <a:pt x="115" y="244"/>
                  </a:cubicBezTo>
                  <a:cubicBezTo>
                    <a:pt x="117" y="265"/>
                    <a:pt x="120" y="312"/>
                    <a:pt x="66" y="308"/>
                  </a:cubicBezTo>
                  <a:cubicBezTo>
                    <a:pt x="7" y="304"/>
                    <a:pt x="26" y="226"/>
                    <a:pt x="26" y="226"/>
                  </a:cubicBezTo>
                  <a:moveTo>
                    <a:pt x="26" y="226"/>
                  </a:moveTo>
                  <a:lnTo>
                    <a:pt x="21" y="218"/>
                  </a:lnTo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cxnSp>
        <p:nvCxnSpPr>
          <p:cNvPr id="26630" name="直接连接符 37"/>
          <p:cNvCxnSpPr>
            <a:stCxn id="26633" idx="4"/>
            <a:endCxn id="26635" idx="4"/>
          </p:cNvCxnSpPr>
          <p:nvPr/>
        </p:nvCxnSpPr>
        <p:spPr>
          <a:xfrm>
            <a:off x="3608388" y="2733675"/>
            <a:ext cx="0" cy="2424113"/>
          </a:xfrm>
          <a:prstGeom prst="line">
            <a:avLst/>
          </a:prstGeom>
          <a:ln w="1270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6631" name="Rectangle 37"/>
          <p:cNvSpPr/>
          <p:nvPr/>
        </p:nvSpPr>
        <p:spPr>
          <a:xfrm>
            <a:off x="2909888" y="1903413"/>
            <a:ext cx="46037" cy="325437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anchor="t"/>
          <a:p>
            <a:endParaRPr lang="zh-CN" altLang="en-US" dirty="0">
              <a:solidFill>
                <a:srgbClr val="008D7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632" name="Freeform 38"/>
          <p:cNvSpPr/>
          <p:nvPr/>
        </p:nvSpPr>
        <p:spPr>
          <a:xfrm>
            <a:off x="2954338" y="1903413"/>
            <a:ext cx="192087" cy="436562"/>
          </a:xfrm>
          <a:custGeom>
            <a:avLst/>
            <a:gdLst/>
            <a:ahLst/>
            <a:cxnLst>
              <a:cxn ang="0">
                <a:pos x="191890" y="218539"/>
              </a:cxn>
              <a:cxn ang="0">
                <a:pos x="95945" y="327808"/>
              </a:cxn>
              <a:cxn ang="0">
                <a:pos x="0" y="437077"/>
              </a:cxn>
              <a:cxn ang="0">
                <a:pos x="0" y="218539"/>
              </a:cxn>
              <a:cxn ang="0">
                <a:pos x="0" y="0"/>
              </a:cxn>
              <a:cxn ang="0">
                <a:pos x="95945" y="109269"/>
              </a:cxn>
              <a:cxn ang="0">
                <a:pos x="191890" y="218539"/>
              </a:cxn>
            </a:cxnLst>
            <a:pathLst>
              <a:path w="288" h="788">
                <a:moveTo>
                  <a:pt x="288" y="394"/>
                </a:moveTo>
                <a:lnTo>
                  <a:pt x="144" y="591"/>
                </a:lnTo>
                <a:lnTo>
                  <a:pt x="0" y="788"/>
                </a:lnTo>
                <a:lnTo>
                  <a:pt x="0" y="394"/>
                </a:lnTo>
                <a:lnTo>
                  <a:pt x="0" y="0"/>
                </a:lnTo>
                <a:lnTo>
                  <a:pt x="144" y="197"/>
                </a:lnTo>
                <a:lnTo>
                  <a:pt x="288" y="394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6633" name="Oval 39"/>
          <p:cNvSpPr/>
          <p:nvPr/>
        </p:nvSpPr>
        <p:spPr>
          <a:xfrm>
            <a:off x="3500438" y="2519363"/>
            <a:ext cx="214312" cy="214312"/>
          </a:xfrm>
          <a:prstGeom prst="ellipse">
            <a:avLst/>
          </a:prstGeom>
          <a:solidFill>
            <a:schemeClr val="tx1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dirty="0">
              <a:solidFill>
                <a:srgbClr val="4D4D4D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634" name="Oval 40"/>
          <p:cNvSpPr/>
          <p:nvPr/>
        </p:nvSpPr>
        <p:spPr>
          <a:xfrm>
            <a:off x="3500438" y="3730625"/>
            <a:ext cx="214312" cy="215900"/>
          </a:xfrm>
          <a:prstGeom prst="ellipse">
            <a:avLst/>
          </a:prstGeom>
          <a:solidFill>
            <a:schemeClr val="tx1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dirty="0">
              <a:solidFill>
                <a:srgbClr val="4D4D4D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635" name="Oval 41"/>
          <p:cNvSpPr/>
          <p:nvPr/>
        </p:nvSpPr>
        <p:spPr>
          <a:xfrm>
            <a:off x="3500438" y="4943475"/>
            <a:ext cx="214312" cy="214313"/>
          </a:xfrm>
          <a:prstGeom prst="ellipse">
            <a:avLst/>
          </a:prstGeom>
          <a:solidFill>
            <a:schemeClr val="tx1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dirty="0">
              <a:solidFill>
                <a:srgbClr val="4D4D4D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636" name="TextBox 44"/>
          <p:cNvSpPr txBox="1"/>
          <p:nvPr/>
        </p:nvSpPr>
        <p:spPr>
          <a:xfrm>
            <a:off x="3276600" y="1765300"/>
            <a:ext cx="2663825" cy="646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dist"/>
            <a:r>
              <a:rPr lang="zh-CN" altLang="en-US" sz="3600" b="1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投资指南</a:t>
            </a:r>
            <a:endParaRPr lang="zh-CN" altLang="en-US" sz="3600" b="1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6637" name="TextBox 45"/>
          <p:cNvSpPr txBox="1"/>
          <p:nvPr/>
        </p:nvSpPr>
        <p:spPr>
          <a:xfrm>
            <a:off x="3813175" y="2349500"/>
            <a:ext cx="3429000" cy="5540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招商目录</a:t>
            </a:r>
            <a:endParaRPr lang="zh-CN" altLang="en-US" sz="2000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6638" name="TextBox 46"/>
          <p:cNvSpPr txBox="1"/>
          <p:nvPr/>
        </p:nvSpPr>
        <p:spPr>
          <a:xfrm>
            <a:off x="3813175" y="3562350"/>
            <a:ext cx="3429000" cy="552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优惠政策</a:t>
            </a:r>
            <a:endParaRPr lang="zh-CN" altLang="en-US" sz="2000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6639" name="TextBox 47"/>
          <p:cNvSpPr txBox="1"/>
          <p:nvPr/>
        </p:nvSpPr>
        <p:spPr>
          <a:xfrm>
            <a:off x="3813175" y="4700588"/>
            <a:ext cx="3429000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项目申报程序</a:t>
            </a:r>
            <a:endParaRPr lang="zh-CN" altLang="en-US" sz="2000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grpSp>
        <p:nvGrpSpPr>
          <p:cNvPr id="26640" name="组合 49"/>
          <p:cNvGrpSpPr/>
          <p:nvPr/>
        </p:nvGrpSpPr>
        <p:grpSpPr>
          <a:xfrm>
            <a:off x="747713" y="2667000"/>
            <a:ext cx="1822450" cy="1827213"/>
            <a:chOff x="0" y="0"/>
            <a:chExt cx="2493962" cy="2500312"/>
          </a:xfrm>
        </p:grpSpPr>
        <p:sp>
          <p:nvSpPr>
            <p:cNvPr id="31761" name="Oval 5"/>
            <p:cNvSpPr/>
            <p:nvPr/>
          </p:nvSpPr>
          <p:spPr>
            <a:xfrm>
              <a:off x="198437" y="198437"/>
              <a:ext cx="2097087" cy="2103437"/>
            </a:xfrm>
            <a:prstGeom prst="ellipse">
              <a:avLst/>
            </a:prstGeom>
            <a:solidFill>
              <a:schemeClr val="tx2"/>
            </a:solidFill>
            <a:ln w="9525">
              <a:noFill/>
            </a:ln>
          </p:spPr>
          <p:txBody>
            <a:bodyPr anchor="t"/>
            <a:p>
              <a:endParaRPr lang="zh-CN" altLang="en-US" dirty="0">
                <a:solidFill>
                  <a:srgbClr val="008D7C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1762" name="Freeform 6"/>
            <p:cNvSpPr/>
            <p:nvPr/>
          </p:nvSpPr>
          <p:spPr>
            <a:xfrm>
              <a:off x="179387" y="0"/>
              <a:ext cx="1035050" cy="669925"/>
            </a:xfrm>
            <a:custGeom>
              <a:avLst/>
              <a:gdLst/>
              <a:ahLst/>
              <a:cxnLst>
                <a:cxn ang="0">
                  <a:pos x="113733" y="669925"/>
                </a:cxn>
                <a:cxn ang="0">
                  <a:pos x="1035050" y="132454"/>
                </a:cxn>
                <a:cxn ang="0">
                  <a:pos x="1035050" y="0"/>
                </a:cxn>
                <a:cxn ang="0">
                  <a:pos x="0" y="603315"/>
                </a:cxn>
                <a:cxn ang="0">
                  <a:pos x="113733" y="669925"/>
                </a:cxn>
              </a:cxnLst>
              <a:pathLst>
                <a:path w="1356" h="875">
                  <a:moveTo>
                    <a:pt x="149" y="875"/>
                  </a:moveTo>
                  <a:cubicBezTo>
                    <a:pt x="399" y="465"/>
                    <a:pt x="845" y="187"/>
                    <a:pt x="1356" y="173"/>
                  </a:cubicBezTo>
                  <a:lnTo>
                    <a:pt x="1356" y="0"/>
                  </a:lnTo>
                  <a:cubicBezTo>
                    <a:pt x="781" y="15"/>
                    <a:pt x="279" y="327"/>
                    <a:pt x="0" y="788"/>
                  </a:cubicBezTo>
                  <a:lnTo>
                    <a:pt x="149" y="8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1763" name="Freeform 7"/>
            <p:cNvSpPr/>
            <p:nvPr/>
          </p:nvSpPr>
          <p:spPr>
            <a:xfrm>
              <a:off x="0" y="0"/>
              <a:ext cx="2493962" cy="2500312"/>
            </a:xfrm>
            <a:custGeom>
              <a:avLst/>
              <a:gdLst/>
              <a:ahLst/>
              <a:cxnLst>
                <a:cxn ang="0">
                  <a:pos x="1269861" y="131555"/>
                </a:cxn>
                <a:cxn ang="0">
                  <a:pos x="2362018" y="1249774"/>
                </a:cxn>
                <a:cxn ang="0">
                  <a:pos x="1246981" y="2368757"/>
                </a:cxn>
                <a:cxn ang="0">
                  <a:pos x="131181" y="1249774"/>
                </a:cxn>
                <a:cxn ang="0">
                  <a:pos x="266175" y="717434"/>
                </a:cxn>
                <a:cxn ang="0">
                  <a:pos x="152536" y="650892"/>
                </a:cxn>
                <a:cxn ang="0">
                  <a:pos x="0" y="1249774"/>
                </a:cxn>
                <a:cxn ang="0">
                  <a:pos x="1246981" y="2500312"/>
                </a:cxn>
                <a:cxn ang="0">
                  <a:pos x="2493962" y="1249774"/>
                </a:cxn>
                <a:cxn ang="0">
                  <a:pos x="1269861" y="0"/>
                </a:cxn>
                <a:cxn ang="0">
                  <a:pos x="1269861" y="131555"/>
                </a:cxn>
              </a:cxnLst>
              <a:pathLst>
                <a:path w="3270" h="3269">
                  <a:moveTo>
                    <a:pt x="1665" y="172"/>
                  </a:moveTo>
                  <a:cubicBezTo>
                    <a:pt x="2458" y="188"/>
                    <a:pt x="3097" y="837"/>
                    <a:pt x="3097" y="1634"/>
                  </a:cubicBezTo>
                  <a:cubicBezTo>
                    <a:pt x="3097" y="2442"/>
                    <a:pt x="2442" y="3097"/>
                    <a:pt x="1635" y="3097"/>
                  </a:cubicBezTo>
                  <a:cubicBezTo>
                    <a:pt x="827" y="3097"/>
                    <a:pt x="172" y="2442"/>
                    <a:pt x="172" y="1634"/>
                  </a:cubicBezTo>
                  <a:cubicBezTo>
                    <a:pt x="172" y="1382"/>
                    <a:pt x="236" y="1145"/>
                    <a:pt x="349" y="938"/>
                  </a:cubicBezTo>
                  <a:lnTo>
                    <a:pt x="200" y="851"/>
                  </a:lnTo>
                  <a:cubicBezTo>
                    <a:pt x="72" y="1084"/>
                    <a:pt x="0" y="1351"/>
                    <a:pt x="0" y="1634"/>
                  </a:cubicBezTo>
                  <a:cubicBezTo>
                    <a:pt x="0" y="2537"/>
                    <a:pt x="732" y="3269"/>
                    <a:pt x="1635" y="3269"/>
                  </a:cubicBezTo>
                  <a:cubicBezTo>
                    <a:pt x="2538" y="3269"/>
                    <a:pt x="3270" y="2537"/>
                    <a:pt x="3270" y="1634"/>
                  </a:cubicBezTo>
                  <a:cubicBezTo>
                    <a:pt x="3270" y="742"/>
                    <a:pt x="2554" y="16"/>
                    <a:pt x="1665" y="0"/>
                  </a:cubicBezTo>
                  <a:lnTo>
                    <a:pt x="1665" y="172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6644" name="TextBox 53"/>
          <p:cNvSpPr txBox="1"/>
          <p:nvPr/>
        </p:nvSpPr>
        <p:spPr>
          <a:xfrm>
            <a:off x="998538" y="2962275"/>
            <a:ext cx="1322387" cy="12001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7200" b="1" dirty="0">
                <a:solidFill>
                  <a:srgbClr val="C00000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03</a:t>
            </a:r>
            <a:endParaRPr lang="zh-CN" altLang="en-US" sz="7200" b="1" dirty="0">
              <a:solidFill>
                <a:srgbClr val="C00000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2664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763" y="4362450"/>
            <a:ext cx="3870325" cy="2919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3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849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349"/>
                            </p:stCondLst>
                            <p:childTnLst>
                              <p:par>
                                <p:cTn id="5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849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  <p:bldP spid="26633" grpId="0" bldLvl="0" animBg="1"/>
      <p:bldP spid="26634" grpId="0" bldLvl="0" animBg="1"/>
      <p:bldP spid="26635" grpId="0" bldLvl="0" animBg="1"/>
      <p:bldP spid="26636" grpId="0"/>
      <p:bldP spid="26637" grpId="0"/>
      <p:bldP spid="26638" grpId="0"/>
      <p:bldP spid="26639" grpId="0"/>
      <p:bldP spid="266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1267" name="Freeform 10"/>
          <p:cNvSpPr/>
          <p:nvPr/>
        </p:nvSpPr>
        <p:spPr>
          <a:xfrm>
            <a:off x="121308813" y="47344013"/>
            <a:ext cx="118991062" cy="5248275"/>
          </a:xfrm>
          <a:custGeom>
            <a:avLst/>
            <a:gdLst/>
            <a:ahLst/>
            <a:cxnLst>
              <a:cxn ang="0">
                <a:pos x="118991069" y="0"/>
              </a:cxn>
              <a:cxn ang="0">
                <a:pos x="118991069" y="5248275"/>
              </a:cxn>
              <a:cxn ang="0">
                <a:pos x="0" y="5248275"/>
              </a:cxn>
              <a:cxn ang="0">
                <a:pos x="3852012" y="0"/>
              </a:cxn>
              <a:cxn ang="0">
                <a:pos x="118991069" y="0"/>
              </a:cxn>
            </a:cxnLst>
            <a:pathLst>
              <a:path w="7908" h="348">
                <a:moveTo>
                  <a:pt x="7908" y="0"/>
                </a:moveTo>
                <a:lnTo>
                  <a:pt x="7908" y="348"/>
                </a:lnTo>
                <a:lnTo>
                  <a:pt x="0" y="348"/>
                </a:lnTo>
                <a:lnTo>
                  <a:pt x="256" y="0"/>
                </a:lnTo>
                <a:lnTo>
                  <a:pt x="7908" y="0"/>
                </a:lnTo>
                <a:close/>
              </a:path>
            </a:pathLst>
          </a:custGeom>
          <a:solidFill>
            <a:srgbClr val="005B9B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68" name="Oval 11"/>
          <p:cNvSpPr/>
          <p:nvPr/>
        </p:nvSpPr>
        <p:spPr>
          <a:xfrm>
            <a:off x="33915350" y="56588025"/>
            <a:ext cx="17108488" cy="17159288"/>
          </a:xfrm>
          <a:prstGeom prst="ellipse">
            <a:avLst/>
          </a:prstGeom>
          <a:solidFill>
            <a:srgbClr val="C1C0C3"/>
          </a:solid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9" name="Oval 12"/>
          <p:cNvSpPr/>
          <p:nvPr/>
        </p:nvSpPr>
        <p:spPr>
          <a:xfrm>
            <a:off x="35345688" y="58034238"/>
            <a:ext cx="14249400" cy="14265275"/>
          </a:xfrm>
          <a:prstGeom prst="ellipse">
            <a:avLst/>
          </a:prstGeom>
          <a:solidFill>
            <a:srgbClr val="005B9B"/>
          </a:solid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0" name="Oval 13"/>
          <p:cNvSpPr/>
          <p:nvPr/>
        </p:nvSpPr>
        <p:spPr>
          <a:xfrm>
            <a:off x="33915350" y="77260450"/>
            <a:ext cx="17108488" cy="17159288"/>
          </a:xfrm>
          <a:prstGeom prst="ellipse">
            <a:avLst/>
          </a:prstGeom>
          <a:solidFill>
            <a:srgbClr val="C1C0C3"/>
          </a:solid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1" name="Oval 14"/>
          <p:cNvSpPr/>
          <p:nvPr/>
        </p:nvSpPr>
        <p:spPr>
          <a:xfrm>
            <a:off x="35345688" y="78708250"/>
            <a:ext cx="14249400" cy="14263688"/>
          </a:xfrm>
          <a:prstGeom prst="ellipse">
            <a:avLst/>
          </a:prstGeom>
          <a:solidFill>
            <a:srgbClr val="005B9B"/>
          </a:solid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2" name="Oval 15"/>
          <p:cNvSpPr/>
          <p:nvPr/>
        </p:nvSpPr>
        <p:spPr>
          <a:xfrm>
            <a:off x="33915350" y="97224850"/>
            <a:ext cx="17108488" cy="17159288"/>
          </a:xfrm>
          <a:prstGeom prst="ellipse">
            <a:avLst/>
          </a:prstGeom>
          <a:solidFill>
            <a:srgbClr val="C1C0C3"/>
          </a:solid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3" name="Oval 16"/>
          <p:cNvSpPr/>
          <p:nvPr/>
        </p:nvSpPr>
        <p:spPr>
          <a:xfrm>
            <a:off x="35345688" y="98671063"/>
            <a:ext cx="14249400" cy="14265275"/>
          </a:xfrm>
          <a:prstGeom prst="ellipse">
            <a:avLst/>
          </a:prstGeom>
          <a:solidFill>
            <a:srgbClr val="005B9B"/>
          </a:solid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4" name="Oval 17"/>
          <p:cNvSpPr/>
          <p:nvPr/>
        </p:nvSpPr>
        <p:spPr>
          <a:xfrm>
            <a:off x="33915350" y="116976525"/>
            <a:ext cx="17108488" cy="17159288"/>
          </a:xfrm>
          <a:prstGeom prst="ellipse">
            <a:avLst/>
          </a:prstGeom>
          <a:solidFill>
            <a:srgbClr val="C1C0C3"/>
          </a:solid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5" name="Oval 18"/>
          <p:cNvSpPr/>
          <p:nvPr/>
        </p:nvSpPr>
        <p:spPr>
          <a:xfrm>
            <a:off x="35345688" y="118424325"/>
            <a:ext cx="14249400" cy="14263688"/>
          </a:xfrm>
          <a:prstGeom prst="ellipse">
            <a:avLst/>
          </a:prstGeom>
          <a:solidFill>
            <a:srgbClr val="005B9B"/>
          </a:solid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6" name="Oval 19"/>
          <p:cNvSpPr/>
          <p:nvPr/>
        </p:nvSpPr>
        <p:spPr>
          <a:xfrm>
            <a:off x="33915350" y="137045700"/>
            <a:ext cx="17108488" cy="17145000"/>
          </a:xfrm>
          <a:prstGeom prst="ellipse">
            <a:avLst/>
          </a:prstGeom>
          <a:solidFill>
            <a:srgbClr val="C1C0C3"/>
          </a:solid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7" name="Oval 20"/>
          <p:cNvSpPr/>
          <p:nvPr/>
        </p:nvSpPr>
        <p:spPr>
          <a:xfrm>
            <a:off x="35345688" y="138479213"/>
            <a:ext cx="14249400" cy="14279562"/>
          </a:xfrm>
          <a:prstGeom prst="ellipse">
            <a:avLst/>
          </a:prstGeom>
          <a:solidFill>
            <a:srgbClr val="005B9B"/>
          </a:solid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2" name="Rectangle 24"/>
          <p:cNvSpPr/>
          <p:nvPr/>
        </p:nvSpPr>
        <p:spPr>
          <a:xfrm>
            <a:off x="1371600" y="265113"/>
            <a:ext cx="7773988" cy="186531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3" name="Rectangle 25"/>
          <p:cNvSpPr/>
          <p:nvPr/>
        </p:nvSpPr>
        <p:spPr>
          <a:xfrm>
            <a:off x="0" y="260350"/>
            <a:ext cx="1295400" cy="1871663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4" name="Freeform 26"/>
          <p:cNvSpPr/>
          <p:nvPr/>
        </p:nvSpPr>
        <p:spPr>
          <a:xfrm>
            <a:off x="4618038" y="2046288"/>
            <a:ext cx="4527550" cy="200025"/>
          </a:xfrm>
          <a:custGeom>
            <a:avLst/>
            <a:gdLst/>
            <a:ahLst/>
            <a:cxnLst>
              <a:cxn ang="0">
                <a:pos x="4528031" y="0"/>
              </a:cxn>
              <a:cxn ang="0">
                <a:pos x="4528031" y="199860"/>
              </a:cxn>
              <a:cxn ang="0">
                <a:pos x="0" y="199860"/>
              </a:cxn>
              <a:cxn ang="0">
                <a:pos x="146583" y="0"/>
              </a:cxn>
              <a:cxn ang="0">
                <a:pos x="4528031" y="0"/>
              </a:cxn>
            </a:cxnLst>
            <a:pathLst>
              <a:path w="7908" h="348">
                <a:moveTo>
                  <a:pt x="7908" y="0"/>
                </a:moveTo>
                <a:lnTo>
                  <a:pt x="7908" y="348"/>
                </a:lnTo>
                <a:lnTo>
                  <a:pt x="0" y="348"/>
                </a:lnTo>
                <a:lnTo>
                  <a:pt x="256" y="0"/>
                </a:lnTo>
                <a:lnTo>
                  <a:pt x="7908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7185" name="TextBox 70"/>
          <p:cNvSpPr txBox="1"/>
          <p:nvPr/>
        </p:nvSpPr>
        <p:spPr>
          <a:xfrm>
            <a:off x="439738" y="692150"/>
            <a:ext cx="676275" cy="1042988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 algn="dist"/>
            <a:r>
              <a:rPr lang="zh-CN" altLang="en-US" sz="3200" b="1" dirty="0">
                <a:solidFill>
                  <a:schemeClr val="accent2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目录</a:t>
            </a:r>
            <a:endParaRPr lang="zh-CN" altLang="en-US" sz="3200" b="1" dirty="0">
              <a:solidFill>
                <a:schemeClr val="accent2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7186" name="TextBox 71"/>
          <p:cNvSpPr txBox="1"/>
          <p:nvPr/>
        </p:nvSpPr>
        <p:spPr>
          <a:xfrm>
            <a:off x="171450" y="720725"/>
            <a:ext cx="461963" cy="1016000"/>
          </a:xfrm>
          <a:prstGeom prst="rect">
            <a:avLst/>
          </a:prstGeom>
          <a:noFill/>
          <a:ln w="9525">
            <a:noFill/>
          </a:ln>
        </p:spPr>
        <p:txBody>
          <a:bodyPr vert="eaVert" wrap="none" anchor="t">
            <a:spAutoFit/>
          </a:bodyPr>
          <a:p>
            <a:r>
              <a:rPr lang="en-US" altLang="zh-CN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Contents</a:t>
            </a:r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7187" name="组合 1"/>
          <p:cNvGrpSpPr/>
          <p:nvPr/>
        </p:nvGrpSpPr>
        <p:grpSpPr>
          <a:xfrm>
            <a:off x="1371600" y="2601913"/>
            <a:ext cx="1501775" cy="461962"/>
            <a:chOff x="0" y="0"/>
            <a:chExt cx="1501775" cy="461665"/>
          </a:xfrm>
        </p:grpSpPr>
        <p:sp>
          <p:nvSpPr>
            <p:cNvPr id="11284" name="Freeform 5"/>
            <p:cNvSpPr/>
            <p:nvPr/>
          </p:nvSpPr>
          <p:spPr>
            <a:xfrm>
              <a:off x="0" y="12651"/>
              <a:ext cx="1501775" cy="446088"/>
            </a:xfrm>
            <a:custGeom>
              <a:avLst/>
              <a:gdLst/>
              <a:ahLst/>
              <a:cxnLst>
                <a:cxn ang="0">
                  <a:pos x="78139" y="0"/>
                </a:cxn>
                <a:cxn ang="0">
                  <a:pos x="1276990" y="0"/>
                </a:cxn>
                <a:cxn ang="0">
                  <a:pos x="1355130" y="79620"/>
                </a:cxn>
                <a:cxn ang="0">
                  <a:pos x="1355130" y="97070"/>
                </a:cxn>
                <a:cxn ang="0">
                  <a:pos x="1423636" y="152695"/>
                </a:cxn>
                <a:cxn ang="0">
                  <a:pos x="1501775" y="215409"/>
                </a:cxn>
                <a:cxn ang="0">
                  <a:pos x="1423636" y="278123"/>
                </a:cxn>
                <a:cxn ang="0">
                  <a:pos x="1355130" y="333203"/>
                </a:cxn>
                <a:cxn ang="0">
                  <a:pos x="1355130" y="366468"/>
                </a:cxn>
                <a:cxn ang="0">
                  <a:pos x="1276990" y="446088"/>
                </a:cxn>
                <a:cxn ang="0">
                  <a:pos x="78139" y="446088"/>
                </a:cxn>
                <a:cxn ang="0">
                  <a:pos x="0" y="366468"/>
                </a:cxn>
                <a:cxn ang="0">
                  <a:pos x="0" y="79620"/>
                </a:cxn>
                <a:cxn ang="0">
                  <a:pos x="78139" y="0"/>
                </a:cxn>
              </a:cxnLst>
              <a:pathLst>
                <a:path w="2806" h="818">
                  <a:moveTo>
                    <a:pt x="146" y="0"/>
                  </a:moveTo>
                  <a:lnTo>
                    <a:pt x="2386" y="0"/>
                  </a:lnTo>
                  <a:cubicBezTo>
                    <a:pt x="2467" y="0"/>
                    <a:pt x="2532" y="66"/>
                    <a:pt x="2532" y="146"/>
                  </a:cubicBezTo>
                  <a:lnTo>
                    <a:pt x="2532" y="178"/>
                  </a:lnTo>
                  <a:lnTo>
                    <a:pt x="2660" y="280"/>
                  </a:lnTo>
                  <a:lnTo>
                    <a:pt x="2806" y="395"/>
                  </a:lnTo>
                  <a:lnTo>
                    <a:pt x="2660" y="510"/>
                  </a:lnTo>
                  <a:lnTo>
                    <a:pt x="2532" y="611"/>
                  </a:lnTo>
                  <a:lnTo>
                    <a:pt x="2532" y="672"/>
                  </a:lnTo>
                  <a:cubicBezTo>
                    <a:pt x="2532" y="752"/>
                    <a:pt x="2466" y="818"/>
                    <a:pt x="2386" y="818"/>
                  </a:cubicBezTo>
                  <a:lnTo>
                    <a:pt x="146" y="818"/>
                  </a:lnTo>
                  <a:cubicBezTo>
                    <a:pt x="66" y="818"/>
                    <a:pt x="0" y="752"/>
                    <a:pt x="0" y="672"/>
                  </a:cubicBezTo>
                  <a:lnTo>
                    <a:pt x="0" y="146"/>
                  </a:lnTo>
                  <a:cubicBezTo>
                    <a:pt x="0" y="66"/>
                    <a:pt x="66" y="0"/>
                    <a:pt x="146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285" name="TextBox 43"/>
            <p:cNvSpPr txBox="1"/>
            <p:nvPr/>
          </p:nvSpPr>
          <p:spPr>
            <a:xfrm>
              <a:off x="58283" y="0"/>
              <a:ext cx="1175094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/>
              <a:r>
                <a:rPr lang="zh-CN" altLang="en-US" sz="2400" b="1" dirty="0">
                  <a:solidFill>
                    <a:schemeClr val="accent2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第一章</a:t>
              </a:r>
              <a:endParaRPr lang="zh-CN" altLang="en-US" sz="2400" b="1" dirty="0">
                <a:solidFill>
                  <a:schemeClr val="accent2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sp>
        <p:nvSpPr>
          <p:cNvPr id="7190" name="TextBox 44"/>
          <p:cNvSpPr txBox="1"/>
          <p:nvPr/>
        </p:nvSpPr>
        <p:spPr>
          <a:xfrm>
            <a:off x="3070225" y="2433638"/>
            <a:ext cx="4376738" cy="5222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福清市总体概况</a:t>
            </a:r>
            <a:endParaRPr lang="zh-CN" altLang="en-US" sz="2800" b="1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cxnSp>
        <p:nvCxnSpPr>
          <p:cNvPr id="7191" name="直接连接符 7"/>
          <p:cNvCxnSpPr/>
          <p:nvPr/>
        </p:nvCxnSpPr>
        <p:spPr>
          <a:xfrm>
            <a:off x="2954338" y="2420938"/>
            <a:ext cx="0" cy="823912"/>
          </a:xfrm>
          <a:prstGeom prst="line">
            <a:avLst/>
          </a:prstGeom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192" name="组合 4"/>
          <p:cNvGrpSpPr/>
          <p:nvPr/>
        </p:nvGrpSpPr>
        <p:grpSpPr>
          <a:xfrm>
            <a:off x="3071813" y="2825750"/>
            <a:ext cx="3163887" cy="460375"/>
            <a:chOff x="0" y="0"/>
            <a:chExt cx="3163884" cy="460078"/>
          </a:xfrm>
        </p:grpSpPr>
        <p:sp>
          <p:nvSpPr>
            <p:cNvPr id="11289" name="TextBox 45"/>
            <p:cNvSpPr txBox="1"/>
            <p:nvPr/>
          </p:nvSpPr>
          <p:spPr>
            <a:xfrm>
              <a:off x="0" y="0"/>
              <a:ext cx="1500889" cy="46007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●</a:t>
              </a:r>
              <a:r>
                <a:rPr lang="zh-CN" altLang="en-US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福清市概况</a:t>
              </a:r>
              <a:endPara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1290" name="TextBox 49"/>
            <p:cNvSpPr txBox="1"/>
            <p:nvPr/>
          </p:nvSpPr>
          <p:spPr>
            <a:xfrm>
              <a:off x="1500821" y="0"/>
              <a:ext cx="1663063" cy="46007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●</a:t>
              </a:r>
              <a:r>
                <a:rPr lang="zh-CN" altLang="en-US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区位优势</a:t>
              </a:r>
              <a:endPara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grpSp>
        <p:nvGrpSpPr>
          <p:cNvPr id="7196" name="组合 2"/>
          <p:cNvGrpSpPr/>
          <p:nvPr/>
        </p:nvGrpSpPr>
        <p:grpSpPr>
          <a:xfrm>
            <a:off x="1371600" y="4062413"/>
            <a:ext cx="1501775" cy="460375"/>
            <a:chOff x="0" y="0"/>
            <a:chExt cx="1501775" cy="461665"/>
          </a:xfrm>
        </p:grpSpPr>
        <p:sp>
          <p:nvSpPr>
            <p:cNvPr id="11292" name="Freeform 5"/>
            <p:cNvSpPr/>
            <p:nvPr/>
          </p:nvSpPr>
          <p:spPr>
            <a:xfrm>
              <a:off x="0" y="12651"/>
              <a:ext cx="1501775" cy="446088"/>
            </a:xfrm>
            <a:custGeom>
              <a:avLst/>
              <a:gdLst/>
              <a:ahLst/>
              <a:cxnLst>
                <a:cxn ang="0">
                  <a:pos x="78139" y="0"/>
                </a:cxn>
                <a:cxn ang="0">
                  <a:pos x="1276990" y="0"/>
                </a:cxn>
                <a:cxn ang="0">
                  <a:pos x="1355130" y="79620"/>
                </a:cxn>
                <a:cxn ang="0">
                  <a:pos x="1355130" y="97070"/>
                </a:cxn>
                <a:cxn ang="0">
                  <a:pos x="1423636" y="152695"/>
                </a:cxn>
                <a:cxn ang="0">
                  <a:pos x="1501775" y="215409"/>
                </a:cxn>
                <a:cxn ang="0">
                  <a:pos x="1423636" y="278123"/>
                </a:cxn>
                <a:cxn ang="0">
                  <a:pos x="1355130" y="333203"/>
                </a:cxn>
                <a:cxn ang="0">
                  <a:pos x="1355130" y="366468"/>
                </a:cxn>
                <a:cxn ang="0">
                  <a:pos x="1276990" y="446088"/>
                </a:cxn>
                <a:cxn ang="0">
                  <a:pos x="78139" y="446088"/>
                </a:cxn>
                <a:cxn ang="0">
                  <a:pos x="0" y="366468"/>
                </a:cxn>
                <a:cxn ang="0">
                  <a:pos x="0" y="79620"/>
                </a:cxn>
                <a:cxn ang="0">
                  <a:pos x="78139" y="0"/>
                </a:cxn>
              </a:cxnLst>
              <a:pathLst>
                <a:path w="2806" h="818">
                  <a:moveTo>
                    <a:pt x="146" y="0"/>
                  </a:moveTo>
                  <a:lnTo>
                    <a:pt x="2386" y="0"/>
                  </a:lnTo>
                  <a:cubicBezTo>
                    <a:pt x="2467" y="0"/>
                    <a:pt x="2532" y="66"/>
                    <a:pt x="2532" y="146"/>
                  </a:cubicBezTo>
                  <a:lnTo>
                    <a:pt x="2532" y="178"/>
                  </a:lnTo>
                  <a:lnTo>
                    <a:pt x="2660" y="280"/>
                  </a:lnTo>
                  <a:lnTo>
                    <a:pt x="2806" y="395"/>
                  </a:lnTo>
                  <a:lnTo>
                    <a:pt x="2660" y="510"/>
                  </a:lnTo>
                  <a:lnTo>
                    <a:pt x="2532" y="611"/>
                  </a:lnTo>
                  <a:lnTo>
                    <a:pt x="2532" y="672"/>
                  </a:lnTo>
                  <a:cubicBezTo>
                    <a:pt x="2532" y="752"/>
                    <a:pt x="2466" y="818"/>
                    <a:pt x="2386" y="818"/>
                  </a:cubicBezTo>
                  <a:lnTo>
                    <a:pt x="146" y="818"/>
                  </a:lnTo>
                  <a:cubicBezTo>
                    <a:pt x="66" y="818"/>
                    <a:pt x="0" y="752"/>
                    <a:pt x="0" y="672"/>
                  </a:cubicBezTo>
                  <a:lnTo>
                    <a:pt x="0" y="146"/>
                  </a:lnTo>
                  <a:cubicBezTo>
                    <a:pt x="0" y="66"/>
                    <a:pt x="66" y="0"/>
                    <a:pt x="146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293" name="TextBox 52"/>
            <p:cNvSpPr txBox="1"/>
            <p:nvPr/>
          </p:nvSpPr>
          <p:spPr>
            <a:xfrm>
              <a:off x="58283" y="0"/>
              <a:ext cx="1175094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/>
              <a:r>
                <a:rPr lang="zh-CN" altLang="en-US" sz="2400" b="1" dirty="0">
                  <a:solidFill>
                    <a:schemeClr val="accent2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第二章</a:t>
              </a:r>
              <a:endParaRPr lang="zh-CN" altLang="en-US" sz="2400" b="1" dirty="0">
                <a:solidFill>
                  <a:schemeClr val="accent2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sp>
        <p:nvSpPr>
          <p:cNvPr id="7199" name="TextBox 53"/>
          <p:cNvSpPr txBox="1"/>
          <p:nvPr/>
        </p:nvSpPr>
        <p:spPr>
          <a:xfrm>
            <a:off x="3070225" y="3506788"/>
            <a:ext cx="4376738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融侨开发区概况</a:t>
            </a:r>
            <a:endParaRPr lang="zh-CN" altLang="en-US" sz="2800" b="1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cxnSp>
        <p:nvCxnSpPr>
          <p:cNvPr id="7200" name="直接连接符 55"/>
          <p:cNvCxnSpPr/>
          <p:nvPr/>
        </p:nvCxnSpPr>
        <p:spPr>
          <a:xfrm>
            <a:off x="2954338" y="3573463"/>
            <a:ext cx="0" cy="1373187"/>
          </a:xfrm>
          <a:prstGeom prst="line">
            <a:avLst/>
          </a:prstGeom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201" name="组合 6"/>
          <p:cNvGrpSpPr/>
          <p:nvPr/>
        </p:nvGrpSpPr>
        <p:grpSpPr>
          <a:xfrm>
            <a:off x="3071813" y="4074478"/>
            <a:ext cx="4880610" cy="1137551"/>
            <a:chOff x="0" y="0"/>
            <a:chExt cx="4881095" cy="1139041"/>
          </a:xfrm>
        </p:grpSpPr>
        <p:sp>
          <p:nvSpPr>
            <p:cNvPr id="11297" name="TextBox 54"/>
            <p:cNvSpPr txBox="1"/>
            <p:nvPr/>
          </p:nvSpPr>
          <p:spPr>
            <a:xfrm>
              <a:off x="0" y="0"/>
              <a:ext cx="1500889" cy="46097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●</a:t>
              </a:r>
              <a:r>
                <a:rPr lang="zh-CN" altLang="en-US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开发区简介</a:t>
              </a:r>
              <a:endPara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1298" name="TextBox 56"/>
            <p:cNvSpPr txBox="1"/>
            <p:nvPr/>
          </p:nvSpPr>
          <p:spPr>
            <a:xfrm>
              <a:off x="1500654" y="0"/>
              <a:ext cx="1810565" cy="8310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●</a:t>
              </a:r>
              <a:r>
                <a:rPr lang="zh-CN" altLang="en-US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开发区区位优势</a:t>
              </a: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	</a:t>
              </a:r>
              <a:endParaRPr lang="en-US" altLang="zh-CN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1299" name="TextBox 57"/>
            <p:cNvSpPr txBox="1"/>
            <p:nvPr/>
          </p:nvSpPr>
          <p:spPr>
            <a:xfrm>
              <a:off x="3218032" y="0"/>
              <a:ext cx="1663063" cy="46097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●</a:t>
              </a:r>
              <a:r>
                <a:rPr lang="zh-CN" altLang="en-US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园区总体规划</a:t>
              </a:r>
              <a:endPara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1300" name="TextBox 58"/>
            <p:cNvSpPr txBox="1"/>
            <p:nvPr/>
          </p:nvSpPr>
          <p:spPr>
            <a:xfrm>
              <a:off x="0" y="340170"/>
              <a:ext cx="1546379" cy="4609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●</a:t>
              </a:r>
              <a:r>
                <a:rPr lang="zh-CN" altLang="en-US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基础设施配套</a:t>
              </a:r>
              <a:endPara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1301" name="TextBox 59"/>
            <p:cNvSpPr txBox="1"/>
            <p:nvPr/>
          </p:nvSpPr>
          <p:spPr>
            <a:xfrm>
              <a:off x="1500654" y="340170"/>
              <a:ext cx="1811200" cy="4609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●</a:t>
              </a:r>
              <a:r>
                <a:rPr lang="zh-CN" altLang="en-US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服务设施配套</a:t>
              </a:r>
              <a:endPara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1302" name="TextBox 60"/>
            <p:cNvSpPr txBox="1"/>
            <p:nvPr/>
          </p:nvSpPr>
          <p:spPr>
            <a:xfrm>
              <a:off x="3218032" y="340242"/>
              <a:ext cx="1663063" cy="46097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●</a:t>
              </a:r>
              <a:r>
                <a:rPr lang="zh-CN" altLang="en-US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产业优势</a:t>
              </a:r>
              <a:endPara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1303" name="TextBox 50"/>
            <p:cNvSpPr txBox="1"/>
            <p:nvPr/>
          </p:nvSpPr>
          <p:spPr>
            <a:xfrm>
              <a:off x="0" y="678063"/>
              <a:ext cx="1663063" cy="46097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lnSpc>
                  <a:spcPct val="150000"/>
                </a:lnSpc>
              </a:pPr>
              <a:endPara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grpSp>
        <p:nvGrpSpPr>
          <p:cNvPr id="7209" name="组合 3"/>
          <p:cNvGrpSpPr/>
          <p:nvPr/>
        </p:nvGrpSpPr>
        <p:grpSpPr>
          <a:xfrm>
            <a:off x="1371600" y="5505450"/>
            <a:ext cx="1501775" cy="461963"/>
            <a:chOff x="0" y="0"/>
            <a:chExt cx="1501775" cy="461665"/>
          </a:xfrm>
        </p:grpSpPr>
        <p:sp>
          <p:nvSpPr>
            <p:cNvPr id="11305" name="Freeform 5"/>
            <p:cNvSpPr/>
            <p:nvPr/>
          </p:nvSpPr>
          <p:spPr>
            <a:xfrm>
              <a:off x="0" y="12651"/>
              <a:ext cx="1501775" cy="446088"/>
            </a:xfrm>
            <a:custGeom>
              <a:avLst/>
              <a:gdLst/>
              <a:ahLst/>
              <a:cxnLst>
                <a:cxn ang="0">
                  <a:pos x="78139" y="0"/>
                </a:cxn>
                <a:cxn ang="0">
                  <a:pos x="1276990" y="0"/>
                </a:cxn>
                <a:cxn ang="0">
                  <a:pos x="1355130" y="79620"/>
                </a:cxn>
                <a:cxn ang="0">
                  <a:pos x="1355130" y="97070"/>
                </a:cxn>
                <a:cxn ang="0">
                  <a:pos x="1423636" y="152695"/>
                </a:cxn>
                <a:cxn ang="0">
                  <a:pos x="1501775" y="215409"/>
                </a:cxn>
                <a:cxn ang="0">
                  <a:pos x="1423636" y="278123"/>
                </a:cxn>
                <a:cxn ang="0">
                  <a:pos x="1355130" y="333203"/>
                </a:cxn>
                <a:cxn ang="0">
                  <a:pos x="1355130" y="366468"/>
                </a:cxn>
                <a:cxn ang="0">
                  <a:pos x="1276990" y="446088"/>
                </a:cxn>
                <a:cxn ang="0">
                  <a:pos x="78139" y="446088"/>
                </a:cxn>
                <a:cxn ang="0">
                  <a:pos x="0" y="366468"/>
                </a:cxn>
                <a:cxn ang="0">
                  <a:pos x="0" y="79620"/>
                </a:cxn>
                <a:cxn ang="0">
                  <a:pos x="78139" y="0"/>
                </a:cxn>
              </a:cxnLst>
              <a:pathLst>
                <a:path w="2806" h="818">
                  <a:moveTo>
                    <a:pt x="146" y="0"/>
                  </a:moveTo>
                  <a:lnTo>
                    <a:pt x="2386" y="0"/>
                  </a:lnTo>
                  <a:cubicBezTo>
                    <a:pt x="2467" y="0"/>
                    <a:pt x="2532" y="66"/>
                    <a:pt x="2532" y="146"/>
                  </a:cubicBezTo>
                  <a:lnTo>
                    <a:pt x="2532" y="178"/>
                  </a:lnTo>
                  <a:lnTo>
                    <a:pt x="2660" y="280"/>
                  </a:lnTo>
                  <a:lnTo>
                    <a:pt x="2806" y="395"/>
                  </a:lnTo>
                  <a:lnTo>
                    <a:pt x="2660" y="510"/>
                  </a:lnTo>
                  <a:lnTo>
                    <a:pt x="2532" y="611"/>
                  </a:lnTo>
                  <a:lnTo>
                    <a:pt x="2532" y="672"/>
                  </a:lnTo>
                  <a:cubicBezTo>
                    <a:pt x="2532" y="752"/>
                    <a:pt x="2466" y="818"/>
                    <a:pt x="2386" y="818"/>
                  </a:cubicBezTo>
                  <a:lnTo>
                    <a:pt x="146" y="818"/>
                  </a:lnTo>
                  <a:cubicBezTo>
                    <a:pt x="66" y="818"/>
                    <a:pt x="0" y="752"/>
                    <a:pt x="0" y="672"/>
                  </a:cubicBezTo>
                  <a:lnTo>
                    <a:pt x="0" y="146"/>
                  </a:lnTo>
                  <a:cubicBezTo>
                    <a:pt x="0" y="66"/>
                    <a:pt x="66" y="0"/>
                    <a:pt x="146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306" name="TextBox 63"/>
            <p:cNvSpPr txBox="1"/>
            <p:nvPr/>
          </p:nvSpPr>
          <p:spPr>
            <a:xfrm>
              <a:off x="58283" y="0"/>
              <a:ext cx="1175094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/>
              <a:r>
                <a:rPr lang="zh-CN" altLang="en-US" sz="2400" b="1" dirty="0">
                  <a:solidFill>
                    <a:schemeClr val="accent2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第三章</a:t>
              </a:r>
              <a:endParaRPr lang="zh-CN" altLang="en-US" sz="2400" b="1" dirty="0">
                <a:solidFill>
                  <a:schemeClr val="accent2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sp>
        <p:nvSpPr>
          <p:cNvPr id="7212" name="TextBox 64"/>
          <p:cNvSpPr txBox="1"/>
          <p:nvPr/>
        </p:nvSpPr>
        <p:spPr>
          <a:xfrm>
            <a:off x="3070225" y="5330825"/>
            <a:ext cx="4376738" cy="523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投资指南</a:t>
            </a:r>
            <a:endParaRPr lang="zh-CN" altLang="en-US" sz="2800" b="1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cxnSp>
        <p:nvCxnSpPr>
          <p:cNvPr id="7213" name="直接连接符 73"/>
          <p:cNvCxnSpPr/>
          <p:nvPr/>
        </p:nvCxnSpPr>
        <p:spPr>
          <a:xfrm>
            <a:off x="2954338" y="5318125"/>
            <a:ext cx="0" cy="869950"/>
          </a:xfrm>
          <a:prstGeom prst="line">
            <a:avLst/>
          </a:prstGeom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214" name="组合 8"/>
          <p:cNvGrpSpPr/>
          <p:nvPr/>
        </p:nvGrpSpPr>
        <p:grpSpPr>
          <a:xfrm>
            <a:off x="3071813" y="5721350"/>
            <a:ext cx="4713287" cy="461963"/>
            <a:chOff x="0" y="-846"/>
            <a:chExt cx="4714074" cy="461347"/>
          </a:xfrm>
        </p:grpSpPr>
        <p:sp>
          <p:nvSpPr>
            <p:cNvPr id="11310" name="TextBox 72"/>
            <p:cNvSpPr txBox="1"/>
            <p:nvPr/>
          </p:nvSpPr>
          <p:spPr>
            <a:xfrm>
              <a:off x="0" y="0"/>
              <a:ext cx="1545652" cy="45976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●</a:t>
              </a:r>
              <a:r>
                <a:rPr lang="zh-CN" altLang="en-US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招商目录</a:t>
              </a:r>
              <a:endPara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1311" name="TextBox 74"/>
            <p:cNvSpPr txBox="1"/>
            <p:nvPr/>
          </p:nvSpPr>
          <p:spPr>
            <a:xfrm>
              <a:off x="1500889" y="0"/>
              <a:ext cx="2873796" cy="46050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●</a:t>
              </a:r>
              <a:r>
                <a:rPr lang="zh-CN" altLang="en-US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优惠政策</a:t>
              </a:r>
              <a:endPara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1312" name="TextBox 78"/>
            <p:cNvSpPr txBox="1"/>
            <p:nvPr/>
          </p:nvSpPr>
          <p:spPr>
            <a:xfrm>
              <a:off x="3051011" y="-846"/>
              <a:ext cx="1663063" cy="46050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●</a:t>
              </a:r>
              <a:r>
                <a:rPr lang="zh-CN" altLang="en-US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企业申报程序</a:t>
              </a:r>
              <a:endPara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sp>
        <p:nvSpPr>
          <p:cNvPr id="2" name="TextBox 60"/>
          <p:cNvSpPr txBox="1"/>
          <p:nvPr/>
        </p:nvSpPr>
        <p:spPr>
          <a:xfrm>
            <a:off x="3071980" y="4857505"/>
            <a:ext cx="1662898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●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明星企业展示</a:t>
            </a:r>
            <a:endParaRPr lang="zh-CN" altLang="en-US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00"/>
                            </p:stCondLst>
                            <p:childTnLst>
                              <p:par>
                                <p:cTn id="4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99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99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799"/>
                            </p:stCondLst>
                            <p:childTnLst>
                              <p:par>
                                <p:cTn id="5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1" dur="5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299"/>
                            </p:stCondLst>
                            <p:childTnLst>
                              <p:par>
                                <p:cTn id="6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99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99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99"/>
                            </p:stCondLst>
                            <p:childTnLst>
                              <p:par>
                                <p:cTn id="8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2" dur="5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99"/>
                            </p:stCondLst>
                            <p:childTnLst>
                              <p:par>
                                <p:cTn id="8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25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2" grpId="0" animBg="1"/>
      <p:bldP spid="7183" grpId="0" animBg="1"/>
      <p:bldP spid="7185" grpId="0"/>
      <p:bldP spid="7186" grpId="0"/>
      <p:bldP spid="7190" grpId="0"/>
      <p:bldP spid="7199" grpId="0"/>
      <p:bldP spid="72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TextBox 76"/>
          <p:cNvSpPr txBox="1"/>
          <p:nvPr/>
        </p:nvSpPr>
        <p:spPr>
          <a:xfrm>
            <a:off x="641350" y="217488"/>
            <a:ext cx="1604963" cy="5222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招商目录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27651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7652" name="TextBox 1"/>
          <p:cNvSpPr txBox="1"/>
          <p:nvPr/>
        </p:nvSpPr>
        <p:spPr>
          <a:xfrm>
            <a:off x="636588" y="596900"/>
            <a:ext cx="1889125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en-US" altLang="zh-CN" sz="1200" cap="all" noProof="1" dirty="0">
                <a:latin typeface="微软雅黑" panose="020B0503020204020204" pitchFamily="2" charset="-122"/>
                <a:ea typeface="微软雅黑" panose="020B0503020204020204" pitchFamily="2" charset="-122"/>
                <a:cs typeface="+mn-cs"/>
              </a:rPr>
              <a:t>Inviting catalogues</a:t>
            </a:r>
            <a:endParaRPr lang="en-US" altLang="zh-CN" sz="1200" cap="all" noProof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7180" y="1011555"/>
            <a:ext cx="84270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</a:t>
            </a:r>
            <a:r>
              <a:rPr lang="zh-CN" altLang="en-US"/>
              <a:t>福清融侨经济技术开发区形成了以冠捷、捷星整机、京东方面板为龙头的</a:t>
            </a:r>
            <a:r>
              <a:rPr lang="zh-CN" altLang="en-US" b="1"/>
              <a:t>电子信息</a:t>
            </a:r>
            <a:r>
              <a:rPr lang="zh-CN" altLang="en-US"/>
              <a:t>、以福耀集团为龙头的</a:t>
            </a:r>
            <a:r>
              <a:rPr lang="zh-CN" altLang="en-US" b="1"/>
              <a:t>精密汽车部件</a:t>
            </a:r>
            <a:r>
              <a:rPr lang="zh-CN" altLang="en-US"/>
              <a:t>与以福光光电为龙头的</a:t>
            </a:r>
            <a:r>
              <a:rPr lang="zh-CN" altLang="en-US" b="1"/>
              <a:t>光学</a:t>
            </a:r>
            <a:r>
              <a:rPr lang="zh-CN" altLang="en-US"/>
              <a:t>等三大产业，未来将着重引进：</a:t>
            </a:r>
            <a:endParaRPr lang="zh-CN" altLang="en-US"/>
          </a:p>
        </p:txBody>
      </p:sp>
      <p:pic>
        <p:nvPicPr>
          <p:cNvPr id="7" name="图片 6" descr="电子信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297180" y="2180590"/>
            <a:ext cx="2807335" cy="2110740"/>
          </a:xfrm>
          <a:prstGeom prst="rect">
            <a:avLst/>
          </a:prstGeom>
        </p:spPr>
      </p:pic>
      <p:pic>
        <p:nvPicPr>
          <p:cNvPr id="17411" name="图片 4" descr="福光光电--卢胜富摄_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0" y="2158365"/>
            <a:ext cx="2760980" cy="21329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297180" y="4598670"/>
            <a:ext cx="280797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电子信息产业</a:t>
            </a:r>
            <a:endParaRPr lang="zh-CN" altLang="en-US" b="1"/>
          </a:p>
          <a:p>
            <a:r>
              <a:rPr lang="zh-CN" altLang="en-US"/>
              <a:t>偏光片、光学膜、驱动IC、靶材、设备维护、手机、平板电脑、在线教育终端、会议视频系统、可穿戴设备、医疗显示科技、北斗卫星应用终端等上下游产业链，以及科技创新产业化孵化平台、科技成果转移转化中心、产业研究中心等生产性服务业项目。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15970" y="4598670"/>
            <a:ext cx="276034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精密汽车部件</a:t>
            </a:r>
            <a:endParaRPr lang="zh-CN" altLang="en-US" b="1"/>
          </a:p>
          <a:p>
            <a:r>
              <a:rPr lang="zh-CN" altLang="en-US"/>
              <a:t>新能源汽车动力电池、电芯隔膜、装饰部件、制动系统、变速系统、电控系统、车载导航等上下游产业链，以及科技创新产业化孵化平台、科技成果转移转化中心、产业研究中心等生产性服务业项目。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309360" y="4598670"/>
            <a:ext cx="2724785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光学产业</a:t>
            </a:r>
            <a:endParaRPr lang="zh-CN" altLang="en-US" b="1"/>
          </a:p>
          <a:p>
            <a:r>
              <a:rPr lang="zh-CN" altLang="en-US"/>
              <a:t>滤光片、图像传感器、音圈马达、光学仪器、光学镜头、光学材料、光学测量、光电测控、视频监控系统与设备、虚拟现实与增强现实等上下游产业链，以及科技创新产业化孵化平台、科技成果转移转化中心、产业研究中心等生产性服务业项目。</a:t>
            </a:r>
            <a:endParaRPr lang="zh-CN" altLang="en-US"/>
          </a:p>
        </p:txBody>
      </p:sp>
      <p:pic>
        <p:nvPicPr>
          <p:cNvPr id="2" name="图片 1" descr="精密汽车部件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970" y="2226945"/>
            <a:ext cx="2760345" cy="206438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276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TextBox 76"/>
          <p:cNvSpPr txBox="1"/>
          <p:nvPr/>
        </p:nvSpPr>
        <p:spPr>
          <a:xfrm>
            <a:off x="641350" y="217488"/>
            <a:ext cx="1620838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优惠政策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27651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7652" name="TextBox 1"/>
          <p:cNvSpPr txBox="1"/>
          <p:nvPr/>
        </p:nvSpPr>
        <p:spPr>
          <a:xfrm>
            <a:off x="636588" y="596900"/>
            <a:ext cx="1971675" cy="2778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2" charset="-122"/>
                <a:ea typeface="微软雅黑" panose="020B0503020204020204" pitchFamily="2" charset="-122"/>
              </a:rPr>
              <a:t>PREFERENTIAL POLICIES</a:t>
            </a:r>
            <a:endParaRPr lang="zh-CN" altLang="en-US" sz="12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7653" name="矩形 83"/>
          <p:cNvSpPr/>
          <p:nvPr/>
        </p:nvSpPr>
        <p:spPr>
          <a:xfrm>
            <a:off x="727075" y="1500188"/>
            <a:ext cx="3635375" cy="4627562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B8B8B8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4" name="Freeform 12"/>
          <p:cNvSpPr/>
          <p:nvPr/>
        </p:nvSpPr>
        <p:spPr>
          <a:xfrm>
            <a:off x="652463" y="1354138"/>
            <a:ext cx="528637" cy="530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8638" y="0"/>
              </a:cxn>
              <a:cxn ang="0">
                <a:pos x="528638" y="167941"/>
              </a:cxn>
              <a:cxn ang="0">
                <a:pos x="160127" y="167941"/>
              </a:cxn>
              <a:cxn ang="0">
                <a:pos x="160127" y="530225"/>
              </a:cxn>
              <a:cxn ang="0">
                <a:pos x="0" y="530225"/>
              </a:cxn>
              <a:cxn ang="0">
                <a:pos x="0" y="0"/>
              </a:cxn>
            </a:cxnLst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7655" name="Freeform 12"/>
          <p:cNvSpPr/>
          <p:nvPr/>
        </p:nvSpPr>
        <p:spPr>
          <a:xfrm flipH="1" flipV="1">
            <a:off x="3922713" y="5653088"/>
            <a:ext cx="528637" cy="530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8638" y="0"/>
              </a:cxn>
              <a:cxn ang="0">
                <a:pos x="528638" y="167941"/>
              </a:cxn>
              <a:cxn ang="0">
                <a:pos x="160127" y="167941"/>
              </a:cxn>
              <a:cxn ang="0">
                <a:pos x="160127" y="530225"/>
              </a:cxn>
              <a:cxn ang="0">
                <a:pos x="0" y="530225"/>
              </a:cxn>
              <a:cxn ang="0">
                <a:pos x="0" y="0"/>
              </a:cxn>
            </a:cxnLst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7658" name="矩形 83"/>
          <p:cNvSpPr/>
          <p:nvPr/>
        </p:nvSpPr>
        <p:spPr>
          <a:xfrm>
            <a:off x="4876800" y="1500188"/>
            <a:ext cx="3633788" cy="4627562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B8B8B8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9" name="Freeform 12"/>
          <p:cNvSpPr/>
          <p:nvPr/>
        </p:nvSpPr>
        <p:spPr>
          <a:xfrm>
            <a:off x="4802188" y="1354138"/>
            <a:ext cx="528637" cy="530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8638" y="0"/>
              </a:cxn>
              <a:cxn ang="0">
                <a:pos x="528638" y="167941"/>
              </a:cxn>
              <a:cxn ang="0">
                <a:pos x="160127" y="167941"/>
              </a:cxn>
              <a:cxn ang="0">
                <a:pos x="160127" y="530225"/>
              </a:cxn>
              <a:cxn ang="0">
                <a:pos x="0" y="530225"/>
              </a:cxn>
              <a:cxn ang="0">
                <a:pos x="0" y="0"/>
              </a:cxn>
            </a:cxnLst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7660" name="Freeform 12"/>
          <p:cNvSpPr/>
          <p:nvPr/>
        </p:nvSpPr>
        <p:spPr>
          <a:xfrm flipH="1" flipV="1">
            <a:off x="8070850" y="5653088"/>
            <a:ext cx="528638" cy="530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8638" y="0"/>
              </a:cxn>
              <a:cxn ang="0">
                <a:pos x="528638" y="167941"/>
              </a:cxn>
              <a:cxn ang="0">
                <a:pos x="160127" y="167941"/>
              </a:cxn>
              <a:cxn ang="0">
                <a:pos x="160127" y="530225"/>
              </a:cxn>
              <a:cxn ang="0">
                <a:pos x="0" y="530225"/>
              </a:cxn>
              <a:cxn ang="0">
                <a:pos x="0" y="0"/>
              </a:cxn>
            </a:cxnLst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2" name="图片 1" descr="165664715525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11225" y="1557020"/>
            <a:ext cx="3395345" cy="4446270"/>
          </a:xfrm>
          <a:prstGeom prst="rect">
            <a:avLst/>
          </a:prstGeom>
        </p:spPr>
      </p:pic>
      <p:pic>
        <p:nvPicPr>
          <p:cNvPr id="3" name="图片 2" descr="16566471552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680" y="1539875"/>
            <a:ext cx="3452495" cy="44799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49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7538E-6 -2.95097E-6 L 0.16536 0.28539 " pathEditMode="relative" rAng="0" ptsTypes="AA">
                                      <p:cBhvr>
                                        <p:cTn id="28" dur="500" spd="-997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0" y="143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4299E-7 3.02498E-6 L -0.15392 -0.26827 " pathEditMode="relative" rAng="0" ptsTypes="AA">
                                      <p:cBhvr>
                                        <p:cTn id="32" dur="500" spd="-997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132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49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7538E-6 -2.95097E-6 L 0.16536 0.28539 " pathEditMode="relative" rAng="0" ptsTypes="AA">
                                      <p:cBhvr>
                                        <p:cTn id="42" dur="500" spd="-997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0" y="143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4299E-7 3.02498E-6 L -0.15392 -0.26827 " pathEditMode="relative" rAng="0" ptsTypes="AA">
                                      <p:cBhvr>
                                        <p:cTn id="46" dur="500" spd="-997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132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27652" grpId="0"/>
      <p:bldP spid="27653" grpId="0" bldLvl="0" animBg="1"/>
      <p:bldP spid="2765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TextBox 76"/>
          <p:cNvSpPr txBox="1"/>
          <p:nvPr/>
        </p:nvSpPr>
        <p:spPr>
          <a:xfrm>
            <a:off x="641350" y="217488"/>
            <a:ext cx="23164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项目申报程序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29699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9700" name="TextBox 1"/>
          <p:cNvSpPr txBox="1"/>
          <p:nvPr/>
        </p:nvSpPr>
        <p:spPr>
          <a:xfrm>
            <a:off x="636588" y="596900"/>
            <a:ext cx="288671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en-US" altLang="zh-CN" sz="1200" cap="all" noProof="1" dirty="0">
                <a:latin typeface="微软雅黑" panose="020B0503020204020204" pitchFamily="2" charset="-122"/>
                <a:ea typeface="微软雅黑" panose="020B0503020204020204" pitchFamily="2" charset="-122"/>
                <a:cs typeface="+mn-cs"/>
              </a:rPr>
              <a:t>PTOJECT declaration procedure</a:t>
            </a:r>
            <a:endParaRPr lang="en-US" altLang="zh-CN" sz="1200" cap="all" noProof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" y="1165935"/>
            <a:ext cx="1798476" cy="3664014"/>
          </a:xfrm>
          <a:prstGeom prst="rect">
            <a:avLst/>
          </a:prstGeom>
        </p:spPr>
      </p:pic>
      <p:cxnSp>
        <p:nvCxnSpPr>
          <p:cNvPr id="11" name="直接连接符 10"/>
          <p:cNvCxnSpPr/>
          <p:nvPr>
            <p:custDataLst>
              <p:tags r:id="rId3"/>
            </p:custDataLst>
          </p:nvPr>
        </p:nvCxnSpPr>
        <p:spPr>
          <a:xfrm flipH="1">
            <a:off x="2575560" y="3035935"/>
            <a:ext cx="197485" cy="0"/>
          </a:xfrm>
          <a:prstGeom prst="line">
            <a:avLst/>
          </a:prstGeom>
          <a:ln w="12700">
            <a:prstDash val="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12" name="Freeform 122"/>
          <p:cNvSpPr/>
          <p:nvPr>
            <p:custDataLst>
              <p:tags r:id="rId4"/>
            </p:custDataLst>
          </p:nvPr>
        </p:nvSpPr>
        <p:spPr bwMode="auto">
          <a:xfrm>
            <a:off x="1721485" y="2360295"/>
            <a:ext cx="984250" cy="1299210"/>
          </a:xfrm>
          <a:custGeom>
            <a:avLst/>
            <a:gdLst>
              <a:gd name="T0" fmla="*/ 1547 w 1551"/>
              <a:gd name="T1" fmla="*/ 2182 h 2182"/>
              <a:gd name="T2" fmla="*/ 0 w 1551"/>
              <a:gd name="T3" fmla="*/ 2181 h 2182"/>
              <a:gd name="T4" fmla="*/ 3 w 1551"/>
              <a:gd name="T5" fmla="*/ 0 h 2182"/>
              <a:gd name="T6" fmla="*/ 1551 w 1551"/>
              <a:gd name="T7" fmla="*/ 2 h 2182"/>
              <a:gd name="T8" fmla="*/ 1547 w 1551"/>
              <a:gd name="T9" fmla="*/ 2182 h 2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51" h="2182">
                <a:moveTo>
                  <a:pt x="1547" y="2182"/>
                </a:moveTo>
                <a:lnTo>
                  <a:pt x="0" y="2181"/>
                </a:lnTo>
                <a:lnTo>
                  <a:pt x="3" y="0"/>
                </a:lnTo>
                <a:lnTo>
                  <a:pt x="1551" y="2"/>
                </a:lnTo>
                <a:lnTo>
                  <a:pt x="1547" y="2182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 dirty="0"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13" name="Freeform 123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1725930" y="2380615"/>
            <a:ext cx="974090" cy="1258570"/>
          </a:xfrm>
          <a:custGeom>
            <a:avLst/>
            <a:gdLst>
              <a:gd name="T0" fmla="*/ 1480 w 1483"/>
              <a:gd name="T1" fmla="*/ 2116 h 2116"/>
              <a:gd name="T2" fmla="*/ 0 w 1483"/>
              <a:gd name="T3" fmla="*/ 2114 h 2116"/>
              <a:gd name="T4" fmla="*/ 1 w 1483"/>
              <a:gd name="T5" fmla="*/ 0 h 2116"/>
              <a:gd name="T6" fmla="*/ 1483 w 1483"/>
              <a:gd name="T7" fmla="*/ 2 h 2116"/>
              <a:gd name="T8" fmla="*/ 1480 w 1483"/>
              <a:gd name="T9" fmla="*/ 2116 h 2116"/>
              <a:gd name="T10" fmla="*/ 20 w 1483"/>
              <a:gd name="T11" fmla="*/ 2094 h 2116"/>
              <a:gd name="T12" fmla="*/ 1460 w 1483"/>
              <a:gd name="T13" fmla="*/ 2096 h 2116"/>
              <a:gd name="T14" fmla="*/ 1463 w 1483"/>
              <a:gd name="T15" fmla="*/ 22 h 2116"/>
              <a:gd name="T16" fmla="*/ 21 w 1483"/>
              <a:gd name="T17" fmla="*/ 21 h 2116"/>
              <a:gd name="T18" fmla="*/ 20 w 1483"/>
              <a:gd name="T19" fmla="*/ 2094 h 2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83" h="2116">
                <a:moveTo>
                  <a:pt x="1480" y="2116"/>
                </a:moveTo>
                <a:lnTo>
                  <a:pt x="0" y="2114"/>
                </a:lnTo>
                <a:lnTo>
                  <a:pt x="1" y="0"/>
                </a:lnTo>
                <a:lnTo>
                  <a:pt x="1483" y="2"/>
                </a:lnTo>
                <a:lnTo>
                  <a:pt x="1480" y="2116"/>
                </a:lnTo>
                <a:close/>
                <a:moveTo>
                  <a:pt x="20" y="2094"/>
                </a:moveTo>
                <a:lnTo>
                  <a:pt x="1460" y="2096"/>
                </a:lnTo>
                <a:lnTo>
                  <a:pt x="1463" y="22"/>
                </a:lnTo>
                <a:lnTo>
                  <a:pt x="21" y="21"/>
                </a:lnTo>
                <a:lnTo>
                  <a:pt x="20" y="2094"/>
                </a:lnTo>
                <a:close/>
              </a:path>
            </a:pathLst>
          </a:custGeom>
          <a:solidFill>
            <a:srgbClr val="4D576B">
              <a:lumMod val="60000"/>
              <a:lumOff val="4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>
            <p:custDataLst>
              <p:tags r:id="rId6"/>
            </p:custDataLst>
          </p:nvPr>
        </p:nvSpPr>
        <p:spPr>
          <a:xfrm>
            <a:off x="1642745" y="3144520"/>
            <a:ext cx="1129665" cy="47371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1400" b="1" spc="300">
                <a:uFillTx/>
                <a:latin typeface="Arial" panose="020B0604020202020204" pitchFamily="34" charset="0"/>
                <a:ea typeface="微软雅黑" panose="020B0503020204020204" pitchFamily="2" charset="-122"/>
                <a:cs typeface="+mn-ea"/>
                <a:sym typeface="Arial" panose="020B0604020202020204" pitchFamily="34" charset="0"/>
              </a:rPr>
              <a:t>投资程序</a:t>
            </a:r>
            <a:endParaRPr lang="zh-CN" altLang="en-US" sz="1400" b="1" spc="300">
              <a:uFillTx/>
              <a:latin typeface="Arial" panose="020B0604020202020204" pitchFamily="34" charset="0"/>
              <a:ea typeface="微软雅黑" panose="020B0503020204020204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KSO_Shape"/>
          <p:cNvSpPr/>
          <p:nvPr>
            <p:custDataLst>
              <p:tags r:id="rId7"/>
            </p:custDataLst>
          </p:nvPr>
        </p:nvSpPr>
        <p:spPr bwMode="auto">
          <a:xfrm>
            <a:off x="1955563" y="2541007"/>
            <a:ext cx="494903" cy="554566"/>
          </a:xfrm>
          <a:custGeom>
            <a:avLst/>
            <a:gdLst>
              <a:gd name="T0" fmla="*/ 569561 w 3714"/>
              <a:gd name="T1" fmla="*/ 1074354 h 4161"/>
              <a:gd name="T2" fmla="*/ 339920 w 3714"/>
              <a:gd name="T3" fmla="*/ 1074354 h 4161"/>
              <a:gd name="T4" fmla="*/ 998570 w 3714"/>
              <a:gd name="T5" fmla="*/ 249226 h 4161"/>
              <a:gd name="T6" fmla="*/ 894345 w 3714"/>
              <a:gd name="T7" fmla="*/ 239274 h 4161"/>
              <a:gd name="T8" fmla="*/ 811744 w 3714"/>
              <a:gd name="T9" fmla="*/ 255283 h 4161"/>
              <a:gd name="T10" fmla="*/ 839854 w 3714"/>
              <a:gd name="T11" fmla="*/ 287735 h 4161"/>
              <a:gd name="T12" fmla="*/ 976082 w 3714"/>
              <a:gd name="T13" fmla="*/ 339224 h 4161"/>
              <a:gd name="T14" fmla="*/ 997273 w 3714"/>
              <a:gd name="T15" fmla="*/ 464270 h 4161"/>
              <a:gd name="T16" fmla="*/ 927213 w 3714"/>
              <a:gd name="T17" fmla="*/ 523547 h 4161"/>
              <a:gd name="T18" fmla="*/ 876182 w 3714"/>
              <a:gd name="T19" fmla="*/ 578065 h 4161"/>
              <a:gd name="T20" fmla="*/ 839854 w 3714"/>
              <a:gd name="T21" fmla="*/ 531336 h 4161"/>
              <a:gd name="T22" fmla="*/ 742116 w 3714"/>
              <a:gd name="T23" fmla="*/ 496288 h 4161"/>
              <a:gd name="T24" fmla="*/ 703627 w 3714"/>
              <a:gd name="T25" fmla="*/ 421867 h 4161"/>
              <a:gd name="T26" fmla="*/ 815204 w 3714"/>
              <a:gd name="T27" fmla="*/ 445664 h 4161"/>
              <a:gd name="T28" fmla="*/ 916401 w 3714"/>
              <a:gd name="T29" fmla="*/ 427492 h 4161"/>
              <a:gd name="T30" fmla="*/ 876182 w 3714"/>
              <a:gd name="T31" fmla="*/ 388117 h 4161"/>
              <a:gd name="T32" fmla="*/ 769362 w 3714"/>
              <a:gd name="T33" fmla="*/ 353503 h 4161"/>
              <a:gd name="T34" fmla="*/ 717898 w 3714"/>
              <a:gd name="T35" fmla="*/ 266966 h 4161"/>
              <a:gd name="T36" fmla="*/ 839854 w 3714"/>
              <a:gd name="T37" fmla="*/ 160958 h 4161"/>
              <a:gd name="T38" fmla="*/ 876182 w 3714"/>
              <a:gd name="T39" fmla="*/ 136295 h 4161"/>
              <a:gd name="T40" fmla="*/ 960513 w 3714"/>
              <a:gd name="T41" fmla="*/ 186919 h 4161"/>
              <a:gd name="T42" fmla="*/ 854126 w 3714"/>
              <a:gd name="T43" fmla="*/ 0 h 4161"/>
              <a:gd name="T44" fmla="*/ 854126 w 3714"/>
              <a:gd name="T45" fmla="*/ 709601 h 4161"/>
              <a:gd name="T46" fmla="*/ 854126 w 3714"/>
              <a:gd name="T47" fmla="*/ 0 h 4161"/>
              <a:gd name="T48" fmla="*/ 603294 w 3714"/>
              <a:gd name="T49" fmla="*/ 354801 h 4161"/>
              <a:gd name="T50" fmla="*/ 1104525 w 3714"/>
              <a:gd name="T51" fmla="*/ 354801 h 4161"/>
              <a:gd name="T52" fmla="*/ 420792 w 3714"/>
              <a:gd name="T53" fmla="*/ 1032383 h 4161"/>
              <a:gd name="T54" fmla="*/ 420792 w 3714"/>
              <a:gd name="T55" fmla="*/ 1158727 h 4161"/>
              <a:gd name="T56" fmla="*/ 420792 w 3714"/>
              <a:gd name="T57" fmla="*/ 1032383 h 4161"/>
              <a:gd name="T58" fmla="*/ 854126 w 3714"/>
              <a:gd name="T59" fmla="*/ 822532 h 4161"/>
              <a:gd name="T60" fmla="*/ 505124 w 3714"/>
              <a:gd name="T61" fmla="*/ 785321 h 4161"/>
              <a:gd name="T62" fmla="*/ 359814 w 3714"/>
              <a:gd name="T63" fmla="*/ 717390 h 4161"/>
              <a:gd name="T64" fmla="*/ 155689 w 3714"/>
              <a:gd name="T65" fmla="*/ 1059210 h 4161"/>
              <a:gd name="T66" fmla="*/ 0 w 3714"/>
              <a:gd name="T67" fmla="*/ 1091661 h 4161"/>
              <a:gd name="T68" fmla="*/ 32435 w 3714"/>
              <a:gd name="T69" fmla="*/ 1386751 h 4161"/>
              <a:gd name="T70" fmla="*/ 413440 w 3714"/>
              <a:gd name="T71" fmla="*/ 1615641 h 4161"/>
              <a:gd name="T72" fmla="*/ 437226 w 3714"/>
              <a:gd name="T73" fmla="*/ 1800397 h 4161"/>
              <a:gd name="T74" fmla="*/ 686328 w 3714"/>
              <a:gd name="T75" fmla="*/ 1776167 h 4161"/>
              <a:gd name="T76" fmla="*/ 795310 w 3714"/>
              <a:gd name="T77" fmla="*/ 1698716 h 4161"/>
              <a:gd name="T78" fmla="*/ 978244 w 3714"/>
              <a:gd name="T79" fmla="*/ 1772705 h 4161"/>
              <a:gd name="T80" fmla="*/ 1223454 w 3714"/>
              <a:gd name="T81" fmla="*/ 1800397 h 4161"/>
              <a:gd name="T82" fmla="*/ 1251132 w 3714"/>
              <a:gd name="T83" fmla="*/ 1574536 h 4161"/>
              <a:gd name="T84" fmla="*/ 1526182 w 3714"/>
              <a:gd name="T85" fmla="*/ 1270792 h 4161"/>
              <a:gd name="T86" fmla="*/ 1526182 w 3714"/>
              <a:gd name="T87" fmla="*/ 1150073 h 4161"/>
              <a:gd name="T88" fmla="*/ 1056954 w 3714"/>
              <a:gd name="T89" fmla="*/ 776235 h 416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714" h="4161">
                <a:moveTo>
                  <a:pt x="1052" y="2218"/>
                </a:moveTo>
                <a:cubicBezTo>
                  <a:pt x="1198" y="2218"/>
                  <a:pt x="1317" y="2336"/>
                  <a:pt x="1317" y="2483"/>
                </a:cubicBezTo>
                <a:cubicBezTo>
                  <a:pt x="1317" y="2630"/>
                  <a:pt x="1198" y="2748"/>
                  <a:pt x="1052" y="2748"/>
                </a:cubicBezTo>
                <a:cubicBezTo>
                  <a:pt x="905" y="2748"/>
                  <a:pt x="786" y="2630"/>
                  <a:pt x="786" y="2483"/>
                </a:cubicBezTo>
                <a:cubicBezTo>
                  <a:pt x="786" y="2336"/>
                  <a:pt x="905" y="2218"/>
                  <a:pt x="1052" y="2218"/>
                </a:cubicBezTo>
                <a:close/>
                <a:moveTo>
                  <a:pt x="2309" y="576"/>
                </a:moveTo>
                <a:cubicBezTo>
                  <a:pt x="2097" y="610"/>
                  <a:pt x="2097" y="610"/>
                  <a:pt x="2097" y="610"/>
                </a:cubicBezTo>
                <a:cubicBezTo>
                  <a:pt x="2086" y="583"/>
                  <a:pt x="2076" y="564"/>
                  <a:pt x="2068" y="553"/>
                </a:cubicBezTo>
                <a:cubicBezTo>
                  <a:pt x="2032" y="509"/>
                  <a:pt x="1929" y="502"/>
                  <a:pt x="1892" y="549"/>
                </a:cubicBezTo>
                <a:cubicBezTo>
                  <a:pt x="1882" y="560"/>
                  <a:pt x="1877" y="574"/>
                  <a:pt x="1877" y="590"/>
                </a:cubicBezTo>
                <a:cubicBezTo>
                  <a:pt x="1877" y="607"/>
                  <a:pt x="1882" y="621"/>
                  <a:pt x="1892" y="634"/>
                </a:cubicBezTo>
                <a:cubicBezTo>
                  <a:pt x="1902" y="646"/>
                  <a:pt x="1918" y="657"/>
                  <a:pt x="1942" y="665"/>
                </a:cubicBezTo>
                <a:cubicBezTo>
                  <a:pt x="2026" y="686"/>
                  <a:pt x="2026" y="686"/>
                  <a:pt x="2026" y="686"/>
                </a:cubicBezTo>
                <a:cubicBezTo>
                  <a:pt x="2141" y="717"/>
                  <a:pt x="2218" y="750"/>
                  <a:pt x="2257" y="784"/>
                </a:cubicBezTo>
                <a:cubicBezTo>
                  <a:pt x="2308" y="830"/>
                  <a:pt x="2334" y="888"/>
                  <a:pt x="2334" y="959"/>
                </a:cubicBezTo>
                <a:cubicBezTo>
                  <a:pt x="2334" y="1000"/>
                  <a:pt x="2325" y="1038"/>
                  <a:pt x="2306" y="1073"/>
                </a:cubicBezTo>
                <a:cubicBezTo>
                  <a:pt x="2288" y="1107"/>
                  <a:pt x="2264" y="1136"/>
                  <a:pt x="2235" y="1160"/>
                </a:cubicBezTo>
                <a:cubicBezTo>
                  <a:pt x="2207" y="1182"/>
                  <a:pt x="2176" y="1199"/>
                  <a:pt x="2144" y="1210"/>
                </a:cubicBezTo>
                <a:cubicBezTo>
                  <a:pt x="2112" y="1220"/>
                  <a:pt x="2072" y="1227"/>
                  <a:pt x="2026" y="1228"/>
                </a:cubicBezTo>
                <a:cubicBezTo>
                  <a:pt x="2026" y="1336"/>
                  <a:pt x="2026" y="1336"/>
                  <a:pt x="2026" y="1336"/>
                </a:cubicBezTo>
                <a:cubicBezTo>
                  <a:pt x="1942" y="1336"/>
                  <a:pt x="1942" y="1336"/>
                  <a:pt x="1942" y="1336"/>
                </a:cubicBezTo>
                <a:cubicBezTo>
                  <a:pt x="1942" y="1228"/>
                  <a:pt x="1942" y="1228"/>
                  <a:pt x="1942" y="1228"/>
                </a:cubicBezTo>
                <a:cubicBezTo>
                  <a:pt x="1886" y="1223"/>
                  <a:pt x="1841" y="1214"/>
                  <a:pt x="1806" y="1201"/>
                </a:cubicBezTo>
                <a:cubicBezTo>
                  <a:pt x="1772" y="1188"/>
                  <a:pt x="1742" y="1170"/>
                  <a:pt x="1716" y="1147"/>
                </a:cubicBezTo>
                <a:cubicBezTo>
                  <a:pt x="1691" y="1124"/>
                  <a:pt x="1672" y="1099"/>
                  <a:pt x="1658" y="1072"/>
                </a:cubicBezTo>
                <a:cubicBezTo>
                  <a:pt x="1644" y="1045"/>
                  <a:pt x="1634" y="1013"/>
                  <a:pt x="1627" y="975"/>
                </a:cubicBezTo>
                <a:cubicBezTo>
                  <a:pt x="1857" y="948"/>
                  <a:pt x="1857" y="948"/>
                  <a:pt x="1857" y="948"/>
                </a:cubicBezTo>
                <a:cubicBezTo>
                  <a:pt x="1864" y="986"/>
                  <a:pt x="1873" y="1013"/>
                  <a:pt x="1885" y="1030"/>
                </a:cubicBezTo>
                <a:cubicBezTo>
                  <a:pt x="1927" y="1090"/>
                  <a:pt x="2047" y="1099"/>
                  <a:pt x="2097" y="1044"/>
                </a:cubicBezTo>
                <a:cubicBezTo>
                  <a:pt x="2111" y="1028"/>
                  <a:pt x="2119" y="1009"/>
                  <a:pt x="2119" y="988"/>
                </a:cubicBezTo>
                <a:cubicBezTo>
                  <a:pt x="2119" y="971"/>
                  <a:pt x="2113" y="954"/>
                  <a:pt x="2100" y="939"/>
                </a:cubicBezTo>
                <a:cubicBezTo>
                  <a:pt x="2087" y="924"/>
                  <a:pt x="2062" y="910"/>
                  <a:pt x="2026" y="897"/>
                </a:cubicBezTo>
                <a:cubicBezTo>
                  <a:pt x="1942" y="873"/>
                  <a:pt x="1942" y="873"/>
                  <a:pt x="1942" y="873"/>
                </a:cubicBezTo>
                <a:cubicBezTo>
                  <a:pt x="1866" y="852"/>
                  <a:pt x="1811" y="833"/>
                  <a:pt x="1779" y="817"/>
                </a:cubicBezTo>
                <a:cubicBezTo>
                  <a:pt x="1747" y="802"/>
                  <a:pt x="1719" y="777"/>
                  <a:pt x="1696" y="743"/>
                </a:cubicBezTo>
                <a:cubicBezTo>
                  <a:pt x="1672" y="708"/>
                  <a:pt x="1660" y="666"/>
                  <a:pt x="1660" y="617"/>
                </a:cubicBezTo>
                <a:cubicBezTo>
                  <a:pt x="1660" y="549"/>
                  <a:pt x="1684" y="493"/>
                  <a:pt x="1731" y="447"/>
                </a:cubicBezTo>
                <a:cubicBezTo>
                  <a:pt x="1778" y="402"/>
                  <a:pt x="1849" y="377"/>
                  <a:pt x="1942" y="372"/>
                </a:cubicBezTo>
                <a:cubicBezTo>
                  <a:pt x="1942" y="315"/>
                  <a:pt x="1942" y="315"/>
                  <a:pt x="1942" y="315"/>
                </a:cubicBezTo>
                <a:cubicBezTo>
                  <a:pt x="2026" y="315"/>
                  <a:pt x="2026" y="315"/>
                  <a:pt x="2026" y="315"/>
                </a:cubicBezTo>
                <a:cubicBezTo>
                  <a:pt x="2026" y="372"/>
                  <a:pt x="2026" y="372"/>
                  <a:pt x="2026" y="372"/>
                </a:cubicBezTo>
                <a:cubicBezTo>
                  <a:pt x="2111" y="377"/>
                  <a:pt x="2176" y="397"/>
                  <a:pt x="2221" y="432"/>
                </a:cubicBezTo>
                <a:cubicBezTo>
                  <a:pt x="2266" y="467"/>
                  <a:pt x="2295" y="515"/>
                  <a:pt x="2309" y="576"/>
                </a:cubicBezTo>
                <a:close/>
                <a:moveTo>
                  <a:pt x="1975" y="0"/>
                </a:moveTo>
                <a:cubicBezTo>
                  <a:pt x="1522" y="0"/>
                  <a:pt x="1155" y="367"/>
                  <a:pt x="1155" y="820"/>
                </a:cubicBezTo>
                <a:cubicBezTo>
                  <a:pt x="1155" y="1272"/>
                  <a:pt x="1522" y="1640"/>
                  <a:pt x="1975" y="1640"/>
                </a:cubicBezTo>
                <a:cubicBezTo>
                  <a:pt x="2428" y="1640"/>
                  <a:pt x="2794" y="1272"/>
                  <a:pt x="2794" y="820"/>
                </a:cubicBezTo>
                <a:cubicBezTo>
                  <a:pt x="2794" y="367"/>
                  <a:pt x="2428" y="0"/>
                  <a:pt x="1975" y="0"/>
                </a:cubicBezTo>
                <a:close/>
                <a:moveTo>
                  <a:pt x="1975" y="240"/>
                </a:moveTo>
                <a:cubicBezTo>
                  <a:pt x="1654" y="240"/>
                  <a:pt x="1395" y="500"/>
                  <a:pt x="1395" y="820"/>
                </a:cubicBezTo>
                <a:cubicBezTo>
                  <a:pt x="1395" y="1140"/>
                  <a:pt x="1654" y="1399"/>
                  <a:pt x="1975" y="1399"/>
                </a:cubicBezTo>
                <a:cubicBezTo>
                  <a:pt x="2295" y="1399"/>
                  <a:pt x="2554" y="1140"/>
                  <a:pt x="2554" y="820"/>
                </a:cubicBezTo>
                <a:cubicBezTo>
                  <a:pt x="2554" y="500"/>
                  <a:pt x="2295" y="240"/>
                  <a:pt x="1975" y="240"/>
                </a:cubicBezTo>
                <a:close/>
                <a:moveTo>
                  <a:pt x="973" y="2386"/>
                </a:moveTo>
                <a:cubicBezTo>
                  <a:pt x="893" y="2386"/>
                  <a:pt x="827" y="2451"/>
                  <a:pt x="827" y="2532"/>
                </a:cubicBezTo>
                <a:cubicBezTo>
                  <a:pt x="827" y="2613"/>
                  <a:pt x="893" y="2678"/>
                  <a:pt x="973" y="2678"/>
                </a:cubicBezTo>
                <a:cubicBezTo>
                  <a:pt x="1054" y="2678"/>
                  <a:pt x="1119" y="2613"/>
                  <a:pt x="1119" y="2532"/>
                </a:cubicBezTo>
                <a:cubicBezTo>
                  <a:pt x="1119" y="2451"/>
                  <a:pt x="1054" y="2386"/>
                  <a:pt x="973" y="2386"/>
                </a:cubicBezTo>
                <a:close/>
                <a:moveTo>
                  <a:pt x="2444" y="1794"/>
                </a:moveTo>
                <a:cubicBezTo>
                  <a:pt x="2302" y="1863"/>
                  <a:pt x="2143" y="1901"/>
                  <a:pt x="1975" y="1901"/>
                </a:cubicBezTo>
                <a:cubicBezTo>
                  <a:pt x="1772" y="1901"/>
                  <a:pt x="1583" y="1845"/>
                  <a:pt x="1421" y="1748"/>
                </a:cubicBezTo>
                <a:cubicBezTo>
                  <a:pt x="1333" y="1766"/>
                  <a:pt x="1249" y="1788"/>
                  <a:pt x="1168" y="1815"/>
                </a:cubicBezTo>
                <a:cubicBezTo>
                  <a:pt x="997" y="1589"/>
                  <a:pt x="997" y="1589"/>
                  <a:pt x="997" y="1589"/>
                </a:cubicBezTo>
                <a:cubicBezTo>
                  <a:pt x="915" y="1478"/>
                  <a:pt x="879" y="1498"/>
                  <a:pt x="832" y="1658"/>
                </a:cubicBezTo>
                <a:cubicBezTo>
                  <a:pt x="717" y="2043"/>
                  <a:pt x="717" y="2043"/>
                  <a:pt x="717" y="2043"/>
                </a:cubicBezTo>
                <a:cubicBezTo>
                  <a:pt x="560" y="2157"/>
                  <a:pt x="437" y="2295"/>
                  <a:pt x="360" y="2448"/>
                </a:cubicBezTo>
                <a:cubicBezTo>
                  <a:pt x="75" y="2448"/>
                  <a:pt x="75" y="2448"/>
                  <a:pt x="75" y="2448"/>
                </a:cubicBezTo>
                <a:cubicBezTo>
                  <a:pt x="34" y="2448"/>
                  <a:pt x="0" y="2482"/>
                  <a:pt x="0" y="2523"/>
                </a:cubicBezTo>
                <a:cubicBezTo>
                  <a:pt x="0" y="3130"/>
                  <a:pt x="0" y="3130"/>
                  <a:pt x="0" y="3130"/>
                </a:cubicBezTo>
                <a:cubicBezTo>
                  <a:pt x="0" y="3171"/>
                  <a:pt x="34" y="3205"/>
                  <a:pt x="75" y="3205"/>
                </a:cubicBezTo>
                <a:cubicBezTo>
                  <a:pt x="369" y="3205"/>
                  <a:pt x="369" y="3205"/>
                  <a:pt x="369" y="3205"/>
                </a:cubicBezTo>
                <a:cubicBezTo>
                  <a:pt x="483" y="3421"/>
                  <a:pt x="690" y="3606"/>
                  <a:pt x="956" y="3734"/>
                </a:cubicBezTo>
                <a:cubicBezTo>
                  <a:pt x="956" y="4105"/>
                  <a:pt x="956" y="4105"/>
                  <a:pt x="956" y="4105"/>
                </a:cubicBezTo>
                <a:cubicBezTo>
                  <a:pt x="956" y="4136"/>
                  <a:pt x="981" y="4161"/>
                  <a:pt x="1011" y="4161"/>
                </a:cubicBezTo>
                <a:cubicBezTo>
                  <a:pt x="1532" y="4161"/>
                  <a:pt x="1532" y="4161"/>
                  <a:pt x="1532" y="4161"/>
                </a:cubicBezTo>
                <a:cubicBezTo>
                  <a:pt x="1562" y="4161"/>
                  <a:pt x="1587" y="4136"/>
                  <a:pt x="1587" y="4105"/>
                </a:cubicBezTo>
                <a:cubicBezTo>
                  <a:pt x="1587" y="3912"/>
                  <a:pt x="1587" y="3912"/>
                  <a:pt x="1587" y="3912"/>
                </a:cubicBezTo>
                <a:cubicBezTo>
                  <a:pt x="1669" y="3922"/>
                  <a:pt x="1753" y="3926"/>
                  <a:pt x="1839" y="3926"/>
                </a:cubicBezTo>
                <a:cubicBezTo>
                  <a:pt x="1986" y="3926"/>
                  <a:pt x="2127" y="3912"/>
                  <a:pt x="2262" y="3886"/>
                </a:cubicBezTo>
                <a:cubicBezTo>
                  <a:pt x="2262" y="4097"/>
                  <a:pt x="2262" y="4097"/>
                  <a:pt x="2262" y="4097"/>
                </a:cubicBezTo>
                <a:cubicBezTo>
                  <a:pt x="2262" y="4132"/>
                  <a:pt x="2290" y="4161"/>
                  <a:pt x="2325" y="4161"/>
                </a:cubicBezTo>
                <a:cubicBezTo>
                  <a:pt x="2829" y="4161"/>
                  <a:pt x="2829" y="4161"/>
                  <a:pt x="2829" y="4161"/>
                </a:cubicBezTo>
                <a:cubicBezTo>
                  <a:pt x="2864" y="4161"/>
                  <a:pt x="2893" y="4132"/>
                  <a:pt x="2893" y="4097"/>
                </a:cubicBezTo>
                <a:cubicBezTo>
                  <a:pt x="2893" y="3639"/>
                  <a:pt x="2893" y="3639"/>
                  <a:pt x="2893" y="3639"/>
                </a:cubicBezTo>
                <a:cubicBezTo>
                  <a:pt x="3182" y="3453"/>
                  <a:pt x="3373" y="3192"/>
                  <a:pt x="3403" y="2900"/>
                </a:cubicBezTo>
                <a:cubicBezTo>
                  <a:pt x="3436" y="2923"/>
                  <a:pt x="3480" y="2937"/>
                  <a:pt x="3529" y="2937"/>
                </a:cubicBezTo>
                <a:cubicBezTo>
                  <a:pt x="3631" y="2937"/>
                  <a:pt x="3714" y="2875"/>
                  <a:pt x="3714" y="2797"/>
                </a:cubicBezTo>
                <a:cubicBezTo>
                  <a:pt x="3714" y="2720"/>
                  <a:pt x="3631" y="2658"/>
                  <a:pt x="3529" y="2658"/>
                </a:cubicBezTo>
                <a:cubicBezTo>
                  <a:pt x="3478" y="2658"/>
                  <a:pt x="3432" y="2673"/>
                  <a:pt x="3398" y="2699"/>
                </a:cubicBezTo>
                <a:cubicBezTo>
                  <a:pt x="3337" y="2290"/>
                  <a:pt x="2960" y="1947"/>
                  <a:pt x="2444" y="1794"/>
                </a:cubicBezTo>
                <a:close/>
              </a:path>
            </a:pathLst>
          </a:custGeom>
          <a:solidFill>
            <a:srgbClr val="000000">
              <a:lumMod val="65000"/>
              <a:lumOff val="35000"/>
            </a:srgbClr>
          </a:solidFill>
          <a:ln>
            <a:noFill/>
          </a:ln>
        </p:spPr>
        <p:txBody>
          <a:bodyPr anchor="ctr" anchorCtr="1">
            <a:norm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eaLnBrk="1" fontAlgn="auto" hangingPunct="1"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136" name="圆角矩形 135"/>
          <p:cNvSpPr/>
          <p:nvPr>
            <p:custDataLst>
              <p:tags r:id="rId8"/>
            </p:custDataLst>
          </p:nvPr>
        </p:nvSpPr>
        <p:spPr>
          <a:xfrm>
            <a:off x="3338195" y="1012825"/>
            <a:ext cx="491490" cy="495300"/>
          </a:xfrm>
          <a:prstGeom prst="roundRect">
            <a:avLst>
              <a:gd name="adj" fmla="val 50000"/>
            </a:avLst>
          </a:prstGeom>
          <a:solidFill>
            <a:srgbClr val="1F74AD"/>
          </a:solidFill>
          <a:ln>
            <a:solidFill>
              <a:srgbClr val="1F74AD">
                <a:lumMod val="75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fontAlgn="auto">
              <a:lnSpc>
                <a:spcPct val="120000"/>
              </a:lnSpc>
            </a:pPr>
            <a:endParaRPr lang="zh-CN" altLang="en-US" sz="1350" dirty="0">
              <a:solidFill>
                <a:srgbClr val="4D576B"/>
              </a:solidFill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166" name="Freeform 63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3464560" y="1143635"/>
            <a:ext cx="231775" cy="227330"/>
          </a:xfrm>
          <a:custGeom>
            <a:avLst/>
            <a:gdLst>
              <a:gd name="T0" fmla="*/ 38 w 59"/>
              <a:gd name="T1" fmla="*/ 34 h 58"/>
              <a:gd name="T2" fmla="*/ 36 w 59"/>
              <a:gd name="T3" fmla="*/ 7 h 58"/>
              <a:gd name="T4" fmla="*/ 8 w 59"/>
              <a:gd name="T5" fmla="*/ 7 h 58"/>
              <a:gd name="T6" fmla="*/ 8 w 59"/>
              <a:gd name="T7" fmla="*/ 35 h 58"/>
              <a:gd name="T8" fmla="*/ 34 w 59"/>
              <a:gd name="T9" fmla="*/ 37 h 58"/>
              <a:gd name="T10" fmla="*/ 38 w 59"/>
              <a:gd name="T11" fmla="*/ 40 h 58"/>
              <a:gd name="T12" fmla="*/ 38 w 59"/>
              <a:gd name="T13" fmla="*/ 44 h 58"/>
              <a:gd name="T14" fmla="*/ 51 w 59"/>
              <a:gd name="T15" fmla="*/ 57 h 58"/>
              <a:gd name="T16" fmla="*/ 55 w 59"/>
              <a:gd name="T17" fmla="*/ 57 h 58"/>
              <a:gd name="T18" fmla="*/ 58 w 59"/>
              <a:gd name="T19" fmla="*/ 55 h 58"/>
              <a:gd name="T20" fmla="*/ 58 w 59"/>
              <a:gd name="T21" fmla="*/ 50 h 58"/>
              <a:gd name="T22" fmla="*/ 44 w 59"/>
              <a:gd name="T23" fmla="*/ 37 h 58"/>
              <a:gd name="T24" fmla="*/ 41 w 59"/>
              <a:gd name="T25" fmla="*/ 37 h 58"/>
              <a:gd name="T26" fmla="*/ 38 w 59"/>
              <a:gd name="T27" fmla="*/ 34 h 58"/>
              <a:gd name="T28" fmla="*/ 33 w 59"/>
              <a:gd name="T29" fmla="*/ 32 h 58"/>
              <a:gd name="T30" fmla="*/ 33 w 59"/>
              <a:gd name="T31" fmla="*/ 11 h 58"/>
              <a:gd name="T32" fmla="*/ 11 w 59"/>
              <a:gd name="T33" fmla="*/ 11 h 58"/>
              <a:gd name="T34" fmla="*/ 11 w 59"/>
              <a:gd name="T35" fmla="*/ 32 h 58"/>
              <a:gd name="T36" fmla="*/ 33 w 59"/>
              <a:gd name="T37" fmla="*/ 32 h 58"/>
              <a:gd name="T38" fmla="*/ 33 w 59"/>
              <a:gd name="T39" fmla="*/ 32 h 58"/>
              <a:gd name="T40" fmla="*/ 28 w 59"/>
              <a:gd name="T41" fmla="*/ 11 h 58"/>
              <a:gd name="T42" fmla="*/ 14 w 59"/>
              <a:gd name="T43" fmla="*/ 13 h 58"/>
              <a:gd name="T44" fmla="*/ 14 w 59"/>
              <a:gd name="T45" fmla="*/ 29 h 58"/>
              <a:gd name="T46" fmla="*/ 15 w 59"/>
              <a:gd name="T47" fmla="*/ 31 h 58"/>
              <a:gd name="T48" fmla="*/ 16 w 59"/>
              <a:gd name="T49" fmla="*/ 14 h 58"/>
              <a:gd name="T50" fmla="*/ 28 w 59"/>
              <a:gd name="T51" fmla="*/ 11 h 58"/>
              <a:gd name="T52" fmla="*/ 28 w 59"/>
              <a:gd name="T53" fmla="*/ 1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9" h="58">
                <a:moveTo>
                  <a:pt x="38" y="34"/>
                </a:moveTo>
                <a:cubicBezTo>
                  <a:pt x="44" y="26"/>
                  <a:pt x="43" y="14"/>
                  <a:pt x="36" y="7"/>
                </a:cubicBezTo>
                <a:cubicBezTo>
                  <a:pt x="28" y="0"/>
                  <a:pt x="16" y="0"/>
                  <a:pt x="8" y="7"/>
                </a:cubicBezTo>
                <a:cubicBezTo>
                  <a:pt x="0" y="15"/>
                  <a:pt x="0" y="28"/>
                  <a:pt x="8" y="35"/>
                </a:cubicBezTo>
                <a:cubicBezTo>
                  <a:pt x="15" y="42"/>
                  <a:pt x="27" y="43"/>
                  <a:pt x="34" y="37"/>
                </a:cubicBezTo>
                <a:cubicBezTo>
                  <a:pt x="38" y="40"/>
                  <a:pt x="38" y="40"/>
                  <a:pt x="38" y="40"/>
                </a:cubicBezTo>
                <a:cubicBezTo>
                  <a:pt x="37" y="41"/>
                  <a:pt x="37" y="43"/>
                  <a:pt x="38" y="44"/>
                </a:cubicBezTo>
                <a:cubicBezTo>
                  <a:pt x="51" y="57"/>
                  <a:pt x="51" y="57"/>
                  <a:pt x="51" y="57"/>
                </a:cubicBezTo>
                <a:cubicBezTo>
                  <a:pt x="52" y="58"/>
                  <a:pt x="54" y="58"/>
                  <a:pt x="55" y="57"/>
                </a:cubicBezTo>
                <a:cubicBezTo>
                  <a:pt x="58" y="55"/>
                  <a:pt x="58" y="55"/>
                  <a:pt x="58" y="55"/>
                </a:cubicBezTo>
                <a:cubicBezTo>
                  <a:pt x="59" y="53"/>
                  <a:pt x="59" y="51"/>
                  <a:pt x="58" y="50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6"/>
                  <a:pt x="42" y="36"/>
                  <a:pt x="41" y="37"/>
                </a:cubicBezTo>
                <a:cubicBezTo>
                  <a:pt x="38" y="34"/>
                  <a:pt x="38" y="34"/>
                  <a:pt x="38" y="34"/>
                </a:cubicBezTo>
                <a:close/>
                <a:moveTo>
                  <a:pt x="33" y="32"/>
                </a:moveTo>
                <a:cubicBezTo>
                  <a:pt x="38" y="26"/>
                  <a:pt x="38" y="17"/>
                  <a:pt x="33" y="11"/>
                </a:cubicBezTo>
                <a:cubicBezTo>
                  <a:pt x="27" y="5"/>
                  <a:pt x="17" y="5"/>
                  <a:pt x="11" y="11"/>
                </a:cubicBezTo>
                <a:cubicBezTo>
                  <a:pt x="6" y="17"/>
                  <a:pt x="6" y="26"/>
                  <a:pt x="11" y="32"/>
                </a:cubicBezTo>
                <a:cubicBezTo>
                  <a:pt x="17" y="38"/>
                  <a:pt x="27" y="38"/>
                  <a:pt x="33" y="32"/>
                </a:cubicBezTo>
                <a:cubicBezTo>
                  <a:pt x="33" y="32"/>
                  <a:pt x="33" y="32"/>
                  <a:pt x="33" y="32"/>
                </a:cubicBezTo>
                <a:close/>
                <a:moveTo>
                  <a:pt x="28" y="11"/>
                </a:moveTo>
                <a:cubicBezTo>
                  <a:pt x="23" y="9"/>
                  <a:pt x="18" y="9"/>
                  <a:pt x="14" y="13"/>
                </a:cubicBezTo>
                <a:cubicBezTo>
                  <a:pt x="9" y="18"/>
                  <a:pt x="9" y="25"/>
                  <a:pt x="14" y="29"/>
                </a:cubicBezTo>
                <a:cubicBezTo>
                  <a:pt x="14" y="30"/>
                  <a:pt x="15" y="30"/>
                  <a:pt x="15" y="31"/>
                </a:cubicBezTo>
                <a:cubicBezTo>
                  <a:pt x="12" y="26"/>
                  <a:pt x="12" y="19"/>
                  <a:pt x="16" y="14"/>
                </a:cubicBezTo>
                <a:cubicBezTo>
                  <a:pt x="19" y="11"/>
                  <a:pt x="24" y="10"/>
                  <a:pt x="28" y="11"/>
                </a:cubicBezTo>
                <a:cubicBezTo>
                  <a:pt x="28" y="11"/>
                  <a:pt x="28" y="11"/>
                  <a:pt x="28" y="11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normAutofit fontScale="57500" lnSpcReduction="20000"/>
          </a:bodyPr>
          <a:lstStyle/>
          <a:p>
            <a:pPr fontAlgn="auto">
              <a:lnSpc>
                <a:spcPct val="140000"/>
              </a:lnSpc>
            </a:pPr>
            <a:endParaRPr lang="zh-CN" altLang="en-US" sz="1350">
              <a:solidFill>
                <a:srgbClr val="4D576B"/>
              </a:solidFill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3854450" y="1033780"/>
            <a:ext cx="3285490" cy="43497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400" spc="150">
                <a:uFillTx/>
                <a:latin typeface="Arial" panose="020B0604020202020204" pitchFamily="34" charset="0"/>
                <a:ea typeface="微软雅黑" panose="020B0503020204020204" pitchFamily="2" charset="-122"/>
                <a:sym typeface="Arial" panose="020B0604020202020204" pitchFamily="34" charset="0"/>
              </a:rPr>
              <a:t>投资方递交投资申请</a:t>
            </a:r>
            <a:endParaRPr lang="zh-CN" altLang="en-US" sz="1400" spc="150">
              <a:uFillTx/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17" name="圆角矩形 16"/>
          <p:cNvSpPr/>
          <p:nvPr>
            <p:custDataLst>
              <p:tags r:id="rId11"/>
            </p:custDataLst>
          </p:nvPr>
        </p:nvSpPr>
        <p:spPr>
          <a:xfrm>
            <a:off x="3338195" y="1716405"/>
            <a:ext cx="491490" cy="495300"/>
          </a:xfrm>
          <a:prstGeom prst="roundRect">
            <a:avLst>
              <a:gd name="adj" fmla="val 50000"/>
            </a:avLst>
          </a:prstGeom>
          <a:solidFill>
            <a:srgbClr val="3498DB"/>
          </a:solidFill>
          <a:ln>
            <a:solidFill>
              <a:srgbClr val="3498DB">
                <a:lumMod val="75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fontAlgn="auto">
              <a:lnSpc>
                <a:spcPct val="120000"/>
              </a:lnSpc>
            </a:pPr>
            <a:endParaRPr lang="zh-CN" altLang="en-US" sz="1350">
              <a:solidFill>
                <a:srgbClr val="4D576B"/>
              </a:solidFill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3854450" y="1737360"/>
            <a:ext cx="5150485" cy="4349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400" spc="150">
                <a:uFillTx/>
                <a:latin typeface="Arial" panose="020B0604020202020204" pitchFamily="34" charset="0"/>
                <a:ea typeface="微软雅黑" panose="020B0503020204020204" pitchFamily="2" charset="-122"/>
                <a:sym typeface="Arial" panose="020B0604020202020204" pitchFamily="34" charset="0"/>
              </a:rPr>
              <a:t>收集项目可行性报告并进行项目的可行性初步评估</a:t>
            </a:r>
            <a:endParaRPr lang="zh-CN" altLang="en-US" sz="1400" spc="150">
              <a:uFillTx/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19" name="圆角矩形 18"/>
          <p:cNvSpPr/>
          <p:nvPr>
            <p:custDataLst>
              <p:tags r:id="rId13"/>
            </p:custDataLst>
          </p:nvPr>
        </p:nvSpPr>
        <p:spPr>
          <a:xfrm rot="8707077">
            <a:off x="3338195" y="2419985"/>
            <a:ext cx="491490" cy="495300"/>
          </a:xfrm>
          <a:prstGeom prst="roundRect">
            <a:avLst>
              <a:gd name="adj" fmla="val 50000"/>
            </a:avLst>
          </a:prstGeom>
          <a:solidFill>
            <a:srgbClr val="1AA3AA"/>
          </a:solidFill>
          <a:ln>
            <a:solidFill>
              <a:srgbClr val="1AA3AA">
                <a:lumMod val="75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fontAlgn="auto">
              <a:lnSpc>
                <a:spcPct val="120000"/>
              </a:lnSpc>
            </a:pPr>
            <a:endParaRPr lang="zh-CN" altLang="en-US" sz="1350" dirty="0">
              <a:solidFill>
                <a:srgbClr val="4D576B"/>
              </a:solidFill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20" name="Freeform 64"/>
          <p:cNvSpPr>
            <a:spLocks noEditPoints="1"/>
          </p:cNvSpPr>
          <p:nvPr>
            <p:custDataLst>
              <p:tags r:id="rId14"/>
            </p:custDataLst>
          </p:nvPr>
        </p:nvSpPr>
        <p:spPr bwMode="auto">
          <a:xfrm>
            <a:off x="3489325" y="2529205"/>
            <a:ext cx="207645" cy="248285"/>
          </a:xfrm>
          <a:custGeom>
            <a:avLst/>
            <a:gdLst>
              <a:gd name="T0" fmla="*/ 34 w 53"/>
              <a:gd name="T1" fmla="*/ 54 h 63"/>
              <a:gd name="T2" fmla="*/ 35 w 53"/>
              <a:gd name="T3" fmla="*/ 56 h 63"/>
              <a:gd name="T4" fmla="*/ 19 w 53"/>
              <a:gd name="T5" fmla="*/ 57 h 63"/>
              <a:gd name="T6" fmla="*/ 18 w 53"/>
              <a:gd name="T7" fmla="*/ 55 h 63"/>
              <a:gd name="T8" fmla="*/ 19 w 53"/>
              <a:gd name="T9" fmla="*/ 54 h 63"/>
              <a:gd name="T10" fmla="*/ 32 w 53"/>
              <a:gd name="T11" fmla="*/ 61 h 63"/>
              <a:gd name="T12" fmla="*/ 23 w 53"/>
              <a:gd name="T13" fmla="*/ 63 h 63"/>
              <a:gd name="T14" fmla="*/ 21 w 53"/>
              <a:gd name="T15" fmla="*/ 59 h 63"/>
              <a:gd name="T16" fmla="*/ 26 w 53"/>
              <a:gd name="T17" fmla="*/ 15 h 63"/>
              <a:gd name="T18" fmla="*/ 33 w 53"/>
              <a:gd name="T19" fmla="*/ 52 h 63"/>
              <a:gd name="T20" fmla="*/ 12 w 53"/>
              <a:gd name="T21" fmla="*/ 29 h 63"/>
              <a:gd name="T22" fmla="*/ 26 w 53"/>
              <a:gd name="T23" fmla="*/ 15 h 63"/>
              <a:gd name="T24" fmla="*/ 29 w 53"/>
              <a:gd name="T25" fmla="*/ 17 h 63"/>
              <a:gd name="T26" fmla="*/ 32 w 53"/>
              <a:gd name="T27" fmla="*/ 19 h 63"/>
              <a:gd name="T28" fmla="*/ 29 w 53"/>
              <a:gd name="T29" fmla="*/ 18 h 63"/>
              <a:gd name="T30" fmla="*/ 20 w 53"/>
              <a:gd name="T31" fmla="*/ 22 h 63"/>
              <a:gd name="T32" fmla="*/ 17 w 53"/>
              <a:gd name="T33" fmla="*/ 29 h 63"/>
              <a:gd name="T34" fmla="*/ 16 w 53"/>
              <a:gd name="T35" fmla="*/ 34 h 63"/>
              <a:gd name="T36" fmla="*/ 15 w 53"/>
              <a:gd name="T37" fmla="*/ 31 h 63"/>
              <a:gd name="T38" fmla="*/ 15 w 53"/>
              <a:gd name="T39" fmla="*/ 25 h 63"/>
              <a:gd name="T40" fmla="*/ 19 w 53"/>
              <a:gd name="T41" fmla="*/ 20 h 63"/>
              <a:gd name="T42" fmla="*/ 26 w 53"/>
              <a:gd name="T43" fmla="*/ 17 h 63"/>
              <a:gd name="T44" fmla="*/ 28 w 53"/>
              <a:gd name="T45" fmla="*/ 17 h 63"/>
              <a:gd name="T46" fmla="*/ 28 w 53"/>
              <a:gd name="T47" fmla="*/ 0 h 63"/>
              <a:gd name="T48" fmla="*/ 27 w 53"/>
              <a:gd name="T49" fmla="*/ 10 h 63"/>
              <a:gd name="T50" fmla="*/ 25 w 53"/>
              <a:gd name="T51" fmla="*/ 0 h 63"/>
              <a:gd name="T52" fmla="*/ 47 w 53"/>
              <a:gd name="T53" fmla="*/ 10 h 63"/>
              <a:gd name="T54" fmla="*/ 38 w 53"/>
              <a:gd name="T55" fmla="*/ 14 h 63"/>
              <a:gd name="T56" fmla="*/ 14 w 53"/>
              <a:gd name="T57" fmla="*/ 42 h 63"/>
              <a:gd name="T58" fmla="*/ 6 w 53"/>
              <a:gd name="T59" fmla="*/ 45 h 63"/>
              <a:gd name="T60" fmla="*/ 14 w 53"/>
              <a:gd name="T61" fmla="*/ 42 h 63"/>
              <a:gd name="T62" fmla="*/ 9 w 53"/>
              <a:gd name="T63" fmla="*/ 7 h 63"/>
              <a:gd name="T64" fmla="*/ 13 w 53"/>
              <a:gd name="T65" fmla="*/ 16 h 63"/>
              <a:gd name="T66" fmla="*/ 9 w 53"/>
              <a:gd name="T67" fmla="*/ 7 h 63"/>
              <a:gd name="T68" fmla="*/ 44 w 53"/>
              <a:gd name="T69" fmla="*/ 47 h 63"/>
              <a:gd name="T70" fmla="*/ 42 w 53"/>
              <a:gd name="T71" fmla="*/ 40 h 63"/>
              <a:gd name="T72" fmla="*/ 39 w 53"/>
              <a:gd name="T73" fmla="*/ 42 h 63"/>
              <a:gd name="T74" fmla="*/ 53 w 53"/>
              <a:gd name="T75" fmla="*/ 29 h 63"/>
              <a:gd name="T76" fmla="*/ 45 w 53"/>
              <a:gd name="T77" fmla="*/ 29 h 63"/>
              <a:gd name="T78" fmla="*/ 53 w 53"/>
              <a:gd name="T79" fmla="*/ 26 h 63"/>
              <a:gd name="T80" fmla="*/ 0 w 53"/>
              <a:gd name="T81" fmla="*/ 29 h 63"/>
              <a:gd name="T82" fmla="*/ 8 w 53"/>
              <a:gd name="T83" fmla="*/ 26 h 63"/>
              <a:gd name="T84" fmla="*/ 8 w 53"/>
              <a:gd name="T85" fmla="*/ 29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3" h="63">
                <a:moveTo>
                  <a:pt x="19" y="54"/>
                </a:moveTo>
                <a:cubicBezTo>
                  <a:pt x="34" y="54"/>
                  <a:pt x="34" y="54"/>
                  <a:pt x="34" y="54"/>
                </a:cubicBezTo>
                <a:cubicBezTo>
                  <a:pt x="34" y="54"/>
                  <a:pt x="35" y="54"/>
                  <a:pt x="35" y="55"/>
                </a:cubicBezTo>
                <a:cubicBezTo>
                  <a:pt x="35" y="56"/>
                  <a:pt x="35" y="56"/>
                  <a:pt x="35" y="56"/>
                </a:cubicBezTo>
                <a:cubicBezTo>
                  <a:pt x="35" y="57"/>
                  <a:pt x="34" y="57"/>
                  <a:pt x="34" y="57"/>
                </a:cubicBezTo>
                <a:cubicBezTo>
                  <a:pt x="19" y="57"/>
                  <a:pt x="19" y="57"/>
                  <a:pt x="19" y="57"/>
                </a:cubicBezTo>
                <a:cubicBezTo>
                  <a:pt x="19" y="57"/>
                  <a:pt x="18" y="57"/>
                  <a:pt x="18" y="56"/>
                </a:cubicBezTo>
                <a:cubicBezTo>
                  <a:pt x="18" y="55"/>
                  <a:pt x="18" y="55"/>
                  <a:pt x="18" y="55"/>
                </a:cubicBezTo>
                <a:cubicBezTo>
                  <a:pt x="18" y="54"/>
                  <a:pt x="19" y="54"/>
                  <a:pt x="19" y="54"/>
                </a:cubicBezTo>
                <a:cubicBezTo>
                  <a:pt x="19" y="54"/>
                  <a:pt x="19" y="54"/>
                  <a:pt x="19" y="54"/>
                </a:cubicBezTo>
                <a:close/>
                <a:moveTo>
                  <a:pt x="32" y="59"/>
                </a:moveTo>
                <a:cubicBezTo>
                  <a:pt x="32" y="61"/>
                  <a:pt x="32" y="61"/>
                  <a:pt x="32" y="61"/>
                </a:cubicBezTo>
                <a:cubicBezTo>
                  <a:pt x="32" y="62"/>
                  <a:pt x="31" y="63"/>
                  <a:pt x="30" y="63"/>
                </a:cubicBezTo>
                <a:cubicBezTo>
                  <a:pt x="23" y="63"/>
                  <a:pt x="23" y="63"/>
                  <a:pt x="23" y="63"/>
                </a:cubicBezTo>
                <a:cubicBezTo>
                  <a:pt x="22" y="63"/>
                  <a:pt x="21" y="62"/>
                  <a:pt x="21" y="61"/>
                </a:cubicBezTo>
                <a:cubicBezTo>
                  <a:pt x="21" y="59"/>
                  <a:pt x="21" y="59"/>
                  <a:pt x="21" y="59"/>
                </a:cubicBezTo>
                <a:cubicBezTo>
                  <a:pt x="32" y="59"/>
                  <a:pt x="32" y="59"/>
                  <a:pt x="32" y="59"/>
                </a:cubicBezTo>
                <a:close/>
                <a:moveTo>
                  <a:pt x="26" y="15"/>
                </a:moveTo>
                <a:cubicBezTo>
                  <a:pt x="34" y="15"/>
                  <a:pt x="40" y="21"/>
                  <a:pt x="40" y="29"/>
                </a:cubicBezTo>
                <a:cubicBezTo>
                  <a:pt x="40" y="37"/>
                  <a:pt x="33" y="39"/>
                  <a:pt x="33" y="52"/>
                </a:cubicBezTo>
                <a:cubicBezTo>
                  <a:pt x="20" y="52"/>
                  <a:pt x="20" y="52"/>
                  <a:pt x="20" y="52"/>
                </a:cubicBezTo>
                <a:cubicBezTo>
                  <a:pt x="20" y="39"/>
                  <a:pt x="12" y="37"/>
                  <a:pt x="12" y="29"/>
                </a:cubicBezTo>
                <a:cubicBezTo>
                  <a:pt x="12" y="21"/>
                  <a:pt x="19" y="15"/>
                  <a:pt x="26" y="15"/>
                </a:cubicBezTo>
                <a:cubicBezTo>
                  <a:pt x="26" y="15"/>
                  <a:pt x="26" y="15"/>
                  <a:pt x="26" y="15"/>
                </a:cubicBezTo>
                <a:close/>
                <a:moveTo>
                  <a:pt x="28" y="17"/>
                </a:moveTo>
                <a:cubicBezTo>
                  <a:pt x="29" y="17"/>
                  <a:pt x="29" y="17"/>
                  <a:pt x="29" y="17"/>
                </a:cubicBezTo>
                <a:cubicBezTo>
                  <a:pt x="31" y="18"/>
                  <a:pt x="32" y="19"/>
                  <a:pt x="34" y="20"/>
                </a:cubicBezTo>
                <a:cubicBezTo>
                  <a:pt x="33" y="19"/>
                  <a:pt x="33" y="19"/>
                  <a:pt x="32" y="19"/>
                </a:cubicBezTo>
                <a:cubicBezTo>
                  <a:pt x="31" y="19"/>
                  <a:pt x="31" y="19"/>
                  <a:pt x="31" y="19"/>
                </a:cubicBezTo>
                <a:cubicBezTo>
                  <a:pt x="30" y="19"/>
                  <a:pt x="30" y="19"/>
                  <a:pt x="29" y="18"/>
                </a:cubicBezTo>
                <a:cubicBezTo>
                  <a:pt x="28" y="19"/>
                  <a:pt x="27" y="19"/>
                  <a:pt x="26" y="19"/>
                </a:cubicBezTo>
                <a:cubicBezTo>
                  <a:pt x="24" y="20"/>
                  <a:pt x="22" y="21"/>
                  <a:pt x="20" y="22"/>
                </a:cubicBezTo>
                <a:cubicBezTo>
                  <a:pt x="19" y="23"/>
                  <a:pt x="19" y="23"/>
                  <a:pt x="19" y="23"/>
                </a:cubicBezTo>
                <a:cubicBezTo>
                  <a:pt x="18" y="25"/>
                  <a:pt x="17" y="27"/>
                  <a:pt x="17" y="29"/>
                </a:cubicBezTo>
                <a:cubicBezTo>
                  <a:pt x="16" y="30"/>
                  <a:pt x="16" y="30"/>
                  <a:pt x="16" y="30"/>
                </a:cubicBezTo>
                <a:cubicBezTo>
                  <a:pt x="16" y="31"/>
                  <a:pt x="16" y="33"/>
                  <a:pt x="16" y="34"/>
                </a:cubicBezTo>
                <a:cubicBezTo>
                  <a:pt x="16" y="33"/>
                  <a:pt x="16" y="33"/>
                  <a:pt x="15" y="32"/>
                </a:cubicBezTo>
                <a:cubicBezTo>
                  <a:pt x="15" y="31"/>
                  <a:pt x="15" y="31"/>
                  <a:pt x="15" y="31"/>
                </a:cubicBezTo>
                <a:cubicBezTo>
                  <a:pt x="15" y="29"/>
                  <a:pt x="15" y="28"/>
                  <a:pt x="15" y="26"/>
                </a:cubicBezTo>
                <a:cubicBezTo>
                  <a:pt x="15" y="25"/>
                  <a:pt x="15" y="25"/>
                  <a:pt x="15" y="25"/>
                </a:cubicBezTo>
                <a:cubicBezTo>
                  <a:pt x="16" y="24"/>
                  <a:pt x="17" y="22"/>
                  <a:pt x="18" y="21"/>
                </a:cubicBezTo>
                <a:cubicBezTo>
                  <a:pt x="19" y="20"/>
                  <a:pt x="19" y="20"/>
                  <a:pt x="19" y="20"/>
                </a:cubicBezTo>
                <a:cubicBezTo>
                  <a:pt x="20" y="19"/>
                  <a:pt x="22" y="18"/>
                  <a:pt x="24" y="17"/>
                </a:cubicBezTo>
                <a:cubicBezTo>
                  <a:pt x="25" y="17"/>
                  <a:pt x="25" y="17"/>
                  <a:pt x="26" y="17"/>
                </a:cubicBezTo>
                <a:cubicBezTo>
                  <a:pt x="27" y="17"/>
                  <a:pt x="28" y="17"/>
                  <a:pt x="28" y="17"/>
                </a:cubicBezTo>
                <a:cubicBezTo>
                  <a:pt x="28" y="17"/>
                  <a:pt x="28" y="17"/>
                  <a:pt x="28" y="17"/>
                </a:cubicBezTo>
                <a:close/>
                <a:moveTo>
                  <a:pt x="25" y="0"/>
                </a:moveTo>
                <a:cubicBezTo>
                  <a:pt x="28" y="0"/>
                  <a:pt x="28" y="0"/>
                  <a:pt x="28" y="0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10"/>
                  <a:pt x="27" y="10"/>
                  <a:pt x="27" y="10"/>
                </a:cubicBezTo>
                <a:cubicBezTo>
                  <a:pt x="26" y="10"/>
                  <a:pt x="25" y="10"/>
                  <a:pt x="25" y="10"/>
                </a:cubicBezTo>
                <a:cubicBezTo>
                  <a:pt x="25" y="0"/>
                  <a:pt x="25" y="0"/>
                  <a:pt x="25" y="0"/>
                </a:cubicBezTo>
                <a:close/>
                <a:moveTo>
                  <a:pt x="44" y="7"/>
                </a:moveTo>
                <a:cubicBezTo>
                  <a:pt x="47" y="10"/>
                  <a:pt x="47" y="10"/>
                  <a:pt x="47" y="10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15"/>
                  <a:pt x="39" y="14"/>
                  <a:pt x="38" y="14"/>
                </a:cubicBezTo>
                <a:cubicBezTo>
                  <a:pt x="44" y="7"/>
                  <a:pt x="44" y="7"/>
                  <a:pt x="44" y="7"/>
                </a:cubicBezTo>
                <a:close/>
                <a:moveTo>
                  <a:pt x="14" y="42"/>
                </a:moveTo>
                <a:cubicBezTo>
                  <a:pt x="9" y="47"/>
                  <a:pt x="9" y="47"/>
                  <a:pt x="9" y="47"/>
                </a:cubicBezTo>
                <a:cubicBezTo>
                  <a:pt x="6" y="45"/>
                  <a:pt x="6" y="45"/>
                  <a:pt x="6" y="45"/>
                </a:cubicBezTo>
                <a:cubicBezTo>
                  <a:pt x="11" y="40"/>
                  <a:pt x="11" y="40"/>
                  <a:pt x="11" y="40"/>
                </a:cubicBezTo>
                <a:cubicBezTo>
                  <a:pt x="12" y="41"/>
                  <a:pt x="13" y="42"/>
                  <a:pt x="14" y="42"/>
                </a:cubicBezTo>
                <a:cubicBezTo>
                  <a:pt x="14" y="42"/>
                  <a:pt x="14" y="42"/>
                  <a:pt x="14" y="42"/>
                </a:cubicBezTo>
                <a:close/>
                <a:moveTo>
                  <a:pt x="9" y="7"/>
                </a:moveTo>
                <a:cubicBezTo>
                  <a:pt x="6" y="10"/>
                  <a:pt x="6" y="10"/>
                  <a:pt x="6" y="10"/>
                </a:cubicBezTo>
                <a:cubicBezTo>
                  <a:pt x="13" y="16"/>
                  <a:pt x="13" y="16"/>
                  <a:pt x="13" y="16"/>
                </a:cubicBezTo>
                <a:cubicBezTo>
                  <a:pt x="14" y="15"/>
                  <a:pt x="14" y="14"/>
                  <a:pt x="15" y="14"/>
                </a:cubicBezTo>
                <a:cubicBezTo>
                  <a:pt x="9" y="7"/>
                  <a:pt x="9" y="7"/>
                  <a:pt x="9" y="7"/>
                </a:cubicBezTo>
                <a:close/>
                <a:moveTo>
                  <a:pt x="39" y="42"/>
                </a:moveTo>
                <a:cubicBezTo>
                  <a:pt x="44" y="47"/>
                  <a:pt x="44" y="47"/>
                  <a:pt x="44" y="47"/>
                </a:cubicBezTo>
                <a:cubicBezTo>
                  <a:pt x="47" y="45"/>
                  <a:pt x="47" y="45"/>
                  <a:pt x="47" y="45"/>
                </a:cubicBezTo>
                <a:cubicBezTo>
                  <a:pt x="42" y="40"/>
                  <a:pt x="42" y="40"/>
                  <a:pt x="42" y="40"/>
                </a:cubicBezTo>
                <a:cubicBezTo>
                  <a:pt x="41" y="41"/>
                  <a:pt x="40" y="42"/>
                  <a:pt x="39" y="42"/>
                </a:cubicBezTo>
                <a:cubicBezTo>
                  <a:pt x="39" y="42"/>
                  <a:pt x="39" y="42"/>
                  <a:pt x="39" y="42"/>
                </a:cubicBezTo>
                <a:close/>
                <a:moveTo>
                  <a:pt x="53" y="26"/>
                </a:moveTo>
                <a:cubicBezTo>
                  <a:pt x="53" y="29"/>
                  <a:pt x="53" y="29"/>
                  <a:pt x="53" y="29"/>
                </a:cubicBezTo>
                <a:cubicBezTo>
                  <a:pt x="45" y="29"/>
                  <a:pt x="45" y="29"/>
                  <a:pt x="45" y="29"/>
                </a:cubicBezTo>
                <a:cubicBezTo>
                  <a:pt x="45" y="29"/>
                  <a:pt x="45" y="29"/>
                  <a:pt x="45" y="29"/>
                </a:cubicBezTo>
                <a:cubicBezTo>
                  <a:pt x="45" y="28"/>
                  <a:pt x="45" y="27"/>
                  <a:pt x="45" y="26"/>
                </a:cubicBezTo>
                <a:cubicBezTo>
                  <a:pt x="53" y="26"/>
                  <a:pt x="53" y="26"/>
                  <a:pt x="53" y="26"/>
                </a:cubicBezTo>
                <a:close/>
                <a:moveTo>
                  <a:pt x="8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6"/>
                  <a:pt x="0" y="26"/>
                  <a:pt x="0" y="26"/>
                </a:cubicBezTo>
                <a:cubicBezTo>
                  <a:pt x="8" y="26"/>
                  <a:pt x="8" y="26"/>
                  <a:pt x="8" y="26"/>
                </a:cubicBezTo>
                <a:cubicBezTo>
                  <a:pt x="8" y="27"/>
                  <a:pt x="8" y="28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normAutofit fontScale="75000" lnSpcReduction="20000"/>
          </a:bodyPr>
          <a:lstStyle/>
          <a:p>
            <a:pPr fontAlgn="auto">
              <a:lnSpc>
                <a:spcPct val="130000"/>
              </a:lnSpc>
            </a:pPr>
            <a:endParaRPr lang="zh-CN" altLang="en-US" sz="1350">
              <a:solidFill>
                <a:srgbClr val="4D576B"/>
              </a:solidFill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15"/>
            </p:custDataLst>
          </p:nvPr>
        </p:nvSpPr>
        <p:spPr>
          <a:xfrm>
            <a:off x="3854450" y="2440940"/>
            <a:ext cx="3218180" cy="43497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400" spc="150">
                <a:uFillTx/>
                <a:latin typeface="Arial" panose="020B0604020202020204" pitchFamily="34" charset="0"/>
                <a:ea typeface="微软雅黑" panose="020B0503020204020204" pitchFamily="2" charset="-122"/>
                <a:sym typeface="Arial" panose="020B0604020202020204" pitchFamily="34" charset="0"/>
              </a:rPr>
              <a:t>福清市招商工作领导小组研定</a:t>
            </a:r>
            <a:endParaRPr lang="zh-CN" altLang="en-US" sz="1400" spc="150">
              <a:uFillTx/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22" name="圆角矩形 21"/>
          <p:cNvSpPr/>
          <p:nvPr>
            <p:custDataLst>
              <p:tags r:id="rId16"/>
            </p:custDataLst>
          </p:nvPr>
        </p:nvSpPr>
        <p:spPr>
          <a:xfrm>
            <a:off x="3338195" y="3122930"/>
            <a:ext cx="491490" cy="495300"/>
          </a:xfrm>
          <a:prstGeom prst="roundRect">
            <a:avLst>
              <a:gd name="adj" fmla="val 50000"/>
            </a:avLst>
          </a:prstGeom>
          <a:solidFill>
            <a:srgbClr val="69A35B"/>
          </a:solidFill>
          <a:ln>
            <a:solidFill>
              <a:srgbClr val="69A35B">
                <a:lumMod val="75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fontAlgn="auto">
              <a:lnSpc>
                <a:spcPct val="120000"/>
              </a:lnSpc>
            </a:pPr>
            <a:endParaRPr lang="zh-CN" altLang="en-US" sz="1350" dirty="0">
              <a:solidFill>
                <a:srgbClr val="4D576B"/>
              </a:solidFill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23" name="Freeform 60"/>
          <p:cNvSpPr>
            <a:spLocks noEditPoints="1"/>
          </p:cNvSpPr>
          <p:nvPr>
            <p:custDataLst>
              <p:tags r:id="rId17"/>
            </p:custDataLst>
          </p:nvPr>
        </p:nvSpPr>
        <p:spPr bwMode="auto">
          <a:xfrm>
            <a:off x="3472180" y="3286125"/>
            <a:ext cx="239395" cy="161290"/>
          </a:xfrm>
          <a:custGeom>
            <a:avLst/>
            <a:gdLst>
              <a:gd name="T0" fmla="*/ 56 w 61"/>
              <a:gd name="T1" fmla="*/ 3 h 41"/>
              <a:gd name="T2" fmla="*/ 55 w 61"/>
              <a:gd name="T3" fmla="*/ 0 h 41"/>
              <a:gd name="T4" fmla="*/ 47 w 61"/>
              <a:gd name="T5" fmla="*/ 1 h 41"/>
              <a:gd name="T6" fmla="*/ 10 w 61"/>
              <a:gd name="T7" fmla="*/ 3 h 41"/>
              <a:gd name="T8" fmla="*/ 9 w 61"/>
              <a:gd name="T9" fmla="*/ 0 h 41"/>
              <a:gd name="T10" fmla="*/ 6 w 61"/>
              <a:gd name="T11" fmla="*/ 1 h 41"/>
              <a:gd name="T12" fmla="*/ 2 w 61"/>
              <a:gd name="T13" fmla="*/ 3 h 41"/>
              <a:gd name="T14" fmla="*/ 0 w 61"/>
              <a:gd name="T15" fmla="*/ 40 h 41"/>
              <a:gd name="T16" fmla="*/ 59 w 61"/>
              <a:gd name="T17" fmla="*/ 41 h 41"/>
              <a:gd name="T18" fmla="*/ 61 w 61"/>
              <a:gd name="T19" fmla="*/ 4 h 41"/>
              <a:gd name="T20" fmla="*/ 59 w 61"/>
              <a:gd name="T21" fmla="*/ 3 h 41"/>
              <a:gd name="T22" fmla="*/ 5 w 61"/>
              <a:gd name="T23" fmla="*/ 8 h 41"/>
              <a:gd name="T24" fmla="*/ 10 w 61"/>
              <a:gd name="T25" fmla="*/ 8 h 41"/>
              <a:gd name="T26" fmla="*/ 8 w 61"/>
              <a:gd name="T27" fmla="*/ 5 h 41"/>
              <a:gd name="T28" fmla="*/ 48 w 61"/>
              <a:gd name="T29" fmla="*/ 6 h 41"/>
              <a:gd name="T30" fmla="*/ 47 w 61"/>
              <a:gd name="T31" fmla="*/ 8 h 41"/>
              <a:gd name="T32" fmla="*/ 55 w 61"/>
              <a:gd name="T33" fmla="*/ 9 h 41"/>
              <a:gd name="T34" fmla="*/ 56 w 61"/>
              <a:gd name="T35" fmla="*/ 7 h 41"/>
              <a:gd name="T36" fmla="*/ 55 w 61"/>
              <a:gd name="T37" fmla="*/ 6 h 41"/>
              <a:gd name="T38" fmla="*/ 48 w 61"/>
              <a:gd name="T39" fmla="*/ 22 h 41"/>
              <a:gd name="T40" fmla="*/ 14 w 61"/>
              <a:gd name="T41" fmla="*/ 22 h 41"/>
              <a:gd name="T42" fmla="*/ 31 w 61"/>
              <a:gd name="T43" fmla="*/ 5 h 41"/>
              <a:gd name="T44" fmla="*/ 44 w 61"/>
              <a:gd name="T45" fmla="*/ 22 h 41"/>
              <a:gd name="T46" fmla="*/ 17 w 61"/>
              <a:gd name="T47" fmla="*/ 22 h 41"/>
              <a:gd name="T48" fmla="*/ 31 w 61"/>
              <a:gd name="T49" fmla="*/ 8 h 41"/>
              <a:gd name="T50" fmla="*/ 40 w 61"/>
              <a:gd name="T51" fmla="*/ 22 h 41"/>
              <a:gd name="T52" fmla="*/ 21 w 61"/>
              <a:gd name="T53" fmla="*/ 22 h 41"/>
              <a:gd name="T54" fmla="*/ 31 w 61"/>
              <a:gd name="T55" fmla="*/ 12 h 41"/>
              <a:gd name="T56" fmla="*/ 36 w 61"/>
              <a:gd name="T57" fmla="*/ 17 h 41"/>
              <a:gd name="T58" fmla="*/ 24 w 61"/>
              <a:gd name="T59" fmla="*/ 24 h 41"/>
              <a:gd name="T60" fmla="*/ 23 w 61"/>
              <a:gd name="T61" fmla="*/ 22 h 41"/>
              <a:gd name="T62" fmla="*/ 31 w 61"/>
              <a:gd name="T63" fmla="*/ 15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1" h="41">
                <a:moveTo>
                  <a:pt x="59" y="3"/>
                </a:moveTo>
                <a:cubicBezTo>
                  <a:pt x="56" y="3"/>
                  <a:pt x="56" y="3"/>
                  <a:pt x="56" y="3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1"/>
                  <a:pt x="55" y="0"/>
                  <a:pt x="55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7" y="0"/>
                  <a:pt x="47" y="1"/>
                  <a:pt x="47" y="1"/>
                </a:cubicBezTo>
                <a:cubicBezTo>
                  <a:pt x="47" y="3"/>
                  <a:pt x="47" y="3"/>
                  <a:pt x="47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0"/>
                  <a:pt x="9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0"/>
                  <a:pt x="6" y="1"/>
                  <a:pt x="6" y="1"/>
                </a:cubicBezTo>
                <a:cubicBezTo>
                  <a:pt x="6" y="3"/>
                  <a:pt x="6" y="3"/>
                  <a:pt x="6" y="3"/>
                </a:cubicBezTo>
                <a:cubicBezTo>
                  <a:pt x="2" y="3"/>
                  <a:pt x="2" y="3"/>
                  <a:pt x="2" y="3"/>
                </a:cubicBezTo>
                <a:cubicBezTo>
                  <a:pt x="1" y="3"/>
                  <a:pt x="0" y="3"/>
                  <a:pt x="0" y="4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1"/>
                  <a:pt x="1" y="41"/>
                  <a:pt x="2" y="41"/>
                </a:cubicBezTo>
                <a:cubicBezTo>
                  <a:pt x="59" y="41"/>
                  <a:pt x="59" y="41"/>
                  <a:pt x="59" y="41"/>
                </a:cubicBezTo>
                <a:cubicBezTo>
                  <a:pt x="60" y="41"/>
                  <a:pt x="61" y="41"/>
                  <a:pt x="61" y="40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3"/>
                  <a:pt x="60" y="3"/>
                  <a:pt x="59" y="3"/>
                </a:cubicBezTo>
                <a:cubicBezTo>
                  <a:pt x="59" y="3"/>
                  <a:pt x="59" y="3"/>
                  <a:pt x="59" y="3"/>
                </a:cubicBezTo>
                <a:close/>
                <a:moveTo>
                  <a:pt x="8" y="5"/>
                </a:moveTo>
                <a:cubicBezTo>
                  <a:pt x="6" y="5"/>
                  <a:pt x="5" y="6"/>
                  <a:pt x="5" y="8"/>
                </a:cubicBezTo>
                <a:cubicBezTo>
                  <a:pt x="5" y="9"/>
                  <a:pt x="6" y="10"/>
                  <a:pt x="8" y="10"/>
                </a:cubicBezTo>
                <a:cubicBezTo>
                  <a:pt x="9" y="10"/>
                  <a:pt x="10" y="9"/>
                  <a:pt x="10" y="8"/>
                </a:cubicBezTo>
                <a:cubicBezTo>
                  <a:pt x="10" y="6"/>
                  <a:pt x="9" y="5"/>
                  <a:pt x="8" y="5"/>
                </a:cubicBezTo>
                <a:cubicBezTo>
                  <a:pt x="8" y="5"/>
                  <a:pt x="8" y="5"/>
                  <a:pt x="8" y="5"/>
                </a:cubicBezTo>
                <a:close/>
                <a:moveTo>
                  <a:pt x="55" y="6"/>
                </a:moveTo>
                <a:cubicBezTo>
                  <a:pt x="48" y="6"/>
                  <a:pt x="48" y="6"/>
                  <a:pt x="48" y="6"/>
                </a:cubicBezTo>
                <a:cubicBezTo>
                  <a:pt x="47" y="6"/>
                  <a:pt x="47" y="7"/>
                  <a:pt x="47" y="7"/>
                </a:cubicBezTo>
                <a:cubicBezTo>
                  <a:pt x="47" y="8"/>
                  <a:pt x="47" y="8"/>
                  <a:pt x="47" y="8"/>
                </a:cubicBezTo>
                <a:cubicBezTo>
                  <a:pt x="47" y="9"/>
                  <a:pt x="47" y="9"/>
                  <a:pt x="48" y="9"/>
                </a:cubicBezTo>
                <a:cubicBezTo>
                  <a:pt x="55" y="9"/>
                  <a:pt x="55" y="9"/>
                  <a:pt x="55" y="9"/>
                </a:cubicBezTo>
                <a:cubicBezTo>
                  <a:pt x="55" y="9"/>
                  <a:pt x="56" y="9"/>
                  <a:pt x="56" y="8"/>
                </a:cubicBezTo>
                <a:cubicBezTo>
                  <a:pt x="56" y="7"/>
                  <a:pt x="56" y="7"/>
                  <a:pt x="56" y="7"/>
                </a:cubicBezTo>
                <a:cubicBezTo>
                  <a:pt x="56" y="7"/>
                  <a:pt x="55" y="6"/>
                  <a:pt x="55" y="6"/>
                </a:cubicBezTo>
                <a:cubicBezTo>
                  <a:pt x="55" y="6"/>
                  <a:pt x="55" y="6"/>
                  <a:pt x="55" y="6"/>
                </a:cubicBezTo>
                <a:close/>
                <a:moveTo>
                  <a:pt x="31" y="5"/>
                </a:moveTo>
                <a:cubicBezTo>
                  <a:pt x="40" y="5"/>
                  <a:pt x="48" y="13"/>
                  <a:pt x="48" y="22"/>
                </a:cubicBezTo>
                <a:cubicBezTo>
                  <a:pt x="48" y="31"/>
                  <a:pt x="40" y="39"/>
                  <a:pt x="31" y="39"/>
                </a:cubicBezTo>
                <a:cubicBezTo>
                  <a:pt x="21" y="39"/>
                  <a:pt x="14" y="31"/>
                  <a:pt x="14" y="22"/>
                </a:cubicBezTo>
                <a:cubicBezTo>
                  <a:pt x="14" y="13"/>
                  <a:pt x="2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lose/>
                <a:moveTo>
                  <a:pt x="31" y="8"/>
                </a:moveTo>
                <a:cubicBezTo>
                  <a:pt x="38" y="8"/>
                  <a:pt x="44" y="14"/>
                  <a:pt x="44" y="22"/>
                </a:cubicBezTo>
                <a:cubicBezTo>
                  <a:pt x="44" y="30"/>
                  <a:pt x="38" y="36"/>
                  <a:pt x="31" y="36"/>
                </a:cubicBezTo>
                <a:cubicBezTo>
                  <a:pt x="23" y="36"/>
                  <a:pt x="17" y="30"/>
                  <a:pt x="17" y="22"/>
                </a:cubicBezTo>
                <a:cubicBezTo>
                  <a:pt x="17" y="14"/>
                  <a:pt x="23" y="8"/>
                  <a:pt x="31" y="8"/>
                </a:cubicBezTo>
                <a:cubicBezTo>
                  <a:pt x="31" y="8"/>
                  <a:pt x="31" y="8"/>
                  <a:pt x="31" y="8"/>
                </a:cubicBezTo>
                <a:close/>
                <a:moveTo>
                  <a:pt x="31" y="12"/>
                </a:moveTo>
                <a:cubicBezTo>
                  <a:pt x="36" y="12"/>
                  <a:pt x="40" y="17"/>
                  <a:pt x="40" y="22"/>
                </a:cubicBezTo>
                <a:cubicBezTo>
                  <a:pt x="40" y="27"/>
                  <a:pt x="36" y="32"/>
                  <a:pt x="31" y="32"/>
                </a:cubicBezTo>
                <a:cubicBezTo>
                  <a:pt x="25" y="32"/>
                  <a:pt x="21" y="27"/>
                  <a:pt x="21" y="22"/>
                </a:cubicBezTo>
                <a:cubicBezTo>
                  <a:pt x="21" y="17"/>
                  <a:pt x="25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lose/>
                <a:moveTo>
                  <a:pt x="31" y="15"/>
                </a:moveTo>
                <a:cubicBezTo>
                  <a:pt x="33" y="15"/>
                  <a:pt x="35" y="16"/>
                  <a:pt x="36" y="17"/>
                </a:cubicBezTo>
                <a:cubicBezTo>
                  <a:pt x="35" y="17"/>
                  <a:pt x="34" y="16"/>
                  <a:pt x="32" y="16"/>
                </a:cubicBezTo>
                <a:cubicBezTo>
                  <a:pt x="28" y="16"/>
                  <a:pt x="24" y="19"/>
                  <a:pt x="24" y="24"/>
                </a:cubicBezTo>
                <a:cubicBezTo>
                  <a:pt x="24" y="25"/>
                  <a:pt x="25" y="26"/>
                  <a:pt x="25" y="27"/>
                </a:cubicBezTo>
                <a:cubicBezTo>
                  <a:pt x="24" y="26"/>
                  <a:pt x="23" y="24"/>
                  <a:pt x="23" y="22"/>
                </a:cubicBezTo>
                <a:cubicBezTo>
                  <a:pt x="23" y="18"/>
                  <a:pt x="27" y="15"/>
                  <a:pt x="31" y="15"/>
                </a:cubicBezTo>
                <a:cubicBezTo>
                  <a:pt x="31" y="15"/>
                  <a:pt x="31" y="15"/>
                  <a:pt x="31" y="15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normAutofit fontScale="40000" lnSpcReduction="20000"/>
          </a:bodyPr>
          <a:lstStyle/>
          <a:p>
            <a:pPr fontAlgn="auto">
              <a:lnSpc>
                <a:spcPct val="140000"/>
              </a:lnSpc>
            </a:pPr>
            <a:endParaRPr lang="zh-CN" altLang="en-US" sz="1350">
              <a:solidFill>
                <a:srgbClr val="4D576B"/>
              </a:solidFill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24" name="圆角矩形 23"/>
          <p:cNvSpPr/>
          <p:nvPr>
            <p:custDataLst>
              <p:tags r:id="rId18"/>
            </p:custDataLst>
          </p:nvPr>
        </p:nvSpPr>
        <p:spPr>
          <a:xfrm>
            <a:off x="3338195" y="3826510"/>
            <a:ext cx="491490" cy="495300"/>
          </a:xfrm>
          <a:prstGeom prst="roundRect">
            <a:avLst>
              <a:gd name="adj" fmla="val 50000"/>
            </a:avLst>
          </a:prstGeom>
          <a:solidFill>
            <a:srgbClr val="9BBB59"/>
          </a:solidFill>
          <a:ln>
            <a:solidFill>
              <a:srgbClr val="9BBB59">
                <a:lumMod val="75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fontAlgn="auto">
              <a:lnSpc>
                <a:spcPct val="120000"/>
              </a:lnSpc>
            </a:pPr>
            <a:endParaRPr lang="zh-CN" altLang="en-US" sz="1350" dirty="0">
              <a:solidFill>
                <a:srgbClr val="4D576B"/>
              </a:solidFill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25" name="Freeform 61"/>
          <p:cNvSpPr>
            <a:spLocks noEditPoints="1"/>
          </p:cNvSpPr>
          <p:nvPr>
            <p:custDataLst>
              <p:tags r:id="rId19"/>
            </p:custDataLst>
          </p:nvPr>
        </p:nvSpPr>
        <p:spPr bwMode="auto">
          <a:xfrm>
            <a:off x="3493135" y="3992245"/>
            <a:ext cx="200025" cy="164465"/>
          </a:xfrm>
          <a:custGeom>
            <a:avLst/>
            <a:gdLst>
              <a:gd name="T0" fmla="*/ 3 w 51"/>
              <a:gd name="T1" fmla="*/ 32 h 42"/>
              <a:gd name="T2" fmla="*/ 0 w 51"/>
              <a:gd name="T3" fmla="*/ 30 h 42"/>
              <a:gd name="T4" fmla="*/ 0 w 51"/>
              <a:gd name="T5" fmla="*/ 3 h 42"/>
              <a:gd name="T6" fmla="*/ 3 w 51"/>
              <a:gd name="T7" fmla="*/ 0 h 42"/>
              <a:gd name="T8" fmla="*/ 48 w 51"/>
              <a:gd name="T9" fmla="*/ 0 h 42"/>
              <a:gd name="T10" fmla="*/ 51 w 51"/>
              <a:gd name="T11" fmla="*/ 3 h 42"/>
              <a:gd name="T12" fmla="*/ 51 w 51"/>
              <a:gd name="T13" fmla="*/ 30 h 42"/>
              <a:gd name="T14" fmla="*/ 48 w 51"/>
              <a:gd name="T15" fmla="*/ 32 h 42"/>
              <a:gd name="T16" fmla="*/ 3 w 51"/>
              <a:gd name="T17" fmla="*/ 32 h 42"/>
              <a:gd name="T18" fmla="*/ 3 w 51"/>
              <a:gd name="T19" fmla="*/ 32 h 42"/>
              <a:gd name="T20" fmla="*/ 18 w 51"/>
              <a:gd name="T21" fmla="*/ 6 h 42"/>
              <a:gd name="T22" fmla="*/ 38 w 51"/>
              <a:gd name="T23" fmla="*/ 16 h 42"/>
              <a:gd name="T24" fmla="*/ 18 w 51"/>
              <a:gd name="T25" fmla="*/ 26 h 42"/>
              <a:gd name="T26" fmla="*/ 18 w 51"/>
              <a:gd name="T27" fmla="*/ 6 h 42"/>
              <a:gd name="T28" fmla="*/ 51 w 51"/>
              <a:gd name="T29" fmla="*/ 40 h 42"/>
              <a:gd name="T30" fmla="*/ 30 w 51"/>
              <a:gd name="T31" fmla="*/ 40 h 42"/>
              <a:gd name="T32" fmla="*/ 26 w 51"/>
              <a:gd name="T33" fmla="*/ 42 h 42"/>
              <a:gd name="T34" fmla="*/ 22 w 51"/>
              <a:gd name="T35" fmla="*/ 40 h 42"/>
              <a:gd name="T36" fmla="*/ 0 w 51"/>
              <a:gd name="T37" fmla="*/ 40 h 42"/>
              <a:gd name="T38" fmla="*/ 0 w 51"/>
              <a:gd name="T39" fmla="*/ 37 h 42"/>
              <a:gd name="T40" fmla="*/ 22 w 51"/>
              <a:gd name="T41" fmla="*/ 37 h 42"/>
              <a:gd name="T42" fmla="*/ 26 w 51"/>
              <a:gd name="T43" fmla="*/ 34 h 42"/>
              <a:gd name="T44" fmla="*/ 30 w 51"/>
              <a:gd name="T45" fmla="*/ 37 h 42"/>
              <a:gd name="T46" fmla="*/ 51 w 51"/>
              <a:gd name="T47" fmla="*/ 37 h 42"/>
              <a:gd name="T48" fmla="*/ 51 w 51"/>
              <a:gd name="T49" fmla="*/ 4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1" h="42">
                <a:moveTo>
                  <a:pt x="3" y="32"/>
                </a:moveTo>
                <a:cubicBezTo>
                  <a:pt x="2" y="32"/>
                  <a:pt x="0" y="31"/>
                  <a:pt x="0" y="30"/>
                </a:cubicBezTo>
                <a:cubicBezTo>
                  <a:pt x="0" y="21"/>
                  <a:pt x="0" y="12"/>
                  <a:pt x="0" y="3"/>
                </a:cubicBezTo>
                <a:cubicBezTo>
                  <a:pt x="0" y="1"/>
                  <a:pt x="2" y="0"/>
                  <a:pt x="3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50" y="0"/>
                  <a:pt x="51" y="1"/>
                  <a:pt x="51" y="3"/>
                </a:cubicBezTo>
                <a:cubicBezTo>
                  <a:pt x="51" y="12"/>
                  <a:pt x="51" y="21"/>
                  <a:pt x="51" y="30"/>
                </a:cubicBezTo>
                <a:cubicBezTo>
                  <a:pt x="51" y="31"/>
                  <a:pt x="50" y="32"/>
                  <a:pt x="48" y="32"/>
                </a:cubicBezTo>
                <a:cubicBezTo>
                  <a:pt x="26" y="32"/>
                  <a:pt x="26" y="32"/>
                  <a:pt x="3" y="32"/>
                </a:cubicBezTo>
                <a:cubicBezTo>
                  <a:pt x="3" y="32"/>
                  <a:pt x="3" y="32"/>
                  <a:pt x="3" y="32"/>
                </a:cubicBezTo>
                <a:close/>
                <a:moveTo>
                  <a:pt x="18" y="6"/>
                </a:moveTo>
                <a:cubicBezTo>
                  <a:pt x="38" y="16"/>
                  <a:pt x="38" y="16"/>
                  <a:pt x="38" y="16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6"/>
                  <a:pt x="18" y="6"/>
                  <a:pt x="18" y="6"/>
                </a:cubicBezTo>
                <a:close/>
                <a:moveTo>
                  <a:pt x="51" y="40"/>
                </a:moveTo>
                <a:cubicBezTo>
                  <a:pt x="30" y="40"/>
                  <a:pt x="30" y="40"/>
                  <a:pt x="30" y="40"/>
                </a:cubicBezTo>
                <a:cubicBezTo>
                  <a:pt x="29" y="41"/>
                  <a:pt x="27" y="42"/>
                  <a:pt x="26" y="42"/>
                </a:cubicBezTo>
                <a:cubicBezTo>
                  <a:pt x="24" y="42"/>
                  <a:pt x="22" y="41"/>
                  <a:pt x="22" y="4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37"/>
                  <a:pt x="0" y="37"/>
                  <a:pt x="0" y="37"/>
                </a:cubicBezTo>
                <a:cubicBezTo>
                  <a:pt x="22" y="37"/>
                  <a:pt x="22" y="37"/>
                  <a:pt x="22" y="37"/>
                </a:cubicBezTo>
                <a:cubicBezTo>
                  <a:pt x="22" y="35"/>
                  <a:pt x="24" y="34"/>
                  <a:pt x="26" y="34"/>
                </a:cubicBezTo>
                <a:cubicBezTo>
                  <a:pt x="27" y="34"/>
                  <a:pt x="29" y="35"/>
                  <a:pt x="30" y="37"/>
                </a:cubicBezTo>
                <a:cubicBezTo>
                  <a:pt x="51" y="37"/>
                  <a:pt x="51" y="37"/>
                  <a:pt x="51" y="37"/>
                </a:cubicBezTo>
                <a:cubicBezTo>
                  <a:pt x="51" y="40"/>
                  <a:pt x="51" y="40"/>
                  <a:pt x="51" y="4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normAutofit fontScale="40000" lnSpcReduction="20000"/>
          </a:bodyPr>
          <a:lstStyle/>
          <a:p>
            <a:pPr fontAlgn="auto">
              <a:lnSpc>
                <a:spcPct val="140000"/>
              </a:lnSpc>
            </a:pPr>
            <a:endParaRPr lang="zh-CN" altLang="en-US" sz="1350">
              <a:solidFill>
                <a:srgbClr val="4D576B"/>
              </a:solidFill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20"/>
            </p:custDataLst>
          </p:nvPr>
        </p:nvSpPr>
        <p:spPr>
          <a:xfrm>
            <a:off x="3854450" y="3847465"/>
            <a:ext cx="3218180" cy="43497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400" spc="150">
                <a:uFillTx/>
                <a:latin typeface="Arial" panose="020B0604020202020204" pitchFamily="34" charset="0"/>
                <a:ea typeface="微软雅黑" panose="020B0503020204020204" pitchFamily="2" charset="-122"/>
                <a:sym typeface="Arial" panose="020B0604020202020204" pitchFamily="34" charset="0"/>
              </a:rPr>
              <a:t>全程协助、跟踪项目报批</a:t>
            </a:r>
            <a:endParaRPr lang="zh-CN" altLang="en-US" sz="1400" spc="150">
              <a:uFillTx/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27" name="圆角矩形 26"/>
          <p:cNvSpPr/>
          <p:nvPr>
            <p:custDataLst>
              <p:tags r:id="rId21"/>
            </p:custDataLst>
          </p:nvPr>
        </p:nvSpPr>
        <p:spPr>
          <a:xfrm>
            <a:off x="3338195" y="4530090"/>
            <a:ext cx="491490" cy="4953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rgbClr val="FFC000">
                <a:lumMod val="75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fontAlgn="auto">
              <a:lnSpc>
                <a:spcPct val="120000"/>
              </a:lnSpc>
            </a:pPr>
            <a:endParaRPr lang="zh-CN" altLang="en-US" sz="1350" dirty="0">
              <a:solidFill>
                <a:srgbClr val="4D576B"/>
              </a:solidFill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28" name="Freeform 67"/>
          <p:cNvSpPr>
            <a:spLocks noEditPoints="1"/>
          </p:cNvSpPr>
          <p:nvPr>
            <p:custDataLst>
              <p:tags r:id="rId22"/>
            </p:custDataLst>
          </p:nvPr>
        </p:nvSpPr>
        <p:spPr bwMode="auto">
          <a:xfrm>
            <a:off x="3483610" y="4671060"/>
            <a:ext cx="200025" cy="200025"/>
          </a:xfrm>
          <a:custGeom>
            <a:avLst/>
            <a:gdLst>
              <a:gd name="T0" fmla="*/ 137 w 184"/>
              <a:gd name="T1" fmla="*/ 65 h 184"/>
              <a:gd name="T2" fmla="*/ 47 w 184"/>
              <a:gd name="T3" fmla="*/ 65 h 184"/>
              <a:gd name="T4" fmla="*/ 47 w 184"/>
              <a:gd name="T5" fmla="*/ 55 h 184"/>
              <a:gd name="T6" fmla="*/ 137 w 184"/>
              <a:gd name="T7" fmla="*/ 55 h 184"/>
              <a:gd name="T8" fmla="*/ 137 w 184"/>
              <a:gd name="T9" fmla="*/ 55 h 184"/>
              <a:gd name="T10" fmla="*/ 137 w 184"/>
              <a:gd name="T11" fmla="*/ 65 h 184"/>
              <a:gd name="T12" fmla="*/ 137 w 184"/>
              <a:gd name="T13" fmla="*/ 65 h 184"/>
              <a:gd name="T14" fmla="*/ 137 w 184"/>
              <a:gd name="T15" fmla="*/ 87 h 184"/>
              <a:gd name="T16" fmla="*/ 47 w 184"/>
              <a:gd name="T17" fmla="*/ 87 h 184"/>
              <a:gd name="T18" fmla="*/ 47 w 184"/>
              <a:gd name="T19" fmla="*/ 76 h 184"/>
              <a:gd name="T20" fmla="*/ 137 w 184"/>
              <a:gd name="T21" fmla="*/ 76 h 184"/>
              <a:gd name="T22" fmla="*/ 137 w 184"/>
              <a:gd name="T23" fmla="*/ 76 h 184"/>
              <a:gd name="T24" fmla="*/ 137 w 184"/>
              <a:gd name="T25" fmla="*/ 87 h 184"/>
              <a:gd name="T26" fmla="*/ 137 w 184"/>
              <a:gd name="T27" fmla="*/ 87 h 184"/>
              <a:gd name="T28" fmla="*/ 94 w 184"/>
              <a:gd name="T29" fmla="*/ 0 h 184"/>
              <a:gd name="T30" fmla="*/ 184 w 184"/>
              <a:gd name="T31" fmla="*/ 62 h 184"/>
              <a:gd name="T32" fmla="*/ 184 w 184"/>
              <a:gd name="T33" fmla="*/ 62 h 184"/>
              <a:gd name="T34" fmla="*/ 151 w 184"/>
              <a:gd name="T35" fmla="*/ 83 h 184"/>
              <a:gd name="T36" fmla="*/ 151 w 184"/>
              <a:gd name="T37" fmla="*/ 40 h 184"/>
              <a:gd name="T38" fmla="*/ 32 w 184"/>
              <a:gd name="T39" fmla="*/ 40 h 184"/>
              <a:gd name="T40" fmla="*/ 32 w 184"/>
              <a:gd name="T41" fmla="*/ 83 h 184"/>
              <a:gd name="T42" fmla="*/ 0 w 184"/>
              <a:gd name="T43" fmla="*/ 62 h 184"/>
              <a:gd name="T44" fmla="*/ 0 w 184"/>
              <a:gd name="T45" fmla="*/ 62 h 184"/>
              <a:gd name="T46" fmla="*/ 94 w 184"/>
              <a:gd name="T47" fmla="*/ 0 h 184"/>
              <a:gd name="T48" fmla="*/ 94 w 184"/>
              <a:gd name="T49" fmla="*/ 0 h 184"/>
              <a:gd name="T50" fmla="*/ 184 w 184"/>
              <a:gd name="T51" fmla="*/ 73 h 184"/>
              <a:gd name="T52" fmla="*/ 184 w 184"/>
              <a:gd name="T53" fmla="*/ 174 h 184"/>
              <a:gd name="T54" fmla="*/ 112 w 184"/>
              <a:gd name="T55" fmla="*/ 123 h 184"/>
              <a:gd name="T56" fmla="*/ 184 w 184"/>
              <a:gd name="T57" fmla="*/ 73 h 184"/>
              <a:gd name="T58" fmla="*/ 184 w 184"/>
              <a:gd name="T59" fmla="*/ 73 h 184"/>
              <a:gd name="T60" fmla="*/ 72 w 184"/>
              <a:gd name="T61" fmla="*/ 123 h 184"/>
              <a:gd name="T62" fmla="*/ 0 w 184"/>
              <a:gd name="T63" fmla="*/ 174 h 184"/>
              <a:gd name="T64" fmla="*/ 0 w 184"/>
              <a:gd name="T65" fmla="*/ 73 h 184"/>
              <a:gd name="T66" fmla="*/ 72 w 184"/>
              <a:gd name="T67" fmla="*/ 123 h 184"/>
              <a:gd name="T68" fmla="*/ 72 w 184"/>
              <a:gd name="T69" fmla="*/ 123 h 184"/>
              <a:gd name="T70" fmla="*/ 184 w 184"/>
              <a:gd name="T71" fmla="*/ 184 h 184"/>
              <a:gd name="T72" fmla="*/ 0 w 184"/>
              <a:gd name="T73" fmla="*/ 184 h 184"/>
              <a:gd name="T74" fmla="*/ 94 w 184"/>
              <a:gd name="T75" fmla="*/ 123 h 184"/>
              <a:gd name="T76" fmla="*/ 184 w 184"/>
              <a:gd name="T77" fmla="*/ 184 h 184"/>
              <a:gd name="T78" fmla="*/ 184 w 184"/>
              <a:gd name="T79" fmla="*/ 184 h 184"/>
              <a:gd name="T80" fmla="*/ 115 w 184"/>
              <a:gd name="T81" fmla="*/ 109 h 184"/>
              <a:gd name="T82" fmla="*/ 68 w 184"/>
              <a:gd name="T83" fmla="*/ 109 h 184"/>
              <a:gd name="T84" fmla="*/ 54 w 184"/>
              <a:gd name="T85" fmla="*/ 98 h 184"/>
              <a:gd name="T86" fmla="*/ 130 w 184"/>
              <a:gd name="T87" fmla="*/ 98 h 184"/>
              <a:gd name="T88" fmla="*/ 115 w 184"/>
              <a:gd name="T89" fmla="*/ 109 h 184"/>
              <a:gd name="T90" fmla="*/ 115 w 184"/>
              <a:gd name="T91" fmla="*/ 109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4" h="184">
                <a:moveTo>
                  <a:pt x="137" y="65"/>
                </a:moveTo>
                <a:lnTo>
                  <a:pt x="47" y="65"/>
                </a:lnTo>
                <a:lnTo>
                  <a:pt x="47" y="55"/>
                </a:lnTo>
                <a:lnTo>
                  <a:pt x="137" y="55"/>
                </a:lnTo>
                <a:lnTo>
                  <a:pt x="137" y="55"/>
                </a:lnTo>
                <a:lnTo>
                  <a:pt x="137" y="65"/>
                </a:lnTo>
                <a:lnTo>
                  <a:pt x="137" y="65"/>
                </a:lnTo>
                <a:close/>
                <a:moveTo>
                  <a:pt x="137" y="87"/>
                </a:moveTo>
                <a:lnTo>
                  <a:pt x="47" y="87"/>
                </a:lnTo>
                <a:lnTo>
                  <a:pt x="47" y="76"/>
                </a:lnTo>
                <a:lnTo>
                  <a:pt x="137" y="76"/>
                </a:lnTo>
                <a:lnTo>
                  <a:pt x="137" y="76"/>
                </a:lnTo>
                <a:lnTo>
                  <a:pt x="137" y="87"/>
                </a:lnTo>
                <a:lnTo>
                  <a:pt x="137" y="87"/>
                </a:lnTo>
                <a:close/>
                <a:moveTo>
                  <a:pt x="94" y="0"/>
                </a:moveTo>
                <a:lnTo>
                  <a:pt x="184" y="62"/>
                </a:lnTo>
                <a:lnTo>
                  <a:pt x="184" y="62"/>
                </a:lnTo>
                <a:lnTo>
                  <a:pt x="151" y="83"/>
                </a:lnTo>
                <a:lnTo>
                  <a:pt x="151" y="40"/>
                </a:lnTo>
                <a:lnTo>
                  <a:pt x="32" y="40"/>
                </a:lnTo>
                <a:lnTo>
                  <a:pt x="32" y="83"/>
                </a:lnTo>
                <a:lnTo>
                  <a:pt x="0" y="62"/>
                </a:lnTo>
                <a:lnTo>
                  <a:pt x="0" y="62"/>
                </a:lnTo>
                <a:lnTo>
                  <a:pt x="94" y="0"/>
                </a:lnTo>
                <a:lnTo>
                  <a:pt x="94" y="0"/>
                </a:lnTo>
                <a:close/>
                <a:moveTo>
                  <a:pt x="184" y="73"/>
                </a:moveTo>
                <a:lnTo>
                  <a:pt x="184" y="174"/>
                </a:lnTo>
                <a:lnTo>
                  <a:pt x="112" y="123"/>
                </a:lnTo>
                <a:lnTo>
                  <a:pt x="184" y="73"/>
                </a:lnTo>
                <a:lnTo>
                  <a:pt x="184" y="73"/>
                </a:lnTo>
                <a:close/>
                <a:moveTo>
                  <a:pt x="72" y="123"/>
                </a:moveTo>
                <a:lnTo>
                  <a:pt x="0" y="174"/>
                </a:lnTo>
                <a:lnTo>
                  <a:pt x="0" y="73"/>
                </a:lnTo>
                <a:lnTo>
                  <a:pt x="72" y="123"/>
                </a:lnTo>
                <a:lnTo>
                  <a:pt x="72" y="123"/>
                </a:lnTo>
                <a:close/>
                <a:moveTo>
                  <a:pt x="184" y="184"/>
                </a:moveTo>
                <a:lnTo>
                  <a:pt x="0" y="184"/>
                </a:lnTo>
                <a:lnTo>
                  <a:pt x="94" y="123"/>
                </a:lnTo>
                <a:lnTo>
                  <a:pt x="184" y="184"/>
                </a:lnTo>
                <a:lnTo>
                  <a:pt x="184" y="184"/>
                </a:lnTo>
                <a:close/>
                <a:moveTo>
                  <a:pt x="115" y="109"/>
                </a:moveTo>
                <a:lnTo>
                  <a:pt x="68" y="109"/>
                </a:lnTo>
                <a:lnTo>
                  <a:pt x="54" y="98"/>
                </a:lnTo>
                <a:lnTo>
                  <a:pt x="130" y="98"/>
                </a:lnTo>
                <a:lnTo>
                  <a:pt x="115" y="109"/>
                </a:lnTo>
                <a:lnTo>
                  <a:pt x="115" y="109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normAutofit fontScale="50000" lnSpcReduction="20000"/>
          </a:bodyPr>
          <a:lstStyle/>
          <a:p>
            <a:pPr fontAlgn="auto">
              <a:lnSpc>
                <a:spcPct val="140000"/>
              </a:lnSpc>
            </a:pPr>
            <a:endParaRPr lang="zh-CN" altLang="en-US" sz="1350">
              <a:solidFill>
                <a:srgbClr val="4D576B"/>
              </a:solidFill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23"/>
            </p:custDataLst>
          </p:nvPr>
        </p:nvSpPr>
        <p:spPr>
          <a:xfrm>
            <a:off x="3854450" y="4551045"/>
            <a:ext cx="3218180" cy="43497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400" spc="150">
                <a:uFillTx/>
                <a:latin typeface="Arial" panose="020B0604020202020204" pitchFamily="34" charset="0"/>
                <a:ea typeface="微软雅黑" panose="020B0503020204020204" pitchFamily="2" charset="-122"/>
                <a:sym typeface="Arial" panose="020B0604020202020204" pitchFamily="34" charset="0"/>
              </a:rPr>
              <a:t>项目动建</a:t>
            </a:r>
            <a:endParaRPr lang="zh-CN" altLang="en-US" sz="1400" spc="150">
              <a:uFillTx/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cxnSp>
        <p:nvCxnSpPr>
          <p:cNvPr id="30" name="直接连接符 29"/>
          <p:cNvCxnSpPr/>
          <p:nvPr>
            <p:custDataLst>
              <p:tags r:id="rId24"/>
            </p:custDataLst>
          </p:nvPr>
        </p:nvCxnSpPr>
        <p:spPr>
          <a:xfrm>
            <a:off x="2772410" y="1260475"/>
            <a:ext cx="0" cy="3553460"/>
          </a:xfrm>
          <a:prstGeom prst="line">
            <a:avLst/>
          </a:prstGeom>
          <a:ln w="12700">
            <a:prstDash val="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31" name="直接连接符 30"/>
          <p:cNvCxnSpPr>
            <a:stCxn id="136" idx="1"/>
          </p:cNvCxnSpPr>
          <p:nvPr>
            <p:custDataLst>
              <p:tags r:id="rId25"/>
            </p:custDataLst>
          </p:nvPr>
        </p:nvCxnSpPr>
        <p:spPr>
          <a:xfrm flipH="1">
            <a:off x="2772410" y="1260475"/>
            <a:ext cx="565785" cy="0"/>
          </a:xfrm>
          <a:prstGeom prst="line">
            <a:avLst/>
          </a:prstGeom>
          <a:ln w="12700">
            <a:prstDash val="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32" name="直接连接符 31"/>
          <p:cNvCxnSpPr/>
          <p:nvPr>
            <p:custDataLst>
              <p:tags r:id="rId26"/>
            </p:custDataLst>
          </p:nvPr>
        </p:nvCxnSpPr>
        <p:spPr>
          <a:xfrm flipH="1">
            <a:off x="2772410" y="1988185"/>
            <a:ext cx="565785" cy="0"/>
          </a:xfrm>
          <a:prstGeom prst="line">
            <a:avLst/>
          </a:prstGeom>
          <a:ln w="12700">
            <a:prstDash val="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33" name="直接连接符 32"/>
          <p:cNvCxnSpPr/>
          <p:nvPr>
            <p:custDataLst>
              <p:tags r:id="rId27"/>
            </p:custDataLst>
          </p:nvPr>
        </p:nvCxnSpPr>
        <p:spPr>
          <a:xfrm flipH="1">
            <a:off x="2772410" y="2673985"/>
            <a:ext cx="565785" cy="0"/>
          </a:xfrm>
          <a:prstGeom prst="line">
            <a:avLst/>
          </a:prstGeom>
          <a:ln w="12700">
            <a:prstDash val="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34" name="直接连接符 33"/>
          <p:cNvCxnSpPr/>
          <p:nvPr>
            <p:custDataLst>
              <p:tags r:id="rId28"/>
            </p:custDataLst>
          </p:nvPr>
        </p:nvCxnSpPr>
        <p:spPr>
          <a:xfrm flipH="1">
            <a:off x="2772410" y="3375025"/>
            <a:ext cx="565785" cy="0"/>
          </a:xfrm>
          <a:prstGeom prst="line">
            <a:avLst/>
          </a:prstGeom>
          <a:ln w="12700">
            <a:prstDash val="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35" name="直接连接符 34"/>
          <p:cNvCxnSpPr/>
          <p:nvPr>
            <p:custDataLst>
              <p:tags r:id="rId29"/>
            </p:custDataLst>
          </p:nvPr>
        </p:nvCxnSpPr>
        <p:spPr>
          <a:xfrm flipH="1">
            <a:off x="2772410" y="4106545"/>
            <a:ext cx="565785" cy="0"/>
          </a:xfrm>
          <a:prstGeom prst="line">
            <a:avLst/>
          </a:prstGeom>
          <a:ln w="12700">
            <a:prstDash val="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36" name="直接连接符 35"/>
          <p:cNvCxnSpPr/>
          <p:nvPr>
            <p:custDataLst>
              <p:tags r:id="rId30"/>
            </p:custDataLst>
          </p:nvPr>
        </p:nvCxnSpPr>
        <p:spPr>
          <a:xfrm flipH="1">
            <a:off x="2772410" y="4792345"/>
            <a:ext cx="565785" cy="0"/>
          </a:xfrm>
          <a:prstGeom prst="line">
            <a:avLst/>
          </a:prstGeom>
          <a:ln w="12700">
            <a:prstDash val="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37" name="repairing-service_75668"/>
          <p:cNvSpPr>
            <a:spLocks noChangeAspect="1"/>
          </p:cNvSpPr>
          <p:nvPr>
            <p:custDataLst>
              <p:tags r:id="rId31"/>
            </p:custDataLst>
          </p:nvPr>
        </p:nvSpPr>
        <p:spPr bwMode="auto">
          <a:xfrm>
            <a:off x="3466812" y="1847215"/>
            <a:ext cx="234256" cy="233680"/>
          </a:xfrm>
          <a:custGeom>
            <a:avLst/>
            <a:gdLst>
              <a:gd name="T0" fmla="*/ 278945 h 440259"/>
              <a:gd name="T1" fmla="*/ 278945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88862 h 440259"/>
              <a:gd name="T43" fmla="*/ 88862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278945 h 440259"/>
              <a:gd name="T49" fmla="*/ 278945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278945 h 440259"/>
              <a:gd name="T59" fmla="*/ 278945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089" h="3086">
                <a:moveTo>
                  <a:pt x="3076" y="1373"/>
                </a:moveTo>
                <a:cubicBezTo>
                  <a:pt x="3072" y="1330"/>
                  <a:pt x="3021" y="1297"/>
                  <a:pt x="2977" y="1297"/>
                </a:cubicBezTo>
                <a:cubicBezTo>
                  <a:pt x="2836" y="1297"/>
                  <a:pt x="2711" y="1215"/>
                  <a:pt x="2658" y="1086"/>
                </a:cubicBezTo>
                <a:cubicBezTo>
                  <a:pt x="2604" y="955"/>
                  <a:pt x="2639" y="802"/>
                  <a:pt x="2744" y="705"/>
                </a:cubicBezTo>
                <a:cubicBezTo>
                  <a:pt x="2777" y="675"/>
                  <a:pt x="2781" y="624"/>
                  <a:pt x="2754" y="589"/>
                </a:cubicBezTo>
                <a:cubicBezTo>
                  <a:pt x="2681" y="497"/>
                  <a:pt x="2599" y="414"/>
                  <a:pt x="2509" y="342"/>
                </a:cubicBezTo>
                <a:cubicBezTo>
                  <a:pt x="2474" y="314"/>
                  <a:pt x="2423" y="318"/>
                  <a:pt x="2392" y="352"/>
                </a:cubicBezTo>
                <a:cubicBezTo>
                  <a:pt x="2300" y="453"/>
                  <a:pt x="2135" y="491"/>
                  <a:pt x="2008" y="438"/>
                </a:cubicBezTo>
                <a:cubicBezTo>
                  <a:pt x="1875" y="382"/>
                  <a:pt x="1791" y="248"/>
                  <a:pt x="1800" y="103"/>
                </a:cubicBezTo>
                <a:cubicBezTo>
                  <a:pt x="1802" y="58"/>
                  <a:pt x="1769" y="19"/>
                  <a:pt x="1724" y="13"/>
                </a:cubicBezTo>
                <a:cubicBezTo>
                  <a:pt x="1609" y="0"/>
                  <a:pt x="1493" y="0"/>
                  <a:pt x="1377" y="12"/>
                </a:cubicBezTo>
                <a:cubicBezTo>
                  <a:pt x="1332" y="17"/>
                  <a:pt x="1299" y="56"/>
                  <a:pt x="1301" y="101"/>
                </a:cubicBezTo>
                <a:cubicBezTo>
                  <a:pt x="1306" y="244"/>
                  <a:pt x="1221" y="376"/>
                  <a:pt x="1090" y="429"/>
                </a:cubicBezTo>
                <a:cubicBezTo>
                  <a:pt x="964" y="481"/>
                  <a:pt x="800" y="443"/>
                  <a:pt x="708" y="343"/>
                </a:cubicBezTo>
                <a:cubicBezTo>
                  <a:pt x="678" y="309"/>
                  <a:pt x="627" y="305"/>
                  <a:pt x="592" y="333"/>
                </a:cubicBezTo>
                <a:cubicBezTo>
                  <a:pt x="499" y="405"/>
                  <a:pt x="415" y="488"/>
                  <a:pt x="342" y="579"/>
                </a:cubicBezTo>
                <a:cubicBezTo>
                  <a:pt x="314" y="615"/>
                  <a:pt x="318" y="666"/>
                  <a:pt x="352" y="696"/>
                </a:cubicBezTo>
                <a:cubicBezTo>
                  <a:pt x="459" y="794"/>
                  <a:pt x="494" y="948"/>
                  <a:pt x="438" y="1081"/>
                </a:cubicBezTo>
                <a:cubicBezTo>
                  <a:pt x="385" y="1208"/>
                  <a:pt x="253" y="1290"/>
                  <a:pt x="102" y="1290"/>
                </a:cubicBezTo>
                <a:cubicBezTo>
                  <a:pt x="54" y="1288"/>
                  <a:pt x="19" y="1321"/>
                  <a:pt x="13" y="1365"/>
                </a:cubicBezTo>
                <a:cubicBezTo>
                  <a:pt x="0" y="1481"/>
                  <a:pt x="0" y="1599"/>
                  <a:pt x="13" y="1716"/>
                </a:cubicBezTo>
                <a:cubicBezTo>
                  <a:pt x="18" y="1759"/>
                  <a:pt x="70" y="1792"/>
                  <a:pt x="114" y="1792"/>
                </a:cubicBezTo>
                <a:cubicBezTo>
                  <a:pt x="248" y="1788"/>
                  <a:pt x="377" y="1871"/>
                  <a:pt x="431" y="2003"/>
                </a:cubicBezTo>
                <a:cubicBezTo>
                  <a:pt x="485" y="2134"/>
                  <a:pt x="450" y="2287"/>
                  <a:pt x="345" y="2384"/>
                </a:cubicBezTo>
                <a:cubicBezTo>
                  <a:pt x="312" y="2414"/>
                  <a:pt x="308" y="2465"/>
                  <a:pt x="335" y="2500"/>
                </a:cubicBezTo>
                <a:cubicBezTo>
                  <a:pt x="407" y="2591"/>
                  <a:pt x="489" y="2674"/>
                  <a:pt x="579" y="2747"/>
                </a:cubicBezTo>
                <a:cubicBezTo>
                  <a:pt x="615" y="2775"/>
                  <a:pt x="666" y="2771"/>
                  <a:pt x="697" y="2738"/>
                </a:cubicBezTo>
                <a:cubicBezTo>
                  <a:pt x="789" y="2636"/>
                  <a:pt x="954" y="2598"/>
                  <a:pt x="1081" y="2651"/>
                </a:cubicBezTo>
                <a:cubicBezTo>
                  <a:pt x="1214" y="2707"/>
                  <a:pt x="1298" y="2841"/>
                  <a:pt x="1289" y="2986"/>
                </a:cubicBezTo>
                <a:cubicBezTo>
                  <a:pt x="1287" y="3031"/>
                  <a:pt x="1320" y="3071"/>
                  <a:pt x="1365" y="3076"/>
                </a:cubicBezTo>
                <a:cubicBezTo>
                  <a:pt x="1424" y="3083"/>
                  <a:pt x="1483" y="3086"/>
                  <a:pt x="1543" y="3086"/>
                </a:cubicBezTo>
                <a:cubicBezTo>
                  <a:pt x="1599" y="3086"/>
                  <a:pt x="1656" y="3083"/>
                  <a:pt x="1712" y="3077"/>
                </a:cubicBezTo>
                <a:cubicBezTo>
                  <a:pt x="1757" y="3072"/>
                  <a:pt x="1790" y="3033"/>
                  <a:pt x="1788" y="2988"/>
                </a:cubicBezTo>
                <a:cubicBezTo>
                  <a:pt x="1783" y="2846"/>
                  <a:pt x="1868" y="2713"/>
                  <a:pt x="1999" y="2660"/>
                </a:cubicBezTo>
                <a:cubicBezTo>
                  <a:pt x="2126" y="2608"/>
                  <a:pt x="2289" y="2646"/>
                  <a:pt x="2381" y="2747"/>
                </a:cubicBezTo>
                <a:cubicBezTo>
                  <a:pt x="2411" y="2780"/>
                  <a:pt x="2462" y="2784"/>
                  <a:pt x="2497" y="2756"/>
                </a:cubicBezTo>
                <a:cubicBezTo>
                  <a:pt x="2589" y="2684"/>
                  <a:pt x="2673" y="2601"/>
                  <a:pt x="2747" y="2510"/>
                </a:cubicBezTo>
                <a:cubicBezTo>
                  <a:pt x="2775" y="2474"/>
                  <a:pt x="2771" y="2423"/>
                  <a:pt x="2737" y="2393"/>
                </a:cubicBezTo>
                <a:cubicBezTo>
                  <a:pt x="2630" y="2295"/>
                  <a:pt x="2595" y="2141"/>
                  <a:pt x="2651" y="2008"/>
                </a:cubicBezTo>
                <a:cubicBezTo>
                  <a:pt x="2703" y="1883"/>
                  <a:pt x="2830" y="1799"/>
                  <a:pt x="2966" y="1799"/>
                </a:cubicBezTo>
                <a:lnTo>
                  <a:pt x="2985" y="1800"/>
                </a:lnTo>
                <a:cubicBezTo>
                  <a:pt x="3030" y="1803"/>
                  <a:pt x="3070" y="1769"/>
                  <a:pt x="3076" y="1724"/>
                </a:cubicBezTo>
                <a:cubicBezTo>
                  <a:pt x="3089" y="1608"/>
                  <a:pt x="3089" y="1490"/>
                  <a:pt x="3076" y="1373"/>
                </a:cubicBezTo>
                <a:close/>
                <a:moveTo>
                  <a:pt x="1545" y="2433"/>
                </a:moveTo>
                <a:cubicBezTo>
                  <a:pt x="1054" y="2433"/>
                  <a:pt x="656" y="2035"/>
                  <a:pt x="656" y="1545"/>
                </a:cubicBezTo>
                <a:cubicBezTo>
                  <a:pt x="656" y="1054"/>
                  <a:pt x="1054" y="656"/>
                  <a:pt x="1545" y="656"/>
                </a:cubicBezTo>
                <a:cubicBezTo>
                  <a:pt x="2035" y="656"/>
                  <a:pt x="2433" y="1054"/>
                  <a:pt x="2433" y="1545"/>
                </a:cubicBezTo>
                <a:cubicBezTo>
                  <a:pt x="2433" y="1711"/>
                  <a:pt x="2387" y="1867"/>
                  <a:pt x="2308" y="2000"/>
                </a:cubicBezTo>
                <a:lnTo>
                  <a:pt x="1918" y="1611"/>
                </a:lnTo>
                <a:cubicBezTo>
                  <a:pt x="1947" y="1545"/>
                  <a:pt x="1961" y="1473"/>
                  <a:pt x="1961" y="1398"/>
                </a:cubicBezTo>
                <a:cubicBezTo>
                  <a:pt x="1961" y="1253"/>
                  <a:pt x="1905" y="1116"/>
                  <a:pt x="1802" y="1013"/>
                </a:cubicBezTo>
                <a:cubicBezTo>
                  <a:pt x="1699" y="910"/>
                  <a:pt x="1562" y="854"/>
                  <a:pt x="1417" y="854"/>
                </a:cubicBezTo>
                <a:cubicBezTo>
                  <a:pt x="1368" y="854"/>
                  <a:pt x="1320" y="860"/>
                  <a:pt x="1273" y="873"/>
                </a:cubicBezTo>
                <a:cubicBezTo>
                  <a:pt x="1253" y="878"/>
                  <a:pt x="1236" y="895"/>
                  <a:pt x="1230" y="916"/>
                </a:cubicBezTo>
                <a:cubicBezTo>
                  <a:pt x="1225" y="937"/>
                  <a:pt x="1231" y="958"/>
                  <a:pt x="1247" y="975"/>
                </a:cubicBezTo>
                <a:cubicBezTo>
                  <a:pt x="1247" y="975"/>
                  <a:pt x="1440" y="1168"/>
                  <a:pt x="1504" y="1232"/>
                </a:cubicBezTo>
                <a:cubicBezTo>
                  <a:pt x="1511" y="1239"/>
                  <a:pt x="1511" y="1255"/>
                  <a:pt x="1510" y="1261"/>
                </a:cubicBezTo>
                <a:lnTo>
                  <a:pt x="1509" y="1265"/>
                </a:lnTo>
                <a:cubicBezTo>
                  <a:pt x="1503" y="1336"/>
                  <a:pt x="1490" y="1421"/>
                  <a:pt x="1480" y="1453"/>
                </a:cubicBezTo>
                <a:cubicBezTo>
                  <a:pt x="1478" y="1455"/>
                  <a:pt x="1477" y="1456"/>
                  <a:pt x="1476" y="1457"/>
                </a:cubicBezTo>
                <a:cubicBezTo>
                  <a:pt x="1474" y="1459"/>
                  <a:pt x="1473" y="1460"/>
                  <a:pt x="1471" y="1462"/>
                </a:cubicBezTo>
                <a:cubicBezTo>
                  <a:pt x="1438" y="1472"/>
                  <a:pt x="1352" y="1485"/>
                  <a:pt x="1280" y="1491"/>
                </a:cubicBezTo>
                <a:lnTo>
                  <a:pt x="1280" y="1491"/>
                </a:lnTo>
                <a:lnTo>
                  <a:pt x="1277" y="1492"/>
                </a:lnTo>
                <a:cubicBezTo>
                  <a:pt x="1277" y="1492"/>
                  <a:pt x="1276" y="1492"/>
                  <a:pt x="1274" y="1492"/>
                </a:cubicBezTo>
                <a:cubicBezTo>
                  <a:pt x="1266" y="1492"/>
                  <a:pt x="1255" y="1490"/>
                  <a:pt x="1245" y="1479"/>
                </a:cubicBezTo>
                <a:cubicBezTo>
                  <a:pt x="1178" y="1412"/>
                  <a:pt x="993" y="1229"/>
                  <a:pt x="993" y="1229"/>
                </a:cubicBezTo>
                <a:cubicBezTo>
                  <a:pt x="977" y="1213"/>
                  <a:pt x="960" y="1209"/>
                  <a:pt x="948" y="1209"/>
                </a:cubicBezTo>
                <a:cubicBezTo>
                  <a:pt x="922" y="1209"/>
                  <a:pt x="898" y="1228"/>
                  <a:pt x="891" y="1256"/>
                </a:cubicBezTo>
                <a:cubicBezTo>
                  <a:pt x="840" y="1444"/>
                  <a:pt x="894" y="1646"/>
                  <a:pt x="1031" y="1784"/>
                </a:cubicBezTo>
                <a:cubicBezTo>
                  <a:pt x="1134" y="1886"/>
                  <a:pt x="1271" y="1943"/>
                  <a:pt x="1417" y="1943"/>
                </a:cubicBezTo>
                <a:cubicBezTo>
                  <a:pt x="1491" y="1943"/>
                  <a:pt x="1563" y="1928"/>
                  <a:pt x="1629" y="1900"/>
                </a:cubicBezTo>
                <a:lnTo>
                  <a:pt x="2023" y="2293"/>
                </a:lnTo>
                <a:cubicBezTo>
                  <a:pt x="1885" y="2382"/>
                  <a:pt x="1721" y="2433"/>
                  <a:pt x="1545" y="243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178" name="文本框 177"/>
          <p:cNvSpPr txBox="1"/>
          <p:nvPr>
            <p:custDataLst>
              <p:tags r:id="rId32"/>
            </p:custDataLst>
          </p:nvPr>
        </p:nvSpPr>
        <p:spPr>
          <a:xfrm>
            <a:off x="3854450" y="3144520"/>
            <a:ext cx="5150485" cy="4349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fontAlgn="auto">
              <a:lnSpc>
                <a:spcPct val="120000"/>
              </a:lnSpc>
            </a:pPr>
            <a:r>
              <a:rPr lang="zh-CN" altLang="en-US" sz="1400" spc="150">
                <a:uFillTx/>
                <a:latin typeface="Arial" panose="020B0604020202020204" pitchFamily="34" charset="0"/>
                <a:ea typeface="微软雅黑" panose="020B0503020204020204" pitchFamily="2" charset="-122"/>
                <a:sym typeface="Arial" panose="020B0604020202020204" pitchFamily="34" charset="0"/>
              </a:rPr>
              <a:t>签订《项目投资协议》、《福清市项目用地投资合同》</a:t>
            </a:r>
            <a:endParaRPr lang="zh-CN" altLang="en-US" sz="1400" spc="150">
              <a:uFillTx/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24578" name="文本占位符 45058"/>
          <p:cNvSpPr>
            <a:spLocks noGrp="1"/>
          </p:cNvSpPr>
          <p:nvPr/>
        </p:nvSpPr>
        <p:spPr>
          <a:xfrm>
            <a:off x="414020" y="5098415"/>
            <a:ext cx="3600450" cy="164084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zh-CN" sz="1600">
              <a:solidFill>
                <a:srgbClr val="FF0000"/>
              </a:solidFill>
              <a:ea typeface="黑体" panose="02010609060101010101" charset="-122"/>
            </a:endParaRPr>
          </a:p>
          <a:p>
            <a:pPr>
              <a:lnSpc>
                <a:spcPct val="80000"/>
              </a:lnSpc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zh-CN" altLang="en-US" sz="1400" dirty="0"/>
              <a:t>网址：</a:t>
            </a:r>
            <a:r>
              <a:rPr lang="en-US" altLang="zh-CN" sz="1400" err="1"/>
              <a:t>www.fredz.gov.cn</a:t>
            </a:r>
            <a:endParaRPr lang="en-US" altLang="zh-CN" sz="1400"/>
          </a:p>
          <a:p>
            <a:pPr>
              <a:lnSpc>
                <a:spcPct val="80000"/>
              </a:lnSpc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zh-CN" altLang="en-US" sz="1400" dirty="0"/>
              <a:t>投资热线：</a:t>
            </a:r>
            <a:r>
              <a:rPr lang="en-US" altLang="zh-CN" sz="1400"/>
              <a:t>0591-85360966</a:t>
            </a:r>
            <a:endParaRPr lang="en-US" altLang="zh-CN" sz="1400"/>
          </a:p>
          <a:p>
            <a:pPr>
              <a:lnSpc>
                <a:spcPct val="80000"/>
              </a:lnSpc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en-US" altLang="zh-CN" sz="1400"/>
              <a:t>                  0591-85377825</a:t>
            </a:r>
            <a:endParaRPr lang="en-US" altLang="zh-CN" sz="1400"/>
          </a:p>
          <a:p>
            <a:pPr>
              <a:lnSpc>
                <a:spcPct val="80000"/>
              </a:lnSpc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zh-CN" altLang="en-US" sz="1400" dirty="0"/>
              <a:t>传真：</a:t>
            </a:r>
            <a:r>
              <a:rPr lang="en-US" altLang="zh-CN" sz="1400"/>
              <a:t>0591-85377811</a:t>
            </a:r>
            <a:endParaRPr lang="en-US" altLang="zh-CN" sz="1400"/>
          </a:p>
          <a:p>
            <a:pPr>
              <a:lnSpc>
                <a:spcPct val="80000"/>
              </a:lnSpc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zh-CN" altLang="en-US" sz="1400" dirty="0"/>
              <a:t>邮箱：</a:t>
            </a:r>
            <a:r>
              <a:rPr lang="en-US" altLang="zh-CN" sz="1400"/>
              <a:t>rqzsfw@163.com</a:t>
            </a:r>
            <a:endParaRPr lang="en-US" altLang="zh-CN" sz="1400"/>
          </a:p>
          <a:p>
            <a:pPr>
              <a:lnSpc>
                <a:spcPct val="80000"/>
              </a:lnSpc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en-US" altLang="zh-CN" sz="1400">
              <a:solidFill>
                <a:srgbClr val="FF0000"/>
              </a:solidFill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49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70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7891" name="Freeform 15"/>
          <p:cNvSpPr/>
          <p:nvPr/>
        </p:nvSpPr>
        <p:spPr>
          <a:xfrm>
            <a:off x="0" y="1290638"/>
            <a:ext cx="9144000" cy="3146425"/>
          </a:xfrm>
          <a:custGeom>
            <a:avLst/>
            <a:gdLst/>
            <a:ahLst/>
            <a:cxnLst>
              <a:cxn ang="0">
                <a:pos x="9144000" y="0"/>
              </a:cxn>
              <a:cxn ang="0">
                <a:pos x="9144000" y="0"/>
              </a:cxn>
              <a:cxn ang="0">
                <a:pos x="9144000" y="2930114"/>
              </a:cxn>
              <a:cxn ang="0">
                <a:pos x="7517511" y="2930114"/>
              </a:cxn>
              <a:cxn ang="0">
                <a:pos x="7357491" y="3147266"/>
              </a:cxn>
              <a:cxn ang="0">
                <a:pos x="0" y="3147266"/>
              </a:cxn>
              <a:cxn ang="0">
                <a:pos x="0" y="225746"/>
              </a:cxn>
              <a:cxn ang="0">
                <a:pos x="3084957" y="225746"/>
              </a:cxn>
              <a:cxn ang="0">
                <a:pos x="3244406" y="8594"/>
              </a:cxn>
              <a:cxn ang="0">
                <a:pos x="9144000" y="8594"/>
              </a:cxn>
              <a:cxn ang="0">
                <a:pos x="9144000" y="0"/>
              </a:cxn>
            </a:cxnLst>
            <a:pathLst>
              <a:path w="16000" h="5493">
                <a:moveTo>
                  <a:pt x="16000" y="0"/>
                </a:moveTo>
                <a:lnTo>
                  <a:pt x="16000" y="0"/>
                </a:lnTo>
                <a:lnTo>
                  <a:pt x="16000" y="5114"/>
                </a:lnTo>
                <a:lnTo>
                  <a:pt x="13154" y="5114"/>
                </a:lnTo>
                <a:lnTo>
                  <a:pt x="12874" y="5493"/>
                </a:lnTo>
                <a:lnTo>
                  <a:pt x="0" y="5493"/>
                </a:lnTo>
                <a:lnTo>
                  <a:pt x="0" y="394"/>
                </a:lnTo>
                <a:lnTo>
                  <a:pt x="5398" y="394"/>
                </a:lnTo>
                <a:lnTo>
                  <a:pt x="5677" y="15"/>
                </a:lnTo>
                <a:lnTo>
                  <a:pt x="16000" y="15"/>
                </a:lnTo>
                <a:lnTo>
                  <a:pt x="1600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892" name="Freeform 16"/>
          <p:cNvSpPr/>
          <p:nvPr/>
        </p:nvSpPr>
        <p:spPr>
          <a:xfrm>
            <a:off x="7461250" y="4249738"/>
            <a:ext cx="1679575" cy="139700"/>
          </a:xfrm>
          <a:custGeom>
            <a:avLst/>
            <a:gdLst/>
            <a:ahLst/>
            <a:cxnLst>
              <a:cxn ang="0">
                <a:pos x="1680214" y="0"/>
              </a:cxn>
              <a:cxn ang="0">
                <a:pos x="1680214" y="141063"/>
              </a:cxn>
              <a:cxn ang="0">
                <a:pos x="0" y="141063"/>
              </a:cxn>
              <a:cxn ang="0">
                <a:pos x="99407" y="0"/>
              </a:cxn>
              <a:cxn ang="0">
                <a:pos x="1680214" y="0"/>
              </a:cxn>
            </a:cxnLst>
            <a:pathLst>
              <a:path w="2941" h="244">
                <a:moveTo>
                  <a:pt x="2941" y="0"/>
                </a:moveTo>
                <a:lnTo>
                  <a:pt x="2941" y="244"/>
                </a:lnTo>
                <a:lnTo>
                  <a:pt x="0" y="244"/>
                </a:lnTo>
                <a:lnTo>
                  <a:pt x="174" y="0"/>
                </a:lnTo>
                <a:lnTo>
                  <a:pt x="2941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7893" name="Freeform 17"/>
          <p:cNvSpPr/>
          <p:nvPr/>
        </p:nvSpPr>
        <p:spPr>
          <a:xfrm>
            <a:off x="0" y="1398588"/>
            <a:ext cx="3140075" cy="100012"/>
          </a:xfrm>
          <a:custGeom>
            <a:avLst/>
            <a:gdLst/>
            <a:ahLst/>
            <a:cxnLst>
              <a:cxn ang="0">
                <a:pos x="0" y="100311"/>
              </a:cxn>
              <a:cxn ang="0">
                <a:pos x="0" y="0"/>
              </a:cxn>
              <a:cxn ang="0">
                <a:pos x="3139430" y="0"/>
              </a:cxn>
              <a:cxn ang="0">
                <a:pos x="3065144" y="100311"/>
              </a:cxn>
              <a:cxn ang="0">
                <a:pos x="0" y="100311"/>
              </a:cxn>
            </a:cxnLst>
            <a:pathLst>
              <a:path w="5494" h="176">
                <a:moveTo>
                  <a:pt x="0" y="176"/>
                </a:moveTo>
                <a:lnTo>
                  <a:pt x="0" y="0"/>
                </a:lnTo>
                <a:lnTo>
                  <a:pt x="5494" y="0"/>
                </a:lnTo>
                <a:lnTo>
                  <a:pt x="5364" y="176"/>
                </a:lnTo>
                <a:lnTo>
                  <a:pt x="0" y="176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7894" name="Rectangle 3"/>
          <p:cNvSpPr txBox="1"/>
          <p:nvPr/>
        </p:nvSpPr>
        <p:spPr>
          <a:xfrm>
            <a:off x="1008063" y="4868863"/>
            <a:ext cx="7129462" cy="67786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/>
            <a:r>
              <a:rPr lang="zh-CN" altLang="en-US" sz="5400" b="1" dirty="0">
                <a:solidFill>
                  <a:srgbClr val="C00000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欢迎来融侨开发区    投资兴业</a:t>
            </a:r>
            <a:endParaRPr lang="zh-CN" altLang="en-US" sz="5400" b="1" dirty="0">
              <a:solidFill>
                <a:srgbClr val="C00000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37903" name="TextBox 14"/>
          <p:cNvSpPr txBox="1"/>
          <p:nvPr/>
        </p:nvSpPr>
        <p:spPr>
          <a:xfrm>
            <a:off x="5056188" y="1498600"/>
            <a:ext cx="3629025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dist"/>
            <a:r>
              <a:rPr lang="zh-CN" altLang="en-US" sz="14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生态之城</a:t>
            </a:r>
            <a:r>
              <a:rPr lang="en-US" altLang="zh-CN" sz="14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·</a:t>
            </a:r>
            <a:r>
              <a:rPr lang="zh-CN" altLang="en-US" sz="14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投资热土</a:t>
            </a:r>
            <a:r>
              <a:rPr lang="en-US" altLang="zh-CN" sz="14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·</a:t>
            </a:r>
            <a:r>
              <a:rPr lang="zh-CN" altLang="en-US" sz="14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四海同心</a:t>
            </a:r>
            <a:r>
              <a:rPr lang="en-US" altLang="zh-CN" sz="14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·</a:t>
            </a:r>
            <a:r>
              <a:rPr lang="zh-CN" altLang="en-US" sz="14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携手共赢</a:t>
            </a:r>
            <a:endParaRPr lang="zh-CN" altLang="en-US" sz="1400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/>
      <p:bldP spid="3790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819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788" y="4437063"/>
            <a:ext cx="2971800" cy="24209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195" name="组合 2"/>
          <p:cNvGrpSpPr/>
          <p:nvPr/>
        </p:nvGrpSpPr>
        <p:grpSpPr>
          <a:xfrm>
            <a:off x="274638" y="252413"/>
            <a:ext cx="5964237" cy="592137"/>
            <a:chOff x="0" y="0"/>
            <a:chExt cx="5964230" cy="591500"/>
          </a:xfrm>
        </p:grpSpPr>
        <p:sp>
          <p:nvSpPr>
            <p:cNvPr id="12292" name="TextBox 19"/>
            <p:cNvSpPr txBox="1"/>
            <p:nvPr/>
          </p:nvSpPr>
          <p:spPr>
            <a:xfrm>
              <a:off x="0" y="0"/>
              <a:ext cx="2697768" cy="3679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福清融侨经济技术开发区</a:t>
              </a:r>
              <a:endPara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2293" name="TextBox 35"/>
            <p:cNvSpPr txBox="1"/>
            <p:nvPr/>
          </p:nvSpPr>
          <p:spPr>
            <a:xfrm>
              <a:off x="21265" y="316169"/>
              <a:ext cx="5942965" cy="275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12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FUQING RONGQIAO ECONOMIC AND TECHNOLOGICAL DEVELOPMENT ZONE</a:t>
              </a:r>
              <a:endParaRPr lang="zh-CN" altLang="en-US" sz="12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2294" name="Freeform 5"/>
            <p:cNvSpPr>
              <a:spLocks noEditPoints="1"/>
            </p:cNvSpPr>
            <p:nvPr/>
          </p:nvSpPr>
          <p:spPr>
            <a:xfrm>
              <a:off x="2654148" y="35441"/>
              <a:ext cx="676275" cy="298449"/>
            </a:xfrm>
            <a:custGeom>
              <a:avLst/>
              <a:gdLst/>
              <a:ahLst/>
              <a:cxnLst>
                <a:cxn ang="0">
                  <a:pos x="169684" y="214091"/>
                </a:cxn>
                <a:cxn ang="0">
                  <a:pos x="143247" y="180859"/>
                </a:cxn>
                <a:cxn ang="0">
                  <a:pos x="155543" y="146349"/>
                </a:cxn>
                <a:cxn ang="0">
                  <a:pos x="161076" y="170634"/>
                </a:cxn>
                <a:cxn ang="0">
                  <a:pos x="185053" y="143792"/>
                </a:cxn>
                <a:cxn ang="0">
                  <a:pos x="126648" y="162965"/>
                </a:cxn>
                <a:cxn ang="0">
                  <a:pos x="169684" y="214091"/>
                </a:cxn>
                <a:cxn ang="0">
                  <a:pos x="12911" y="139319"/>
                </a:cxn>
                <a:cxn ang="0">
                  <a:pos x="43036" y="100335"/>
                </a:cxn>
                <a:cxn ang="0">
                  <a:pos x="107589" y="112478"/>
                </a:cxn>
                <a:cxn ang="0">
                  <a:pos x="174602" y="99057"/>
                </a:cxn>
                <a:cxn ang="0">
                  <a:pos x="140788" y="52404"/>
                </a:cxn>
                <a:cxn ang="0">
                  <a:pos x="137099" y="95222"/>
                </a:cxn>
                <a:cxn ang="0">
                  <a:pos x="154314" y="83719"/>
                </a:cxn>
                <a:cxn ang="0">
                  <a:pos x="140788" y="78606"/>
                </a:cxn>
                <a:cxn ang="0">
                  <a:pos x="158617" y="75411"/>
                </a:cxn>
                <a:cxn ang="0">
                  <a:pos x="154314" y="102891"/>
                </a:cxn>
                <a:cxn ang="0">
                  <a:pos x="100826" y="81163"/>
                </a:cxn>
                <a:cxn ang="0">
                  <a:pos x="131566" y="33232"/>
                </a:cxn>
                <a:cxn ang="0">
                  <a:pos x="155543" y="11503"/>
                </a:cxn>
                <a:cxn ang="0">
                  <a:pos x="206571" y="45374"/>
                </a:cxn>
                <a:cxn ang="0">
                  <a:pos x="253296" y="69020"/>
                </a:cxn>
                <a:cxn ang="0">
                  <a:pos x="206571" y="95222"/>
                </a:cxn>
                <a:cxn ang="0">
                  <a:pos x="185668" y="115673"/>
                </a:cxn>
                <a:cxn ang="0">
                  <a:pos x="209645" y="127815"/>
                </a:cxn>
                <a:cxn ang="0">
                  <a:pos x="261288" y="100974"/>
                </a:cxn>
                <a:cxn ang="0">
                  <a:pos x="265592" y="72855"/>
                </a:cxn>
                <a:cxn ang="0">
                  <a:pos x="325842" y="51126"/>
                </a:cxn>
                <a:cxn ang="0">
                  <a:pos x="317849" y="99057"/>
                </a:cxn>
                <a:cxn ang="0">
                  <a:pos x="285880" y="76689"/>
                </a:cxn>
                <a:cxn ang="0">
                  <a:pos x="292643" y="113756"/>
                </a:cxn>
                <a:cxn ang="0">
                  <a:pos x="381173" y="104170"/>
                </a:cxn>
                <a:cxn ang="0">
                  <a:pos x="462941" y="89471"/>
                </a:cxn>
                <a:cxn ang="0">
                  <a:pos x="371951" y="122703"/>
                </a:cxn>
                <a:cxn ang="0">
                  <a:pos x="305553" y="145070"/>
                </a:cxn>
                <a:cxn ang="0">
                  <a:pos x="261288" y="196836"/>
                </a:cxn>
                <a:cxn ang="0">
                  <a:pos x="236696" y="152100"/>
                </a:cxn>
                <a:cxn ang="0">
                  <a:pos x="252681" y="168716"/>
                </a:cxn>
                <a:cxn ang="0">
                  <a:pos x="262518" y="135484"/>
                </a:cxn>
                <a:cxn ang="0">
                  <a:pos x="223171" y="141236"/>
                </a:cxn>
                <a:cxn ang="0">
                  <a:pos x="220712" y="211535"/>
                </a:cxn>
                <a:cxn ang="0">
                  <a:pos x="320923" y="194279"/>
                </a:cxn>
                <a:cxn ang="0">
                  <a:pos x="513354" y="100974"/>
                </a:cxn>
                <a:cxn ang="0">
                  <a:pos x="673201" y="202587"/>
                </a:cxn>
                <a:cxn ang="0">
                  <a:pos x="528109" y="115673"/>
                </a:cxn>
                <a:cxn ang="0">
                  <a:pos x="357196" y="199392"/>
                </a:cxn>
                <a:cxn ang="0">
                  <a:pos x="248992" y="273525"/>
                </a:cxn>
                <a:cxn ang="0">
                  <a:pos x="121115" y="212813"/>
                </a:cxn>
                <a:cxn ang="0">
                  <a:pos x="79923" y="142514"/>
                </a:cxn>
                <a:cxn ang="0">
                  <a:pos x="30740" y="153379"/>
                </a:cxn>
                <a:cxn ang="0">
                  <a:pos x="56561" y="168716"/>
                </a:cxn>
                <a:cxn ang="0">
                  <a:pos x="48569" y="150822"/>
                </a:cxn>
                <a:cxn ang="0">
                  <a:pos x="70701" y="155935"/>
                </a:cxn>
                <a:cxn ang="0">
                  <a:pos x="40577" y="196836"/>
                </a:cxn>
                <a:cxn ang="0">
                  <a:pos x="15985" y="144431"/>
                </a:cxn>
                <a:cxn ang="0">
                  <a:pos x="15985" y="144431"/>
                </a:cxn>
                <a:cxn ang="0">
                  <a:pos x="12911" y="139319"/>
                </a:cxn>
              </a:cxnLst>
              <a:pathLst>
                <a:path w="1100" h="467">
                  <a:moveTo>
                    <a:pt x="276" y="335"/>
                  </a:moveTo>
                  <a:cubicBezTo>
                    <a:pt x="280" y="335"/>
                    <a:pt x="249" y="323"/>
                    <a:pt x="233" y="283"/>
                  </a:cubicBezTo>
                  <a:cubicBezTo>
                    <a:pt x="222" y="250"/>
                    <a:pt x="253" y="229"/>
                    <a:pt x="253" y="229"/>
                  </a:cubicBezTo>
                  <a:cubicBezTo>
                    <a:pt x="249" y="234"/>
                    <a:pt x="253" y="257"/>
                    <a:pt x="262" y="267"/>
                  </a:cubicBezTo>
                  <a:cubicBezTo>
                    <a:pt x="272" y="278"/>
                    <a:pt x="313" y="266"/>
                    <a:pt x="301" y="225"/>
                  </a:cubicBezTo>
                  <a:cubicBezTo>
                    <a:pt x="282" y="187"/>
                    <a:pt x="206" y="200"/>
                    <a:pt x="206" y="255"/>
                  </a:cubicBezTo>
                  <a:cubicBezTo>
                    <a:pt x="206" y="309"/>
                    <a:pt x="271" y="335"/>
                    <a:pt x="276" y="335"/>
                  </a:cubicBezTo>
                  <a:moveTo>
                    <a:pt x="21" y="218"/>
                  </a:moveTo>
                  <a:cubicBezTo>
                    <a:pt x="0" y="151"/>
                    <a:pt x="70" y="157"/>
                    <a:pt x="70" y="157"/>
                  </a:cubicBezTo>
                  <a:cubicBezTo>
                    <a:pt x="104" y="95"/>
                    <a:pt x="159" y="157"/>
                    <a:pt x="175" y="176"/>
                  </a:cubicBezTo>
                  <a:cubicBezTo>
                    <a:pt x="194" y="195"/>
                    <a:pt x="268" y="203"/>
                    <a:pt x="284" y="155"/>
                  </a:cubicBezTo>
                  <a:cubicBezTo>
                    <a:pt x="300" y="107"/>
                    <a:pt x="260" y="69"/>
                    <a:pt x="229" y="82"/>
                  </a:cubicBezTo>
                  <a:cubicBezTo>
                    <a:pt x="197" y="96"/>
                    <a:pt x="190" y="138"/>
                    <a:pt x="223" y="149"/>
                  </a:cubicBezTo>
                  <a:cubicBezTo>
                    <a:pt x="256" y="159"/>
                    <a:pt x="251" y="131"/>
                    <a:pt x="251" y="131"/>
                  </a:cubicBezTo>
                  <a:cubicBezTo>
                    <a:pt x="239" y="143"/>
                    <a:pt x="231" y="132"/>
                    <a:pt x="229" y="123"/>
                  </a:cubicBezTo>
                  <a:cubicBezTo>
                    <a:pt x="227" y="115"/>
                    <a:pt x="246" y="100"/>
                    <a:pt x="258" y="118"/>
                  </a:cubicBezTo>
                  <a:cubicBezTo>
                    <a:pt x="268" y="143"/>
                    <a:pt x="251" y="161"/>
                    <a:pt x="251" y="161"/>
                  </a:cubicBezTo>
                  <a:cubicBezTo>
                    <a:pt x="251" y="161"/>
                    <a:pt x="181" y="192"/>
                    <a:pt x="164" y="127"/>
                  </a:cubicBezTo>
                  <a:cubicBezTo>
                    <a:pt x="152" y="44"/>
                    <a:pt x="214" y="52"/>
                    <a:pt x="214" y="52"/>
                  </a:cubicBezTo>
                  <a:cubicBezTo>
                    <a:pt x="214" y="52"/>
                    <a:pt x="219" y="30"/>
                    <a:pt x="253" y="18"/>
                  </a:cubicBezTo>
                  <a:cubicBezTo>
                    <a:pt x="318" y="0"/>
                    <a:pt x="336" y="66"/>
                    <a:pt x="336" y="71"/>
                  </a:cubicBezTo>
                  <a:cubicBezTo>
                    <a:pt x="349" y="61"/>
                    <a:pt x="412" y="57"/>
                    <a:pt x="412" y="108"/>
                  </a:cubicBezTo>
                  <a:cubicBezTo>
                    <a:pt x="412" y="158"/>
                    <a:pt x="351" y="149"/>
                    <a:pt x="336" y="149"/>
                  </a:cubicBezTo>
                  <a:cubicBezTo>
                    <a:pt x="323" y="149"/>
                    <a:pt x="302" y="152"/>
                    <a:pt x="302" y="181"/>
                  </a:cubicBezTo>
                  <a:cubicBezTo>
                    <a:pt x="302" y="208"/>
                    <a:pt x="341" y="200"/>
                    <a:pt x="341" y="200"/>
                  </a:cubicBezTo>
                  <a:cubicBezTo>
                    <a:pt x="360" y="167"/>
                    <a:pt x="425" y="158"/>
                    <a:pt x="425" y="158"/>
                  </a:cubicBezTo>
                  <a:cubicBezTo>
                    <a:pt x="423" y="141"/>
                    <a:pt x="432" y="114"/>
                    <a:pt x="432" y="114"/>
                  </a:cubicBezTo>
                  <a:cubicBezTo>
                    <a:pt x="449" y="58"/>
                    <a:pt x="515" y="66"/>
                    <a:pt x="530" y="80"/>
                  </a:cubicBezTo>
                  <a:cubicBezTo>
                    <a:pt x="547" y="95"/>
                    <a:pt x="553" y="137"/>
                    <a:pt x="517" y="155"/>
                  </a:cubicBezTo>
                  <a:cubicBezTo>
                    <a:pt x="482" y="173"/>
                    <a:pt x="465" y="120"/>
                    <a:pt x="465" y="120"/>
                  </a:cubicBezTo>
                  <a:cubicBezTo>
                    <a:pt x="465" y="120"/>
                    <a:pt x="456" y="158"/>
                    <a:pt x="476" y="178"/>
                  </a:cubicBezTo>
                  <a:cubicBezTo>
                    <a:pt x="510" y="212"/>
                    <a:pt x="552" y="197"/>
                    <a:pt x="620" y="163"/>
                  </a:cubicBezTo>
                  <a:cubicBezTo>
                    <a:pt x="687" y="129"/>
                    <a:pt x="753" y="140"/>
                    <a:pt x="753" y="140"/>
                  </a:cubicBezTo>
                  <a:cubicBezTo>
                    <a:pt x="753" y="140"/>
                    <a:pt x="673" y="138"/>
                    <a:pt x="605" y="192"/>
                  </a:cubicBezTo>
                  <a:cubicBezTo>
                    <a:pt x="568" y="231"/>
                    <a:pt x="497" y="227"/>
                    <a:pt x="497" y="227"/>
                  </a:cubicBezTo>
                  <a:cubicBezTo>
                    <a:pt x="501" y="264"/>
                    <a:pt x="476" y="315"/>
                    <a:pt x="425" y="308"/>
                  </a:cubicBezTo>
                  <a:cubicBezTo>
                    <a:pt x="371" y="302"/>
                    <a:pt x="385" y="238"/>
                    <a:pt x="385" y="238"/>
                  </a:cubicBezTo>
                  <a:cubicBezTo>
                    <a:pt x="385" y="238"/>
                    <a:pt x="390" y="262"/>
                    <a:pt x="411" y="264"/>
                  </a:cubicBezTo>
                  <a:cubicBezTo>
                    <a:pt x="434" y="267"/>
                    <a:pt x="449" y="233"/>
                    <a:pt x="427" y="212"/>
                  </a:cubicBezTo>
                  <a:cubicBezTo>
                    <a:pt x="398" y="198"/>
                    <a:pt x="363" y="221"/>
                    <a:pt x="363" y="221"/>
                  </a:cubicBezTo>
                  <a:cubicBezTo>
                    <a:pt x="363" y="221"/>
                    <a:pt x="311" y="263"/>
                    <a:pt x="359" y="331"/>
                  </a:cubicBezTo>
                  <a:cubicBezTo>
                    <a:pt x="427" y="399"/>
                    <a:pt x="522" y="304"/>
                    <a:pt x="522" y="304"/>
                  </a:cubicBezTo>
                  <a:cubicBezTo>
                    <a:pt x="522" y="304"/>
                    <a:pt x="686" y="148"/>
                    <a:pt x="835" y="158"/>
                  </a:cubicBezTo>
                  <a:cubicBezTo>
                    <a:pt x="939" y="158"/>
                    <a:pt x="1100" y="322"/>
                    <a:pt x="1095" y="317"/>
                  </a:cubicBezTo>
                  <a:cubicBezTo>
                    <a:pt x="1006" y="243"/>
                    <a:pt x="941" y="198"/>
                    <a:pt x="859" y="181"/>
                  </a:cubicBezTo>
                  <a:cubicBezTo>
                    <a:pt x="691" y="160"/>
                    <a:pt x="581" y="312"/>
                    <a:pt x="581" y="312"/>
                  </a:cubicBezTo>
                  <a:cubicBezTo>
                    <a:pt x="488" y="415"/>
                    <a:pt x="405" y="428"/>
                    <a:pt x="405" y="428"/>
                  </a:cubicBezTo>
                  <a:cubicBezTo>
                    <a:pt x="275" y="467"/>
                    <a:pt x="197" y="333"/>
                    <a:pt x="197" y="333"/>
                  </a:cubicBezTo>
                  <a:cubicBezTo>
                    <a:pt x="197" y="333"/>
                    <a:pt x="155" y="250"/>
                    <a:pt x="130" y="223"/>
                  </a:cubicBezTo>
                  <a:cubicBezTo>
                    <a:pt x="115" y="207"/>
                    <a:pt x="55" y="199"/>
                    <a:pt x="50" y="240"/>
                  </a:cubicBezTo>
                  <a:cubicBezTo>
                    <a:pt x="45" y="281"/>
                    <a:pt x="88" y="289"/>
                    <a:pt x="92" y="264"/>
                  </a:cubicBezTo>
                  <a:cubicBezTo>
                    <a:pt x="95" y="239"/>
                    <a:pt x="79" y="236"/>
                    <a:pt x="79" y="236"/>
                  </a:cubicBezTo>
                  <a:cubicBezTo>
                    <a:pt x="79" y="236"/>
                    <a:pt x="106" y="222"/>
                    <a:pt x="115" y="244"/>
                  </a:cubicBezTo>
                  <a:cubicBezTo>
                    <a:pt x="117" y="265"/>
                    <a:pt x="120" y="312"/>
                    <a:pt x="66" y="308"/>
                  </a:cubicBezTo>
                  <a:cubicBezTo>
                    <a:pt x="7" y="304"/>
                    <a:pt x="26" y="226"/>
                    <a:pt x="26" y="226"/>
                  </a:cubicBezTo>
                  <a:moveTo>
                    <a:pt x="26" y="226"/>
                  </a:moveTo>
                  <a:lnTo>
                    <a:pt x="21" y="218"/>
                  </a:lnTo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cxnSp>
        <p:nvCxnSpPr>
          <p:cNvPr id="8199" name="直接连接符 37"/>
          <p:cNvCxnSpPr/>
          <p:nvPr/>
        </p:nvCxnSpPr>
        <p:spPr>
          <a:xfrm>
            <a:off x="3884613" y="2855913"/>
            <a:ext cx="0" cy="1096962"/>
          </a:xfrm>
          <a:prstGeom prst="line">
            <a:avLst/>
          </a:prstGeom>
          <a:ln w="1270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8200" name="Rectangle 37"/>
          <p:cNvSpPr/>
          <p:nvPr/>
        </p:nvSpPr>
        <p:spPr>
          <a:xfrm>
            <a:off x="3306763" y="1949450"/>
            <a:ext cx="61912" cy="2925763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anchor="t"/>
          <a:p>
            <a:endParaRPr lang="zh-CN" altLang="en-US" dirty="0">
              <a:solidFill>
                <a:srgbClr val="008D7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01" name="Freeform 38"/>
          <p:cNvSpPr/>
          <p:nvPr/>
        </p:nvSpPr>
        <p:spPr>
          <a:xfrm>
            <a:off x="3351213" y="1949450"/>
            <a:ext cx="192087" cy="438150"/>
          </a:xfrm>
          <a:custGeom>
            <a:avLst/>
            <a:gdLst/>
            <a:ahLst/>
            <a:cxnLst>
              <a:cxn ang="0">
                <a:pos x="191890" y="218539"/>
              </a:cxn>
              <a:cxn ang="0">
                <a:pos x="95945" y="327808"/>
              </a:cxn>
              <a:cxn ang="0">
                <a:pos x="0" y="437077"/>
              </a:cxn>
              <a:cxn ang="0">
                <a:pos x="0" y="218539"/>
              </a:cxn>
              <a:cxn ang="0">
                <a:pos x="0" y="0"/>
              </a:cxn>
              <a:cxn ang="0">
                <a:pos x="95945" y="109269"/>
              </a:cxn>
              <a:cxn ang="0">
                <a:pos x="191890" y="218539"/>
              </a:cxn>
            </a:cxnLst>
            <a:pathLst>
              <a:path w="288" h="788">
                <a:moveTo>
                  <a:pt x="288" y="394"/>
                </a:moveTo>
                <a:lnTo>
                  <a:pt x="144" y="591"/>
                </a:lnTo>
                <a:lnTo>
                  <a:pt x="0" y="788"/>
                </a:lnTo>
                <a:lnTo>
                  <a:pt x="0" y="394"/>
                </a:lnTo>
                <a:lnTo>
                  <a:pt x="0" y="0"/>
                </a:lnTo>
                <a:lnTo>
                  <a:pt x="144" y="197"/>
                </a:lnTo>
                <a:lnTo>
                  <a:pt x="288" y="394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202" name="Oval 39"/>
          <p:cNvSpPr/>
          <p:nvPr/>
        </p:nvSpPr>
        <p:spPr>
          <a:xfrm>
            <a:off x="3778250" y="2641600"/>
            <a:ext cx="214313" cy="214313"/>
          </a:xfrm>
          <a:prstGeom prst="ellipse">
            <a:avLst/>
          </a:prstGeom>
          <a:solidFill>
            <a:schemeClr val="tx1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04" name="Oval 41"/>
          <p:cNvSpPr/>
          <p:nvPr/>
        </p:nvSpPr>
        <p:spPr>
          <a:xfrm>
            <a:off x="3784600" y="3738563"/>
            <a:ext cx="214313" cy="214312"/>
          </a:xfrm>
          <a:prstGeom prst="ellipse">
            <a:avLst/>
          </a:prstGeom>
          <a:solidFill>
            <a:schemeClr val="tx1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05" name="TextBox 44"/>
          <p:cNvSpPr txBox="1"/>
          <p:nvPr/>
        </p:nvSpPr>
        <p:spPr>
          <a:xfrm>
            <a:off x="3606800" y="1881188"/>
            <a:ext cx="4267200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 福清市总体概况</a:t>
            </a:r>
            <a:endParaRPr lang="zh-CN" altLang="en-US" sz="3600" b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8206" name="TextBox 45"/>
          <p:cNvSpPr txBox="1"/>
          <p:nvPr/>
        </p:nvSpPr>
        <p:spPr>
          <a:xfrm>
            <a:off x="4027488" y="2508250"/>
            <a:ext cx="3846512" cy="5000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2" charset="-122"/>
                <a:ea typeface="微软雅黑" panose="020B0503020204020204" pitchFamily="2" charset="-122"/>
              </a:rPr>
              <a:t>城市概况</a:t>
            </a:r>
            <a:endParaRPr lang="zh-CN" altLang="en-US" sz="20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8208" name="TextBox 47"/>
          <p:cNvSpPr txBox="1"/>
          <p:nvPr/>
        </p:nvSpPr>
        <p:spPr>
          <a:xfrm>
            <a:off x="3998913" y="3452813"/>
            <a:ext cx="3846512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2" charset="-122"/>
                <a:ea typeface="微软雅黑" panose="020B0503020204020204" pitchFamily="2" charset="-122"/>
              </a:rPr>
              <a:t>区位优势</a:t>
            </a:r>
            <a:endParaRPr lang="zh-CN" altLang="en-US" sz="20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grpSp>
        <p:nvGrpSpPr>
          <p:cNvPr id="8209" name="组合 49"/>
          <p:cNvGrpSpPr/>
          <p:nvPr/>
        </p:nvGrpSpPr>
        <p:grpSpPr>
          <a:xfrm>
            <a:off x="1144588" y="2641600"/>
            <a:ext cx="1822450" cy="1827213"/>
            <a:chOff x="0" y="0"/>
            <a:chExt cx="2493962" cy="2500312"/>
          </a:xfrm>
        </p:grpSpPr>
        <p:sp>
          <p:nvSpPr>
            <p:cNvPr id="12304" name="Oval 5"/>
            <p:cNvSpPr/>
            <p:nvPr/>
          </p:nvSpPr>
          <p:spPr>
            <a:xfrm>
              <a:off x="198437" y="198437"/>
              <a:ext cx="2097087" cy="2103437"/>
            </a:xfrm>
            <a:prstGeom prst="ellipse">
              <a:avLst/>
            </a:prstGeom>
            <a:solidFill>
              <a:schemeClr val="tx2"/>
            </a:solidFill>
            <a:ln w="9525">
              <a:noFill/>
            </a:ln>
          </p:spPr>
          <p:txBody>
            <a:bodyPr anchor="t"/>
            <a:p>
              <a:endParaRPr lang="zh-CN" altLang="en-US" dirty="0">
                <a:solidFill>
                  <a:srgbClr val="008D7C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305" name="Freeform 6"/>
            <p:cNvSpPr/>
            <p:nvPr/>
          </p:nvSpPr>
          <p:spPr>
            <a:xfrm>
              <a:off x="179387" y="0"/>
              <a:ext cx="1035050" cy="669925"/>
            </a:xfrm>
            <a:custGeom>
              <a:avLst/>
              <a:gdLst/>
              <a:ahLst/>
              <a:cxnLst>
                <a:cxn ang="0">
                  <a:pos x="113733" y="669925"/>
                </a:cxn>
                <a:cxn ang="0">
                  <a:pos x="1035050" y="132454"/>
                </a:cxn>
                <a:cxn ang="0">
                  <a:pos x="1035050" y="0"/>
                </a:cxn>
                <a:cxn ang="0">
                  <a:pos x="0" y="603315"/>
                </a:cxn>
                <a:cxn ang="0">
                  <a:pos x="113733" y="669925"/>
                </a:cxn>
              </a:cxnLst>
              <a:pathLst>
                <a:path w="1356" h="875">
                  <a:moveTo>
                    <a:pt x="149" y="875"/>
                  </a:moveTo>
                  <a:cubicBezTo>
                    <a:pt x="399" y="465"/>
                    <a:pt x="845" y="187"/>
                    <a:pt x="1356" y="173"/>
                  </a:cubicBezTo>
                  <a:lnTo>
                    <a:pt x="1356" y="0"/>
                  </a:lnTo>
                  <a:cubicBezTo>
                    <a:pt x="781" y="15"/>
                    <a:pt x="279" y="327"/>
                    <a:pt x="0" y="788"/>
                  </a:cubicBezTo>
                  <a:lnTo>
                    <a:pt x="149" y="8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306" name="Freeform 7"/>
            <p:cNvSpPr/>
            <p:nvPr/>
          </p:nvSpPr>
          <p:spPr>
            <a:xfrm>
              <a:off x="0" y="0"/>
              <a:ext cx="2493962" cy="2500312"/>
            </a:xfrm>
            <a:custGeom>
              <a:avLst/>
              <a:gdLst/>
              <a:ahLst/>
              <a:cxnLst>
                <a:cxn ang="0">
                  <a:pos x="1269861" y="131555"/>
                </a:cxn>
                <a:cxn ang="0">
                  <a:pos x="2362018" y="1249774"/>
                </a:cxn>
                <a:cxn ang="0">
                  <a:pos x="1246981" y="2368757"/>
                </a:cxn>
                <a:cxn ang="0">
                  <a:pos x="131181" y="1249774"/>
                </a:cxn>
                <a:cxn ang="0">
                  <a:pos x="266175" y="717434"/>
                </a:cxn>
                <a:cxn ang="0">
                  <a:pos x="152536" y="650892"/>
                </a:cxn>
                <a:cxn ang="0">
                  <a:pos x="0" y="1249774"/>
                </a:cxn>
                <a:cxn ang="0">
                  <a:pos x="1246981" y="2500312"/>
                </a:cxn>
                <a:cxn ang="0">
                  <a:pos x="2493962" y="1249774"/>
                </a:cxn>
                <a:cxn ang="0">
                  <a:pos x="1269861" y="0"/>
                </a:cxn>
                <a:cxn ang="0">
                  <a:pos x="1269861" y="131555"/>
                </a:cxn>
              </a:cxnLst>
              <a:pathLst>
                <a:path w="3270" h="3269">
                  <a:moveTo>
                    <a:pt x="1665" y="172"/>
                  </a:moveTo>
                  <a:cubicBezTo>
                    <a:pt x="2458" y="188"/>
                    <a:pt x="3097" y="837"/>
                    <a:pt x="3097" y="1634"/>
                  </a:cubicBezTo>
                  <a:cubicBezTo>
                    <a:pt x="3097" y="2442"/>
                    <a:pt x="2442" y="3097"/>
                    <a:pt x="1635" y="3097"/>
                  </a:cubicBezTo>
                  <a:cubicBezTo>
                    <a:pt x="827" y="3097"/>
                    <a:pt x="172" y="2442"/>
                    <a:pt x="172" y="1634"/>
                  </a:cubicBezTo>
                  <a:cubicBezTo>
                    <a:pt x="172" y="1382"/>
                    <a:pt x="236" y="1145"/>
                    <a:pt x="349" y="938"/>
                  </a:cubicBezTo>
                  <a:lnTo>
                    <a:pt x="200" y="851"/>
                  </a:lnTo>
                  <a:cubicBezTo>
                    <a:pt x="72" y="1084"/>
                    <a:pt x="0" y="1351"/>
                    <a:pt x="0" y="1634"/>
                  </a:cubicBezTo>
                  <a:cubicBezTo>
                    <a:pt x="0" y="2537"/>
                    <a:pt x="732" y="3269"/>
                    <a:pt x="1635" y="3269"/>
                  </a:cubicBezTo>
                  <a:cubicBezTo>
                    <a:pt x="2538" y="3269"/>
                    <a:pt x="3270" y="2537"/>
                    <a:pt x="3270" y="1634"/>
                  </a:cubicBezTo>
                  <a:cubicBezTo>
                    <a:pt x="3270" y="742"/>
                    <a:pt x="2554" y="16"/>
                    <a:pt x="1665" y="0"/>
                  </a:cubicBezTo>
                  <a:lnTo>
                    <a:pt x="1665" y="172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8213" name="TextBox 53"/>
          <p:cNvSpPr txBox="1"/>
          <p:nvPr/>
        </p:nvSpPr>
        <p:spPr>
          <a:xfrm>
            <a:off x="1395413" y="2936875"/>
            <a:ext cx="1322387" cy="12001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7200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01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3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5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50"/>
                            </p:stCondLst>
                            <p:childTnLst>
                              <p:par>
                                <p:cTn id="5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nimBg="1"/>
      <p:bldP spid="8202" grpId="0" animBg="1"/>
      <p:bldP spid="8204" grpId="0" bldLvl="0" animBg="1"/>
      <p:bldP spid="8205" grpId="0"/>
      <p:bldP spid="8206" grpId="0"/>
      <p:bldP spid="8208" grpId="0"/>
      <p:bldP spid="82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矩形 83"/>
          <p:cNvSpPr/>
          <p:nvPr/>
        </p:nvSpPr>
        <p:spPr>
          <a:xfrm>
            <a:off x="3633788" y="1243013"/>
            <a:ext cx="4756150" cy="4926012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B8B8B8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19" name="TextBox 76"/>
          <p:cNvSpPr txBox="1"/>
          <p:nvPr/>
        </p:nvSpPr>
        <p:spPr>
          <a:xfrm>
            <a:off x="641350" y="217488"/>
            <a:ext cx="1620838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城市概况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9220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9221" name="TextBox 1"/>
          <p:cNvSpPr txBox="1"/>
          <p:nvPr/>
        </p:nvSpPr>
        <p:spPr>
          <a:xfrm>
            <a:off x="636588" y="596900"/>
            <a:ext cx="2720975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2" charset="-122"/>
                <a:ea typeface="微软雅黑" panose="020B0503020204020204" pitchFamily="2" charset="-122"/>
              </a:rPr>
              <a:t>BRIEF INTRODUCTION TO FUQING</a:t>
            </a:r>
            <a:endParaRPr lang="zh-CN" altLang="en-US" sz="12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9222" name="Rectangle 8"/>
          <p:cNvSpPr/>
          <p:nvPr/>
        </p:nvSpPr>
        <p:spPr>
          <a:xfrm>
            <a:off x="684213" y="1341438"/>
            <a:ext cx="2673350" cy="1531937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23" name="Rectangle 9"/>
          <p:cNvSpPr/>
          <p:nvPr/>
        </p:nvSpPr>
        <p:spPr>
          <a:xfrm>
            <a:off x="684213" y="3021013"/>
            <a:ext cx="2673350" cy="153511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24" name="Rectangle 10"/>
          <p:cNvSpPr/>
          <p:nvPr/>
        </p:nvSpPr>
        <p:spPr>
          <a:xfrm>
            <a:off x="684213" y="4702175"/>
            <a:ext cx="2673350" cy="153352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25" name="TextBox 46"/>
          <p:cNvSpPr txBox="1"/>
          <p:nvPr/>
        </p:nvSpPr>
        <p:spPr>
          <a:xfrm>
            <a:off x="3763328" y="1280478"/>
            <a:ext cx="4497387" cy="3530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      </a:t>
            </a:r>
            <a:r>
              <a:rPr sz="185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福清市是福州市辖的一个县级市，简称"融"，雅称“玉融”。名取自“山自永福里，水自清源里"一语中的"永福"、"清源"二词。福清位于福建省东部沿海，地处福建省海峡西岸经济区中部枢纽和省会中心城市福州南翼，素有"文献名邦"之美誉</a:t>
            </a:r>
            <a:r>
              <a:rPr lang="en-US" sz="185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,</a:t>
            </a:r>
            <a:r>
              <a:rPr sz="185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市域总面积2430平方公里，其中海域面积911平方公里，现辖7个街道办事处、17个镇、496个村（社区），常住人口134万人。依托港口、园区、侨乡等优势，大力发展内外向型并重的工业经济，为福清市实现高质量发展起到重要促进作用。</a:t>
            </a:r>
            <a:endParaRPr sz="1850" dirty="0">
              <a:solidFill>
                <a:schemeClr val="accent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9226" name="Freeform 12"/>
          <p:cNvSpPr/>
          <p:nvPr/>
        </p:nvSpPr>
        <p:spPr>
          <a:xfrm>
            <a:off x="3559175" y="1096963"/>
            <a:ext cx="528638" cy="530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8638" y="0"/>
              </a:cxn>
              <a:cxn ang="0">
                <a:pos x="528638" y="167941"/>
              </a:cxn>
              <a:cxn ang="0">
                <a:pos x="160127" y="167941"/>
              </a:cxn>
              <a:cxn ang="0">
                <a:pos x="160127" y="530225"/>
              </a:cxn>
              <a:cxn ang="0">
                <a:pos x="0" y="530225"/>
              </a:cxn>
              <a:cxn ang="0">
                <a:pos x="0" y="0"/>
              </a:cxn>
            </a:cxnLst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9227" name="Freeform 12"/>
          <p:cNvSpPr/>
          <p:nvPr/>
        </p:nvSpPr>
        <p:spPr>
          <a:xfrm flipH="1" flipV="1">
            <a:off x="7956550" y="5705475"/>
            <a:ext cx="528638" cy="530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8638" y="0"/>
              </a:cxn>
              <a:cxn ang="0">
                <a:pos x="528638" y="167941"/>
              </a:cxn>
              <a:cxn ang="0">
                <a:pos x="160127" y="167941"/>
              </a:cxn>
              <a:cxn ang="0">
                <a:pos x="160127" y="530225"/>
              </a:cxn>
              <a:cxn ang="0">
                <a:pos x="0" y="530225"/>
              </a:cxn>
              <a:cxn ang="0">
                <a:pos x="0" y="0"/>
              </a:cxn>
            </a:cxnLst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9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59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61795E-6 L 0.2552 0.34297 " pathEditMode="relative" rAng="0" ptsTypes="AA">
                                      <p:cBhvr>
                                        <p:cTn id="38" dur="500" spd="-997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00" y="171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51526E-6 L -0.2257 -0.3284 " pathEditMode="relative" rAng="0" ptsTypes="AA">
                                      <p:cBhvr>
                                        <p:cTn id="42" dur="500" spd="-997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0" y="-162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9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19" grpId="0"/>
      <p:bldP spid="9221" grpId="0"/>
      <p:bldP spid="9222" grpId="0" bldLvl="0" animBg="1"/>
      <p:bldP spid="9223" grpId="0" bldLvl="0" animBg="1"/>
      <p:bldP spid="9224" grpId="0" animBg="1"/>
      <p:bldP spid="92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矩形 83"/>
          <p:cNvSpPr/>
          <p:nvPr/>
        </p:nvSpPr>
        <p:spPr>
          <a:xfrm>
            <a:off x="466725" y="1243013"/>
            <a:ext cx="2703513" cy="51435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B8B8B8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3" name="Freeform 12"/>
          <p:cNvSpPr/>
          <p:nvPr/>
        </p:nvSpPr>
        <p:spPr>
          <a:xfrm>
            <a:off x="392113" y="1096963"/>
            <a:ext cx="528637" cy="530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8638" y="0"/>
              </a:cxn>
              <a:cxn ang="0">
                <a:pos x="528638" y="167941"/>
              </a:cxn>
              <a:cxn ang="0">
                <a:pos x="160127" y="167941"/>
              </a:cxn>
              <a:cxn ang="0">
                <a:pos x="160127" y="530225"/>
              </a:cxn>
              <a:cxn ang="0">
                <a:pos x="0" y="530225"/>
              </a:cxn>
              <a:cxn ang="0">
                <a:pos x="0" y="0"/>
              </a:cxn>
            </a:cxnLst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0244" name="Freeform 12"/>
          <p:cNvSpPr/>
          <p:nvPr/>
        </p:nvSpPr>
        <p:spPr>
          <a:xfrm flipH="1" flipV="1">
            <a:off x="2733675" y="5975350"/>
            <a:ext cx="528638" cy="530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8638" y="0"/>
              </a:cxn>
              <a:cxn ang="0">
                <a:pos x="528638" y="167941"/>
              </a:cxn>
              <a:cxn ang="0">
                <a:pos x="160127" y="167941"/>
              </a:cxn>
              <a:cxn ang="0">
                <a:pos x="160127" y="530225"/>
              </a:cxn>
              <a:cxn ang="0">
                <a:pos x="0" y="530225"/>
              </a:cxn>
              <a:cxn ang="0">
                <a:pos x="0" y="0"/>
              </a:cxn>
            </a:cxnLst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0245" name="TextBox 76"/>
          <p:cNvSpPr txBox="1"/>
          <p:nvPr/>
        </p:nvSpPr>
        <p:spPr>
          <a:xfrm>
            <a:off x="641350" y="217488"/>
            <a:ext cx="16052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zh-CN" sz="2800" dirty="0">
                <a:latin typeface="方正粗宋简体" pitchFamily="1" charset="-122"/>
                <a:ea typeface="方正粗宋简体" pitchFamily="1" charset="-122"/>
              </a:rPr>
              <a:t>区位优势</a:t>
            </a:r>
            <a:endParaRPr lang="zh-CN" altLang="zh-CN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10246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0247" name="TextBox 1"/>
          <p:cNvSpPr txBox="1"/>
          <p:nvPr/>
        </p:nvSpPr>
        <p:spPr>
          <a:xfrm>
            <a:off x="636588" y="596900"/>
            <a:ext cx="2825115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 eaLnBrk="0" hangingPunct="0"/>
            <a:r>
              <a:rPr lang="en-US" altLang="zh-CN" sz="1200" cap="all" dirty="0">
                <a:solidFill>
                  <a:schemeClr val="tx1"/>
                </a:solidFill>
                <a:uFillTx/>
                <a:latin typeface="微软雅黑" panose="020B0503020204020204" pitchFamily="2" charset="-122"/>
                <a:ea typeface="微软雅黑" panose="020B0503020204020204" pitchFamily="2" charset="-122"/>
              </a:rPr>
              <a:t>Location advantage OF FUQING</a:t>
            </a:r>
            <a:endParaRPr lang="en-US" altLang="zh-CN" sz="1200" cap="all" dirty="0">
              <a:solidFill>
                <a:schemeClr val="tx1"/>
              </a:solidFill>
              <a:uFillTx/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0249" name="TextBox 5"/>
          <p:cNvSpPr txBox="1"/>
          <p:nvPr/>
        </p:nvSpPr>
        <p:spPr>
          <a:xfrm>
            <a:off x="715963" y="1477963"/>
            <a:ext cx="1897062" cy="4000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交通区位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0250" name="TextBox 6"/>
          <p:cNvSpPr txBox="1"/>
          <p:nvPr/>
        </p:nvSpPr>
        <p:spPr>
          <a:xfrm>
            <a:off x="635000" y="1874838"/>
            <a:ext cx="2339975" cy="329184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en-US" altLang="zh-CN"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       </a:t>
            </a: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福清市地处福建省东部沿海，福建省海峡西岸经济区中部枢纽和省会中心城市福州南翼，位于福厦铁路、沈海高速公路、渔平高速公路、福长高速公路、</a:t>
            </a:r>
            <a:r>
              <a:rPr lang="en-US" altLang="zh-CN"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324</a:t>
            </a: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国道中段，福州新港坐落于福清区域内，区位适中，交通便捷。区域内公路、铁路、海运三种运输方式并存，以公路运输为主。</a:t>
            </a:r>
            <a:endParaRPr lang="zh-CN" altLang="en-US" sz="1600" dirty="0">
              <a:solidFill>
                <a:schemeClr val="accent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11273" name="图片 1" descr="交通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7250" y="1149350"/>
            <a:ext cx="5603875" cy="52371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9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61795E-6 L 0.12917 0.38228 " pathEditMode="relative" rAng="0" ptsTypes="AA">
                                      <p:cBhvr>
                                        <p:cTn id="28" dur="500" spd="-997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0" y="191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9334E-6 L -0.12691 -0.3284 " pathEditMode="relative" rAng="0" ptsTypes="AA">
                                      <p:cBhvr>
                                        <p:cTn id="32" dur="500" spd="-997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0" y="-162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59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59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59"/>
                            </p:stCondLst>
                            <p:childTnLst>
                              <p:par>
                                <p:cTn id="5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ldLvl="0" animBg="1"/>
      <p:bldP spid="10245" grpId="0"/>
      <p:bldP spid="10247" grpId="0"/>
      <p:bldP spid="10249" grpId="0"/>
      <p:bldP spid="102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3" name="Freeform 12"/>
          <p:cNvSpPr/>
          <p:nvPr/>
        </p:nvSpPr>
        <p:spPr>
          <a:xfrm>
            <a:off x="392113" y="1096963"/>
            <a:ext cx="528637" cy="530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8638" y="0"/>
              </a:cxn>
              <a:cxn ang="0">
                <a:pos x="528638" y="167941"/>
              </a:cxn>
              <a:cxn ang="0">
                <a:pos x="160127" y="167941"/>
              </a:cxn>
              <a:cxn ang="0">
                <a:pos x="160127" y="530225"/>
              </a:cxn>
              <a:cxn ang="0">
                <a:pos x="0" y="530225"/>
              </a:cxn>
              <a:cxn ang="0">
                <a:pos x="0" y="0"/>
              </a:cxn>
            </a:cxnLst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0244" name="Freeform 12"/>
          <p:cNvSpPr/>
          <p:nvPr/>
        </p:nvSpPr>
        <p:spPr>
          <a:xfrm flipH="1" flipV="1">
            <a:off x="8270875" y="5997575"/>
            <a:ext cx="528638" cy="530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8638" y="0"/>
              </a:cxn>
              <a:cxn ang="0">
                <a:pos x="528638" y="167941"/>
              </a:cxn>
              <a:cxn ang="0">
                <a:pos x="160127" y="167941"/>
              </a:cxn>
              <a:cxn ang="0">
                <a:pos x="160127" y="530225"/>
              </a:cxn>
              <a:cxn ang="0">
                <a:pos x="0" y="530225"/>
              </a:cxn>
              <a:cxn ang="0">
                <a:pos x="0" y="0"/>
              </a:cxn>
            </a:cxnLst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0245" name="TextBox 76"/>
          <p:cNvSpPr txBox="1"/>
          <p:nvPr/>
        </p:nvSpPr>
        <p:spPr>
          <a:xfrm>
            <a:off x="641350" y="217488"/>
            <a:ext cx="16052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zh-CN" sz="2800" dirty="0">
                <a:latin typeface="方正粗宋简体" pitchFamily="1" charset="-122"/>
                <a:ea typeface="方正粗宋简体" pitchFamily="1" charset="-122"/>
              </a:rPr>
              <a:t>区位优势</a:t>
            </a:r>
            <a:endParaRPr lang="zh-CN" altLang="zh-CN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10246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0247" name="TextBox 1"/>
          <p:cNvSpPr txBox="1"/>
          <p:nvPr/>
        </p:nvSpPr>
        <p:spPr>
          <a:xfrm>
            <a:off x="636588" y="596900"/>
            <a:ext cx="2825115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 eaLnBrk="0" hangingPunct="0"/>
            <a:r>
              <a:rPr lang="en-US" altLang="zh-CN" sz="1200" cap="all" dirty="0">
                <a:solidFill>
                  <a:schemeClr val="tx1"/>
                </a:solidFill>
                <a:uFillTx/>
                <a:latin typeface="微软雅黑" panose="020B0503020204020204" pitchFamily="2" charset="-122"/>
                <a:ea typeface="微软雅黑" panose="020B0503020204020204" pitchFamily="2" charset="-122"/>
              </a:rPr>
              <a:t>Location advantage OF FUQING</a:t>
            </a:r>
            <a:endParaRPr lang="en-US" altLang="zh-CN" sz="1200" cap="all" dirty="0">
              <a:solidFill>
                <a:schemeClr val="tx1"/>
              </a:solidFill>
              <a:uFillTx/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7700" y="1492250"/>
            <a:ext cx="7921625" cy="48101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9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61795E-6 L 0.12917 0.38228 " pathEditMode="relative" rAng="0" ptsTypes="AA">
                                      <p:cBhvr>
                                        <p:cTn id="28" dur="500" spd="-997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0" y="191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9334E-6 L -0.12691 -0.3284 " pathEditMode="relative" rAng="0" ptsTypes="AA">
                                      <p:cBhvr>
                                        <p:cTn id="32" dur="500" spd="-997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0" y="-16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2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4338" name="组合 1"/>
          <p:cNvGrpSpPr/>
          <p:nvPr/>
        </p:nvGrpSpPr>
        <p:grpSpPr>
          <a:xfrm>
            <a:off x="274638" y="252413"/>
            <a:ext cx="5964237" cy="592137"/>
            <a:chOff x="0" y="0"/>
            <a:chExt cx="5964230" cy="591500"/>
          </a:xfrm>
        </p:grpSpPr>
        <p:sp>
          <p:nvSpPr>
            <p:cNvPr id="15363" name="TextBox 19"/>
            <p:cNvSpPr txBox="1"/>
            <p:nvPr/>
          </p:nvSpPr>
          <p:spPr>
            <a:xfrm>
              <a:off x="0" y="0"/>
              <a:ext cx="2697768" cy="3679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福清融侨经济技术开发区</a:t>
              </a:r>
              <a:endParaRPr lang="zh-CN" altLang="en-US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5364" name="TextBox 35"/>
            <p:cNvSpPr txBox="1"/>
            <p:nvPr/>
          </p:nvSpPr>
          <p:spPr>
            <a:xfrm>
              <a:off x="21265" y="316169"/>
              <a:ext cx="5942965" cy="275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12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FUQING RONGQIAO ECONOMIC AND TECHNOLOGICAL DEVELOPMENT ZONE</a:t>
              </a:r>
              <a:endParaRPr lang="zh-CN" altLang="en-US" sz="12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5365" name="Freeform 5"/>
            <p:cNvSpPr>
              <a:spLocks noEditPoints="1"/>
            </p:cNvSpPr>
            <p:nvPr/>
          </p:nvSpPr>
          <p:spPr>
            <a:xfrm>
              <a:off x="2657958" y="35441"/>
              <a:ext cx="676275" cy="298449"/>
            </a:xfrm>
            <a:custGeom>
              <a:avLst/>
              <a:gdLst/>
              <a:ahLst/>
              <a:cxnLst>
                <a:cxn ang="0">
                  <a:pos x="169684" y="214091"/>
                </a:cxn>
                <a:cxn ang="0">
                  <a:pos x="143247" y="180859"/>
                </a:cxn>
                <a:cxn ang="0">
                  <a:pos x="155543" y="146349"/>
                </a:cxn>
                <a:cxn ang="0">
                  <a:pos x="161076" y="170634"/>
                </a:cxn>
                <a:cxn ang="0">
                  <a:pos x="185053" y="143792"/>
                </a:cxn>
                <a:cxn ang="0">
                  <a:pos x="126648" y="162965"/>
                </a:cxn>
                <a:cxn ang="0">
                  <a:pos x="169684" y="214091"/>
                </a:cxn>
                <a:cxn ang="0">
                  <a:pos x="12911" y="139319"/>
                </a:cxn>
                <a:cxn ang="0">
                  <a:pos x="43036" y="100335"/>
                </a:cxn>
                <a:cxn ang="0">
                  <a:pos x="107589" y="112478"/>
                </a:cxn>
                <a:cxn ang="0">
                  <a:pos x="174602" y="99057"/>
                </a:cxn>
                <a:cxn ang="0">
                  <a:pos x="140788" y="52404"/>
                </a:cxn>
                <a:cxn ang="0">
                  <a:pos x="137099" y="95222"/>
                </a:cxn>
                <a:cxn ang="0">
                  <a:pos x="154314" y="83719"/>
                </a:cxn>
                <a:cxn ang="0">
                  <a:pos x="140788" y="78606"/>
                </a:cxn>
                <a:cxn ang="0">
                  <a:pos x="158617" y="75411"/>
                </a:cxn>
                <a:cxn ang="0">
                  <a:pos x="154314" y="102891"/>
                </a:cxn>
                <a:cxn ang="0">
                  <a:pos x="100826" y="81163"/>
                </a:cxn>
                <a:cxn ang="0">
                  <a:pos x="131566" y="33232"/>
                </a:cxn>
                <a:cxn ang="0">
                  <a:pos x="155543" y="11503"/>
                </a:cxn>
                <a:cxn ang="0">
                  <a:pos x="206571" y="45374"/>
                </a:cxn>
                <a:cxn ang="0">
                  <a:pos x="253296" y="69020"/>
                </a:cxn>
                <a:cxn ang="0">
                  <a:pos x="206571" y="95222"/>
                </a:cxn>
                <a:cxn ang="0">
                  <a:pos x="185668" y="115673"/>
                </a:cxn>
                <a:cxn ang="0">
                  <a:pos x="209645" y="127815"/>
                </a:cxn>
                <a:cxn ang="0">
                  <a:pos x="261288" y="100974"/>
                </a:cxn>
                <a:cxn ang="0">
                  <a:pos x="265592" y="72855"/>
                </a:cxn>
                <a:cxn ang="0">
                  <a:pos x="325842" y="51126"/>
                </a:cxn>
                <a:cxn ang="0">
                  <a:pos x="317849" y="99057"/>
                </a:cxn>
                <a:cxn ang="0">
                  <a:pos x="285880" y="76689"/>
                </a:cxn>
                <a:cxn ang="0">
                  <a:pos x="292643" y="113756"/>
                </a:cxn>
                <a:cxn ang="0">
                  <a:pos x="381173" y="104170"/>
                </a:cxn>
                <a:cxn ang="0">
                  <a:pos x="462941" y="89471"/>
                </a:cxn>
                <a:cxn ang="0">
                  <a:pos x="371951" y="122703"/>
                </a:cxn>
                <a:cxn ang="0">
                  <a:pos x="305553" y="145070"/>
                </a:cxn>
                <a:cxn ang="0">
                  <a:pos x="261288" y="196836"/>
                </a:cxn>
                <a:cxn ang="0">
                  <a:pos x="236696" y="152100"/>
                </a:cxn>
                <a:cxn ang="0">
                  <a:pos x="252681" y="168716"/>
                </a:cxn>
                <a:cxn ang="0">
                  <a:pos x="262518" y="135484"/>
                </a:cxn>
                <a:cxn ang="0">
                  <a:pos x="223171" y="141236"/>
                </a:cxn>
                <a:cxn ang="0">
                  <a:pos x="220712" y="211535"/>
                </a:cxn>
                <a:cxn ang="0">
                  <a:pos x="320923" y="194279"/>
                </a:cxn>
                <a:cxn ang="0">
                  <a:pos x="513354" y="100974"/>
                </a:cxn>
                <a:cxn ang="0">
                  <a:pos x="673201" y="202587"/>
                </a:cxn>
                <a:cxn ang="0">
                  <a:pos x="528109" y="115673"/>
                </a:cxn>
                <a:cxn ang="0">
                  <a:pos x="357196" y="199392"/>
                </a:cxn>
                <a:cxn ang="0">
                  <a:pos x="248992" y="273525"/>
                </a:cxn>
                <a:cxn ang="0">
                  <a:pos x="121115" y="212813"/>
                </a:cxn>
                <a:cxn ang="0">
                  <a:pos x="79923" y="142514"/>
                </a:cxn>
                <a:cxn ang="0">
                  <a:pos x="30740" y="153379"/>
                </a:cxn>
                <a:cxn ang="0">
                  <a:pos x="56561" y="168716"/>
                </a:cxn>
                <a:cxn ang="0">
                  <a:pos x="48569" y="150822"/>
                </a:cxn>
                <a:cxn ang="0">
                  <a:pos x="70701" y="155935"/>
                </a:cxn>
                <a:cxn ang="0">
                  <a:pos x="40577" y="196836"/>
                </a:cxn>
                <a:cxn ang="0">
                  <a:pos x="15985" y="144431"/>
                </a:cxn>
                <a:cxn ang="0">
                  <a:pos x="15985" y="144431"/>
                </a:cxn>
                <a:cxn ang="0">
                  <a:pos x="12911" y="139319"/>
                </a:cxn>
              </a:cxnLst>
              <a:pathLst>
                <a:path w="1100" h="467">
                  <a:moveTo>
                    <a:pt x="276" y="335"/>
                  </a:moveTo>
                  <a:cubicBezTo>
                    <a:pt x="280" y="335"/>
                    <a:pt x="249" y="323"/>
                    <a:pt x="233" y="283"/>
                  </a:cubicBezTo>
                  <a:cubicBezTo>
                    <a:pt x="222" y="250"/>
                    <a:pt x="253" y="229"/>
                    <a:pt x="253" y="229"/>
                  </a:cubicBezTo>
                  <a:cubicBezTo>
                    <a:pt x="249" y="234"/>
                    <a:pt x="253" y="257"/>
                    <a:pt x="262" y="267"/>
                  </a:cubicBezTo>
                  <a:cubicBezTo>
                    <a:pt x="272" y="278"/>
                    <a:pt x="313" y="266"/>
                    <a:pt x="301" y="225"/>
                  </a:cubicBezTo>
                  <a:cubicBezTo>
                    <a:pt x="282" y="187"/>
                    <a:pt x="206" y="200"/>
                    <a:pt x="206" y="255"/>
                  </a:cubicBezTo>
                  <a:cubicBezTo>
                    <a:pt x="206" y="309"/>
                    <a:pt x="271" y="335"/>
                    <a:pt x="276" y="335"/>
                  </a:cubicBezTo>
                  <a:moveTo>
                    <a:pt x="21" y="218"/>
                  </a:moveTo>
                  <a:cubicBezTo>
                    <a:pt x="0" y="151"/>
                    <a:pt x="70" y="157"/>
                    <a:pt x="70" y="157"/>
                  </a:cubicBezTo>
                  <a:cubicBezTo>
                    <a:pt x="104" y="95"/>
                    <a:pt x="159" y="157"/>
                    <a:pt x="175" y="176"/>
                  </a:cubicBezTo>
                  <a:cubicBezTo>
                    <a:pt x="194" y="195"/>
                    <a:pt x="268" y="203"/>
                    <a:pt x="284" y="155"/>
                  </a:cubicBezTo>
                  <a:cubicBezTo>
                    <a:pt x="300" y="107"/>
                    <a:pt x="260" y="69"/>
                    <a:pt x="229" y="82"/>
                  </a:cubicBezTo>
                  <a:cubicBezTo>
                    <a:pt x="197" y="96"/>
                    <a:pt x="190" y="138"/>
                    <a:pt x="223" y="149"/>
                  </a:cubicBezTo>
                  <a:cubicBezTo>
                    <a:pt x="256" y="159"/>
                    <a:pt x="251" y="131"/>
                    <a:pt x="251" y="131"/>
                  </a:cubicBezTo>
                  <a:cubicBezTo>
                    <a:pt x="239" y="143"/>
                    <a:pt x="231" y="132"/>
                    <a:pt x="229" y="123"/>
                  </a:cubicBezTo>
                  <a:cubicBezTo>
                    <a:pt x="227" y="115"/>
                    <a:pt x="246" y="100"/>
                    <a:pt x="258" y="118"/>
                  </a:cubicBezTo>
                  <a:cubicBezTo>
                    <a:pt x="268" y="143"/>
                    <a:pt x="251" y="161"/>
                    <a:pt x="251" y="161"/>
                  </a:cubicBezTo>
                  <a:cubicBezTo>
                    <a:pt x="251" y="161"/>
                    <a:pt x="181" y="192"/>
                    <a:pt x="164" y="127"/>
                  </a:cubicBezTo>
                  <a:cubicBezTo>
                    <a:pt x="152" y="44"/>
                    <a:pt x="214" y="52"/>
                    <a:pt x="214" y="52"/>
                  </a:cubicBezTo>
                  <a:cubicBezTo>
                    <a:pt x="214" y="52"/>
                    <a:pt x="219" y="30"/>
                    <a:pt x="253" y="18"/>
                  </a:cubicBezTo>
                  <a:cubicBezTo>
                    <a:pt x="318" y="0"/>
                    <a:pt x="336" y="66"/>
                    <a:pt x="336" y="71"/>
                  </a:cubicBezTo>
                  <a:cubicBezTo>
                    <a:pt x="349" y="61"/>
                    <a:pt x="412" y="57"/>
                    <a:pt x="412" y="108"/>
                  </a:cubicBezTo>
                  <a:cubicBezTo>
                    <a:pt x="412" y="158"/>
                    <a:pt x="351" y="149"/>
                    <a:pt x="336" y="149"/>
                  </a:cubicBezTo>
                  <a:cubicBezTo>
                    <a:pt x="323" y="149"/>
                    <a:pt x="302" y="152"/>
                    <a:pt x="302" y="181"/>
                  </a:cubicBezTo>
                  <a:cubicBezTo>
                    <a:pt x="302" y="208"/>
                    <a:pt x="341" y="200"/>
                    <a:pt x="341" y="200"/>
                  </a:cubicBezTo>
                  <a:cubicBezTo>
                    <a:pt x="360" y="167"/>
                    <a:pt x="425" y="158"/>
                    <a:pt x="425" y="158"/>
                  </a:cubicBezTo>
                  <a:cubicBezTo>
                    <a:pt x="423" y="141"/>
                    <a:pt x="432" y="114"/>
                    <a:pt x="432" y="114"/>
                  </a:cubicBezTo>
                  <a:cubicBezTo>
                    <a:pt x="449" y="58"/>
                    <a:pt x="515" y="66"/>
                    <a:pt x="530" y="80"/>
                  </a:cubicBezTo>
                  <a:cubicBezTo>
                    <a:pt x="547" y="95"/>
                    <a:pt x="553" y="137"/>
                    <a:pt x="517" y="155"/>
                  </a:cubicBezTo>
                  <a:cubicBezTo>
                    <a:pt x="482" y="173"/>
                    <a:pt x="465" y="120"/>
                    <a:pt x="465" y="120"/>
                  </a:cubicBezTo>
                  <a:cubicBezTo>
                    <a:pt x="465" y="120"/>
                    <a:pt x="456" y="158"/>
                    <a:pt x="476" y="178"/>
                  </a:cubicBezTo>
                  <a:cubicBezTo>
                    <a:pt x="510" y="212"/>
                    <a:pt x="552" y="197"/>
                    <a:pt x="620" y="163"/>
                  </a:cubicBezTo>
                  <a:cubicBezTo>
                    <a:pt x="687" y="129"/>
                    <a:pt x="753" y="140"/>
                    <a:pt x="753" y="140"/>
                  </a:cubicBezTo>
                  <a:cubicBezTo>
                    <a:pt x="753" y="140"/>
                    <a:pt x="673" y="138"/>
                    <a:pt x="605" y="192"/>
                  </a:cubicBezTo>
                  <a:cubicBezTo>
                    <a:pt x="568" y="231"/>
                    <a:pt x="497" y="227"/>
                    <a:pt x="497" y="227"/>
                  </a:cubicBezTo>
                  <a:cubicBezTo>
                    <a:pt x="501" y="264"/>
                    <a:pt x="476" y="315"/>
                    <a:pt x="425" y="308"/>
                  </a:cubicBezTo>
                  <a:cubicBezTo>
                    <a:pt x="371" y="302"/>
                    <a:pt x="385" y="238"/>
                    <a:pt x="385" y="238"/>
                  </a:cubicBezTo>
                  <a:cubicBezTo>
                    <a:pt x="385" y="238"/>
                    <a:pt x="390" y="262"/>
                    <a:pt x="411" y="264"/>
                  </a:cubicBezTo>
                  <a:cubicBezTo>
                    <a:pt x="434" y="267"/>
                    <a:pt x="449" y="233"/>
                    <a:pt x="427" y="212"/>
                  </a:cubicBezTo>
                  <a:cubicBezTo>
                    <a:pt x="398" y="198"/>
                    <a:pt x="363" y="221"/>
                    <a:pt x="363" y="221"/>
                  </a:cubicBezTo>
                  <a:cubicBezTo>
                    <a:pt x="363" y="221"/>
                    <a:pt x="311" y="263"/>
                    <a:pt x="359" y="331"/>
                  </a:cubicBezTo>
                  <a:cubicBezTo>
                    <a:pt x="427" y="399"/>
                    <a:pt x="522" y="304"/>
                    <a:pt x="522" y="304"/>
                  </a:cubicBezTo>
                  <a:cubicBezTo>
                    <a:pt x="522" y="304"/>
                    <a:pt x="686" y="148"/>
                    <a:pt x="835" y="158"/>
                  </a:cubicBezTo>
                  <a:cubicBezTo>
                    <a:pt x="939" y="158"/>
                    <a:pt x="1100" y="322"/>
                    <a:pt x="1095" y="317"/>
                  </a:cubicBezTo>
                  <a:cubicBezTo>
                    <a:pt x="1006" y="243"/>
                    <a:pt x="941" y="198"/>
                    <a:pt x="859" y="181"/>
                  </a:cubicBezTo>
                  <a:cubicBezTo>
                    <a:pt x="691" y="160"/>
                    <a:pt x="581" y="312"/>
                    <a:pt x="581" y="312"/>
                  </a:cubicBezTo>
                  <a:cubicBezTo>
                    <a:pt x="488" y="415"/>
                    <a:pt x="405" y="428"/>
                    <a:pt x="405" y="428"/>
                  </a:cubicBezTo>
                  <a:cubicBezTo>
                    <a:pt x="275" y="467"/>
                    <a:pt x="197" y="333"/>
                    <a:pt x="197" y="333"/>
                  </a:cubicBezTo>
                  <a:cubicBezTo>
                    <a:pt x="197" y="333"/>
                    <a:pt x="155" y="250"/>
                    <a:pt x="130" y="223"/>
                  </a:cubicBezTo>
                  <a:cubicBezTo>
                    <a:pt x="115" y="207"/>
                    <a:pt x="55" y="199"/>
                    <a:pt x="50" y="240"/>
                  </a:cubicBezTo>
                  <a:cubicBezTo>
                    <a:pt x="45" y="281"/>
                    <a:pt x="88" y="289"/>
                    <a:pt x="92" y="264"/>
                  </a:cubicBezTo>
                  <a:cubicBezTo>
                    <a:pt x="95" y="239"/>
                    <a:pt x="79" y="236"/>
                    <a:pt x="79" y="236"/>
                  </a:cubicBezTo>
                  <a:cubicBezTo>
                    <a:pt x="79" y="236"/>
                    <a:pt x="106" y="222"/>
                    <a:pt x="115" y="244"/>
                  </a:cubicBezTo>
                  <a:cubicBezTo>
                    <a:pt x="117" y="265"/>
                    <a:pt x="120" y="312"/>
                    <a:pt x="66" y="308"/>
                  </a:cubicBezTo>
                  <a:cubicBezTo>
                    <a:pt x="7" y="304"/>
                    <a:pt x="26" y="226"/>
                    <a:pt x="26" y="226"/>
                  </a:cubicBezTo>
                  <a:moveTo>
                    <a:pt x="26" y="226"/>
                  </a:moveTo>
                  <a:lnTo>
                    <a:pt x="21" y="218"/>
                  </a:lnTo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cxnSp>
        <p:nvCxnSpPr>
          <p:cNvPr id="14342" name="直接连接符 37"/>
          <p:cNvCxnSpPr>
            <a:endCxn id="2" idx="0"/>
          </p:cNvCxnSpPr>
          <p:nvPr/>
        </p:nvCxnSpPr>
        <p:spPr>
          <a:xfrm>
            <a:off x="3608705" y="2696210"/>
            <a:ext cx="0" cy="2180590"/>
          </a:xfrm>
          <a:prstGeom prst="line">
            <a:avLst/>
          </a:prstGeom>
          <a:ln w="1270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4343" name="Rectangle 37"/>
          <p:cNvSpPr/>
          <p:nvPr/>
        </p:nvSpPr>
        <p:spPr>
          <a:xfrm>
            <a:off x="2909888" y="1903413"/>
            <a:ext cx="46037" cy="325437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anchor="t"/>
          <a:p>
            <a:endParaRPr lang="zh-CN" altLang="en-US" dirty="0">
              <a:solidFill>
                <a:srgbClr val="008D7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4" name="Freeform 38"/>
          <p:cNvSpPr/>
          <p:nvPr/>
        </p:nvSpPr>
        <p:spPr>
          <a:xfrm>
            <a:off x="2954338" y="1903413"/>
            <a:ext cx="192087" cy="436562"/>
          </a:xfrm>
          <a:custGeom>
            <a:avLst/>
            <a:gdLst/>
            <a:ahLst/>
            <a:cxnLst>
              <a:cxn ang="0">
                <a:pos x="191890" y="218539"/>
              </a:cxn>
              <a:cxn ang="0">
                <a:pos x="95945" y="327808"/>
              </a:cxn>
              <a:cxn ang="0">
                <a:pos x="0" y="437077"/>
              </a:cxn>
              <a:cxn ang="0">
                <a:pos x="0" y="218539"/>
              </a:cxn>
              <a:cxn ang="0">
                <a:pos x="0" y="0"/>
              </a:cxn>
              <a:cxn ang="0">
                <a:pos x="95945" y="109269"/>
              </a:cxn>
              <a:cxn ang="0">
                <a:pos x="191890" y="218539"/>
              </a:cxn>
            </a:cxnLst>
            <a:pathLst>
              <a:path w="288" h="788">
                <a:moveTo>
                  <a:pt x="288" y="394"/>
                </a:moveTo>
                <a:lnTo>
                  <a:pt x="144" y="591"/>
                </a:lnTo>
                <a:lnTo>
                  <a:pt x="0" y="788"/>
                </a:lnTo>
                <a:lnTo>
                  <a:pt x="0" y="394"/>
                </a:lnTo>
                <a:lnTo>
                  <a:pt x="0" y="0"/>
                </a:lnTo>
                <a:lnTo>
                  <a:pt x="144" y="197"/>
                </a:lnTo>
                <a:lnTo>
                  <a:pt x="288" y="394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4345" name="Oval 39"/>
          <p:cNvSpPr/>
          <p:nvPr/>
        </p:nvSpPr>
        <p:spPr>
          <a:xfrm>
            <a:off x="3500438" y="2403475"/>
            <a:ext cx="214312" cy="214313"/>
          </a:xfrm>
          <a:prstGeom prst="ellipse">
            <a:avLst/>
          </a:prstGeom>
          <a:solidFill>
            <a:schemeClr val="tx1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dirty="0">
              <a:solidFill>
                <a:srgbClr val="4D4D4D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6" name="Oval 40"/>
          <p:cNvSpPr/>
          <p:nvPr/>
        </p:nvSpPr>
        <p:spPr>
          <a:xfrm>
            <a:off x="3500438" y="2903855"/>
            <a:ext cx="214312" cy="215900"/>
          </a:xfrm>
          <a:prstGeom prst="ellipse">
            <a:avLst/>
          </a:prstGeom>
          <a:solidFill>
            <a:schemeClr val="tx1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dirty="0">
              <a:solidFill>
                <a:srgbClr val="4D4D4D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8" name="TextBox 44"/>
          <p:cNvSpPr txBox="1"/>
          <p:nvPr/>
        </p:nvSpPr>
        <p:spPr>
          <a:xfrm>
            <a:off x="3022600" y="1765300"/>
            <a:ext cx="4565650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 融侨开发区概况</a:t>
            </a:r>
            <a:endParaRPr lang="zh-CN" altLang="en-US" sz="3600" b="1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4349" name="TextBox 45"/>
          <p:cNvSpPr txBox="1"/>
          <p:nvPr/>
        </p:nvSpPr>
        <p:spPr>
          <a:xfrm>
            <a:off x="3749675" y="2270125"/>
            <a:ext cx="3429000" cy="5000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开发区简介</a:t>
            </a:r>
            <a:endParaRPr lang="zh-CN" altLang="en-US" sz="2000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grpSp>
        <p:nvGrpSpPr>
          <p:cNvPr id="14352" name="组合 49"/>
          <p:cNvGrpSpPr/>
          <p:nvPr/>
        </p:nvGrpSpPr>
        <p:grpSpPr>
          <a:xfrm>
            <a:off x="747713" y="2667000"/>
            <a:ext cx="1822450" cy="1827213"/>
            <a:chOff x="0" y="0"/>
            <a:chExt cx="2493962" cy="2500312"/>
          </a:xfrm>
        </p:grpSpPr>
        <p:sp>
          <p:nvSpPr>
            <p:cNvPr id="15377" name="Oval 5"/>
            <p:cNvSpPr/>
            <p:nvPr/>
          </p:nvSpPr>
          <p:spPr>
            <a:xfrm>
              <a:off x="198437" y="198437"/>
              <a:ext cx="2097087" cy="2103437"/>
            </a:xfrm>
            <a:prstGeom prst="ellipse">
              <a:avLst/>
            </a:prstGeom>
            <a:solidFill>
              <a:schemeClr val="tx2"/>
            </a:solidFill>
            <a:ln w="9525">
              <a:noFill/>
            </a:ln>
          </p:spPr>
          <p:txBody>
            <a:bodyPr anchor="t"/>
            <a:p>
              <a:endParaRPr lang="zh-CN" altLang="en-US" dirty="0">
                <a:solidFill>
                  <a:srgbClr val="008D7C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378" name="Freeform 6"/>
            <p:cNvSpPr/>
            <p:nvPr/>
          </p:nvSpPr>
          <p:spPr>
            <a:xfrm>
              <a:off x="179387" y="0"/>
              <a:ext cx="1035050" cy="669925"/>
            </a:xfrm>
            <a:custGeom>
              <a:avLst/>
              <a:gdLst/>
              <a:ahLst/>
              <a:cxnLst>
                <a:cxn ang="0">
                  <a:pos x="113733" y="669925"/>
                </a:cxn>
                <a:cxn ang="0">
                  <a:pos x="1035050" y="132454"/>
                </a:cxn>
                <a:cxn ang="0">
                  <a:pos x="1035050" y="0"/>
                </a:cxn>
                <a:cxn ang="0">
                  <a:pos x="0" y="603315"/>
                </a:cxn>
                <a:cxn ang="0">
                  <a:pos x="113733" y="669925"/>
                </a:cxn>
              </a:cxnLst>
              <a:pathLst>
                <a:path w="1356" h="875">
                  <a:moveTo>
                    <a:pt x="149" y="875"/>
                  </a:moveTo>
                  <a:cubicBezTo>
                    <a:pt x="399" y="465"/>
                    <a:pt x="845" y="187"/>
                    <a:pt x="1356" y="173"/>
                  </a:cubicBezTo>
                  <a:lnTo>
                    <a:pt x="1356" y="0"/>
                  </a:lnTo>
                  <a:cubicBezTo>
                    <a:pt x="781" y="15"/>
                    <a:pt x="279" y="327"/>
                    <a:pt x="0" y="788"/>
                  </a:cubicBezTo>
                  <a:lnTo>
                    <a:pt x="149" y="8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5379" name="Freeform 7"/>
            <p:cNvSpPr/>
            <p:nvPr/>
          </p:nvSpPr>
          <p:spPr>
            <a:xfrm>
              <a:off x="0" y="0"/>
              <a:ext cx="2493962" cy="2500312"/>
            </a:xfrm>
            <a:custGeom>
              <a:avLst/>
              <a:gdLst/>
              <a:ahLst/>
              <a:cxnLst>
                <a:cxn ang="0">
                  <a:pos x="1269861" y="131555"/>
                </a:cxn>
                <a:cxn ang="0">
                  <a:pos x="2362018" y="1249774"/>
                </a:cxn>
                <a:cxn ang="0">
                  <a:pos x="1246981" y="2368757"/>
                </a:cxn>
                <a:cxn ang="0">
                  <a:pos x="131181" y="1249774"/>
                </a:cxn>
                <a:cxn ang="0">
                  <a:pos x="266175" y="717434"/>
                </a:cxn>
                <a:cxn ang="0">
                  <a:pos x="152536" y="650892"/>
                </a:cxn>
                <a:cxn ang="0">
                  <a:pos x="0" y="1249774"/>
                </a:cxn>
                <a:cxn ang="0">
                  <a:pos x="1246981" y="2500312"/>
                </a:cxn>
                <a:cxn ang="0">
                  <a:pos x="2493962" y="1249774"/>
                </a:cxn>
                <a:cxn ang="0">
                  <a:pos x="1269861" y="0"/>
                </a:cxn>
                <a:cxn ang="0">
                  <a:pos x="1269861" y="131555"/>
                </a:cxn>
              </a:cxnLst>
              <a:pathLst>
                <a:path w="3270" h="3269">
                  <a:moveTo>
                    <a:pt x="1665" y="172"/>
                  </a:moveTo>
                  <a:cubicBezTo>
                    <a:pt x="2458" y="188"/>
                    <a:pt x="3097" y="837"/>
                    <a:pt x="3097" y="1634"/>
                  </a:cubicBezTo>
                  <a:cubicBezTo>
                    <a:pt x="3097" y="2442"/>
                    <a:pt x="2442" y="3097"/>
                    <a:pt x="1635" y="3097"/>
                  </a:cubicBezTo>
                  <a:cubicBezTo>
                    <a:pt x="827" y="3097"/>
                    <a:pt x="172" y="2442"/>
                    <a:pt x="172" y="1634"/>
                  </a:cubicBezTo>
                  <a:cubicBezTo>
                    <a:pt x="172" y="1382"/>
                    <a:pt x="236" y="1145"/>
                    <a:pt x="349" y="938"/>
                  </a:cubicBezTo>
                  <a:lnTo>
                    <a:pt x="200" y="851"/>
                  </a:lnTo>
                  <a:cubicBezTo>
                    <a:pt x="72" y="1084"/>
                    <a:pt x="0" y="1351"/>
                    <a:pt x="0" y="1634"/>
                  </a:cubicBezTo>
                  <a:cubicBezTo>
                    <a:pt x="0" y="2537"/>
                    <a:pt x="732" y="3269"/>
                    <a:pt x="1635" y="3269"/>
                  </a:cubicBezTo>
                  <a:cubicBezTo>
                    <a:pt x="2538" y="3269"/>
                    <a:pt x="3270" y="2537"/>
                    <a:pt x="3270" y="1634"/>
                  </a:cubicBezTo>
                  <a:cubicBezTo>
                    <a:pt x="3270" y="742"/>
                    <a:pt x="2554" y="16"/>
                    <a:pt x="1665" y="0"/>
                  </a:cubicBezTo>
                  <a:lnTo>
                    <a:pt x="1665" y="172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4356" name="TextBox 53"/>
          <p:cNvSpPr txBox="1"/>
          <p:nvPr/>
        </p:nvSpPr>
        <p:spPr>
          <a:xfrm>
            <a:off x="998538" y="2962275"/>
            <a:ext cx="1322387" cy="12001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7200" b="1" dirty="0">
                <a:solidFill>
                  <a:srgbClr val="C00000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02</a:t>
            </a:r>
            <a:endParaRPr lang="zh-CN" altLang="en-US" sz="7200" b="1" dirty="0">
              <a:solidFill>
                <a:srgbClr val="C00000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14357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675" y="3851275"/>
            <a:ext cx="2816225" cy="3157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58" name="Oval 39"/>
          <p:cNvSpPr/>
          <p:nvPr/>
        </p:nvSpPr>
        <p:spPr>
          <a:xfrm>
            <a:off x="3489643" y="3337243"/>
            <a:ext cx="214312" cy="214312"/>
          </a:xfrm>
          <a:prstGeom prst="ellipse">
            <a:avLst/>
          </a:prstGeom>
          <a:solidFill>
            <a:schemeClr val="tx1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dirty="0">
              <a:solidFill>
                <a:srgbClr val="4D4D4D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59" name="Oval 40"/>
          <p:cNvSpPr/>
          <p:nvPr/>
        </p:nvSpPr>
        <p:spPr>
          <a:xfrm>
            <a:off x="3500438" y="3933190"/>
            <a:ext cx="214312" cy="214313"/>
          </a:xfrm>
          <a:prstGeom prst="ellipse">
            <a:avLst/>
          </a:prstGeom>
          <a:solidFill>
            <a:schemeClr val="tx1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dirty="0">
              <a:solidFill>
                <a:srgbClr val="4D4D4D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60" name="Oval 41"/>
          <p:cNvSpPr/>
          <p:nvPr/>
        </p:nvSpPr>
        <p:spPr>
          <a:xfrm>
            <a:off x="3500438" y="4406583"/>
            <a:ext cx="214312" cy="212725"/>
          </a:xfrm>
          <a:prstGeom prst="ellipse">
            <a:avLst/>
          </a:prstGeom>
          <a:solidFill>
            <a:schemeClr val="tx1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dirty="0">
              <a:solidFill>
                <a:srgbClr val="4D4D4D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61" name="TextBox 32"/>
          <p:cNvSpPr txBox="1"/>
          <p:nvPr/>
        </p:nvSpPr>
        <p:spPr>
          <a:xfrm>
            <a:off x="3781425" y="3160395"/>
            <a:ext cx="3429000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基础配套设施</a:t>
            </a:r>
            <a:endParaRPr lang="zh-CN" altLang="en-US" sz="2000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4362" name="TextBox 33"/>
          <p:cNvSpPr txBox="1"/>
          <p:nvPr/>
        </p:nvSpPr>
        <p:spPr>
          <a:xfrm>
            <a:off x="3749675" y="3701415"/>
            <a:ext cx="3429000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服务设施配套</a:t>
            </a:r>
            <a:endParaRPr lang="zh-CN" altLang="en-US" sz="2000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4363" name="TextBox 34"/>
          <p:cNvSpPr txBox="1"/>
          <p:nvPr/>
        </p:nvSpPr>
        <p:spPr>
          <a:xfrm>
            <a:off x="3754120" y="4166870"/>
            <a:ext cx="3429000" cy="5540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产业优势</a:t>
            </a:r>
            <a:endParaRPr lang="zh-CN" altLang="en-US" sz="2000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4365" name="TextBox 48"/>
          <p:cNvSpPr txBox="1"/>
          <p:nvPr/>
        </p:nvSpPr>
        <p:spPr>
          <a:xfrm>
            <a:off x="3749675" y="4675188"/>
            <a:ext cx="3429000" cy="5540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明星企业展示</a:t>
            </a:r>
            <a:endParaRPr lang="zh-CN" altLang="en-US" sz="2000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" name="Oval 41"/>
          <p:cNvSpPr/>
          <p:nvPr/>
        </p:nvSpPr>
        <p:spPr>
          <a:xfrm>
            <a:off x="3501073" y="4876483"/>
            <a:ext cx="214312" cy="212725"/>
          </a:xfrm>
          <a:prstGeom prst="ellipse">
            <a:avLst/>
          </a:prstGeom>
          <a:solidFill>
            <a:schemeClr val="tx1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dirty="0">
              <a:solidFill>
                <a:srgbClr val="4D4D4D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54120" y="2701925"/>
            <a:ext cx="26911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</a:pP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开发区区位优势</a:t>
            </a:r>
            <a:endParaRPr lang="zh-CN" altLang="en-US" sz="2000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3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5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50"/>
                            </p:stCondLst>
                            <p:childTnLst>
                              <p:par>
                                <p:cTn id="5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50"/>
                            </p:stCondLst>
                            <p:childTnLst>
                              <p:par>
                                <p:cTn id="6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animBg="1"/>
      <p:bldP spid="14345" grpId="0" animBg="1"/>
      <p:bldP spid="14346" grpId="0" bldLvl="0" animBg="1"/>
      <p:bldP spid="14348" grpId="0"/>
      <p:bldP spid="14349" grpId="0"/>
      <p:bldP spid="14356" grpId="0"/>
      <p:bldP spid="14358" grpId="0" bldLvl="0" animBg="1"/>
      <p:bldP spid="14359" grpId="0" bldLvl="0" animBg="1"/>
      <p:bldP spid="14360" grpId="0" bldLvl="0" animBg="1"/>
      <p:bldP spid="14361" grpId="0"/>
      <p:bldP spid="14362" grpId="0"/>
      <p:bldP spid="14363" grpId="0"/>
      <p:bldP spid="14365" grpId="0"/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矩形 2"/>
          <p:cNvSpPr/>
          <p:nvPr/>
        </p:nvSpPr>
        <p:spPr>
          <a:xfrm>
            <a:off x="400050" y="4293235"/>
            <a:ext cx="8334375" cy="2403475"/>
          </a:xfrm>
          <a:prstGeom prst="rect">
            <a:avLst/>
          </a:prstGeom>
          <a:solidFill>
            <a:schemeClr val="tx2"/>
          </a:solidFill>
          <a:ln w="9525" cap="flat" cmpd="sng">
            <a:solidFill>
              <a:srgbClr val="B8B8B8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63" name="TextBox 76"/>
          <p:cNvSpPr txBox="1"/>
          <p:nvPr/>
        </p:nvSpPr>
        <p:spPr>
          <a:xfrm>
            <a:off x="641350" y="217488"/>
            <a:ext cx="19608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开发区简介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15364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5365" name="TextBox 1"/>
          <p:cNvSpPr txBox="1"/>
          <p:nvPr/>
        </p:nvSpPr>
        <p:spPr>
          <a:xfrm>
            <a:off x="636588" y="596900"/>
            <a:ext cx="2528887" cy="2778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2" charset="-122"/>
                <a:ea typeface="微软雅黑" panose="020B0503020204020204" pitchFamily="2" charset="-122"/>
              </a:rPr>
              <a:t>BRIEF INTRODUCTION TO XEDZ</a:t>
            </a:r>
            <a:endParaRPr lang="zh-CN" altLang="en-US" sz="12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5367" name="TextBox 3"/>
          <p:cNvSpPr txBox="1"/>
          <p:nvPr/>
        </p:nvSpPr>
        <p:spPr>
          <a:xfrm>
            <a:off x="400050" y="4398645"/>
            <a:ext cx="8334375" cy="24593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457200">
              <a:lnSpc>
                <a:spcPct val="140000"/>
              </a:lnSpc>
              <a:spcBef>
                <a:spcPts val="0"/>
              </a:spcBef>
            </a:pPr>
            <a:r>
              <a:rPr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福清融侨经济技术开发区位于福清市中心城区,创办于1987年，1992年经国务院批准为国家级开发区，成为全国唯一以“侨”命名的国家级开发区,是国家显示器产业园、国家新型工业化产业示范基地（电子信息•显示器）和国家平板显示高新技术产业化基地。20</a:t>
            </a:r>
            <a:r>
              <a:rPr lang="en-US"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21</a:t>
            </a:r>
            <a:r>
              <a:rPr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年区内规上企业数</a:t>
            </a:r>
            <a:r>
              <a:rPr lang="en-US"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277</a:t>
            </a:r>
            <a:r>
              <a:rPr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家，规上企业员工数约</a:t>
            </a:r>
            <a:r>
              <a:rPr lang="en-US"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6</a:t>
            </a:r>
            <a:r>
              <a:rPr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万人，实现规上工业产值1</a:t>
            </a:r>
            <a:r>
              <a:rPr lang="en-US"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290</a:t>
            </a:r>
            <a:r>
              <a:rPr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亿元，占全市5</a:t>
            </a:r>
            <a:r>
              <a:rPr lang="en-US"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0</a:t>
            </a:r>
            <a:r>
              <a:rPr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%</a:t>
            </a:r>
            <a:r>
              <a:rPr lang="zh-CN"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。</a:t>
            </a:r>
            <a:endParaRPr sz="1600" dirty="0">
              <a:solidFill>
                <a:schemeClr val="accent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indent="457200">
              <a:lnSpc>
                <a:spcPct val="140000"/>
              </a:lnSpc>
              <a:spcBef>
                <a:spcPts val="0"/>
              </a:spcBef>
            </a:pPr>
            <a:endParaRPr lang="zh-CN" altLang="en-US" sz="1500" dirty="0">
              <a:latin typeface="宋体" panose="02010600030101010101" pitchFamily="2" charset="-122"/>
            </a:endParaRPr>
          </a:p>
          <a:p>
            <a:pPr indent="457200">
              <a:lnSpc>
                <a:spcPct val="140000"/>
              </a:lnSpc>
              <a:spcBef>
                <a:spcPts val="0"/>
              </a:spcBef>
            </a:pPr>
            <a:endParaRPr sz="1500" dirty="0">
              <a:solidFill>
                <a:schemeClr val="accent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13318" name="图片 1" descr="融侨管委会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050" y="875030"/>
            <a:ext cx="8334375" cy="34347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49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49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ldLvl="0" animBg="1"/>
      <p:bldP spid="15363" grpId="0"/>
      <p:bldP spid="15365" grpId="0"/>
      <p:bldP spid="153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TextBox 76"/>
          <p:cNvSpPr txBox="1"/>
          <p:nvPr/>
        </p:nvSpPr>
        <p:spPr>
          <a:xfrm>
            <a:off x="641350" y="217488"/>
            <a:ext cx="26720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开发区区位优势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17411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7412" name="TextBox 1"/>
          <p:cNvSpPr txBox="1"/>
          <p:nvPr/>
        </p:nvSpPr>
        <p:spPr>
          <a:xfrm>
            <a:off x="636588" y="596900"/>
            <a:ext cx="3904615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 eaLnBrk="0" hangingPunct="0"/>
            <a:r>
              <a:rPr lang="en-US" altLang="zh-CN" sz="1200" dirty="0">
                <a:latin typeface="微软雅黑" panose="020B0503020204020204" pitchFamily="2" charset="-122"/>
                <a:ea typeface="微软雅黑" panose="020B0503020204020204" pitchFamily="2" charset="-122"/>
              </a:rPr>
              <a:t>REGIONAL ADVANTAGES OF DEVELOPMENT ZONE</a:t>
            </a:r>
            <a:endParaRPr lang="en-US" altLang="zh-CN" sz="12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7414" name="Freeform 5"/>
          <p:cNvSpPr>
            <a:spLocks noEditPoints="1"/>
          </p:cNvSpPr>
          <p:nvPr/>
        </p:nvSpPr>
        <p:spPr>
          <a:xfrm>
            <a:off x="636588" y="1557338"/>
            <a:ext cx="633412" cy="617537"/>
          </a:xfrm>
          <a:custGeom>
            <a:avLst/>
            <a:gdLst/>
            <a:ahLst/>
            <a:cxnLst>
              <a:cxn ang="0">
                <a:pos x="329381" y="167346"/>
              </a:cxn>
              <a:cxn ang="0">
                <a:pos x="346066" y="194185"/>
              </a:cxn>
              <a:cxn ang="0">
                <a:pos x="340684" y="215761"/>
              </a:cxn>
              <a:cxn ang="0">
                <a:pos x="348219" y="233127"/>
              </a:cxn>
              <a:cxn ang="0">
                <a:pos x="343913" y="239442"/>
              </a:cxn>
              <a:cxn ang="0">
                <a:pos x="346066" y="256808"/>
              </a:cxn>
              <a:cxn ang="0">
                <a:pos x="342298" y="271543"/>
              </a:cxn>
              <a:cxn ang="0">
                <a:pos x="217973" y="281541"/>
              </a:cxn>
              <a:cxn ang="0">
                <a:pos x="164691" y="276279"/>
              </a:cxn>
              <a:cxn ang="0">
                <a:pos x="143163" y="242599"/>
              </a:cxn>
              <a:cxn ang="0">
                <a:pos x="75349" y="222602"/>
              </a:cxn>
              <a:cxn ang="0">
                <a:pos x="107641" y="281541"/>
              </a:cxn>
              <a:cxn ang="0">
                <a:pos x="112485" y="297855"/>
              </a:cxn>
              <a:cxn ang="0">
                <a:pos x="59203" y="346796"/>
              </a:cxn>
              <a:cxn ang="0">
                <a:pos x="225508" y="332587"/>
              </a:cxn>
              <a:cxn ang="0">
                <a:pos x="197521" y="413103"/>
              </a:cxn>
              <a:cxn ang="0">
                <a:pos x="113023" y="461518"/>
              </a:cxn>
              <a:cxn ang="0">
                <a:pos x="79654" y="469411"/>
              </a:cxn>
              <a:cxn ang="0">
                <a:pos x="202365" y="440468"/>
              </a:cxn>
              <a:cxn ang="0">
                <a:pos x="241116" y="461518"/>
              </a:cxn>
              <a:cxn ang="0">
                <a:pos x="260491" y="452571"/>
              </a:cxn>
              <a:cxn ang="0">
                <a:pos x="222817" y="432574"/>
              </a:cxn>
              <a:cxn ang="0">
                <a:pos x="313235" y="395737"/>
              </a:cxn>
              <a:cxn ang="0">
                <a:pos x="334225" y="407314"/>
              </a:cxn>
              <a:cxn ang="0">
                <a:pos x="369209" y="402052"/>
              </a:cxn>
              <a:cxn ang="0">
                <a:pos x="362212" y="386791"/>
              </a:cxn>
              <a:cxn ang="0">
                <a:pos x="344989" y="388896"/>
              </a:cxn>
              <a:cxn ang="0">
                <a:pos x="385893" y="358373"/>
              </a:cxn>
              <a:cxn ang="0">
                <a:pos x="437022" y="346270"/>
              </a:cxn>
              <a:cxn ang="0">
                <a:pos x="588796" y="315221"/>
              </a:cxn>
              <a:cxn ang="0">
                <a:pos x="529594" y="284699"/>
              </a:cxn>
              <a:cxn ang="0">
                <a:pos x="440790" y="255755"/>
              </a:cxn>
              <a:cxn ang="0">
                <a:pos x="398810" y="226286"/>
              </a:cxn>
              <a:cxn ang="0">
                <a:pos x="423029" y="215761"/>
              </a:cxn>
              <a:cxn ang="0">
                <a:pos x="418185" y="205236"/>
              </a:cxn>
              <a:cxn ang="0">
                <a:pos x="367056" y="157874"/>
              </a:cxn>
              <a:cxn ang="0">
                <a:pos x="506451" y="301539"/>
              </a:cxn>
              <a:cxn ang="0">
                <a:pos x="523673" y="290488"/>
              </a:cxn>
              <a:cxn ang="0">
                <a:pos x="316465" y="0"/>
              </a:cxn>
              <a:cxn ang="0">
                <a:pos x="316465" y="618865"/>
              </a:cxn>
              <a:cxn ang="0">
                <a:pos x="316465" y="0"/>
              </a:cxn>
            </a:cxnLst>
            <a:pathLst>
              <a:path w="1176" h="1176">
                <a:moveTo>
                  <a:pt x="618" y="308"/>
                </a:moveTo>
                <a:lnTo>
                  <a:pt x="612" y="318"/>
                </a:lnTo>
                <a:cubicBezTo>
                  <a:pt x="637" y="318"/>
                  <a:pt x="637" y="310"/>
                  <a:pt x="640" y="328"/>
                </a:cubicBezTo>
                <a:cubicBezTo>
                  <a:pt x="642" y="341"/>
                  <a:pt x="643" y="355"/>
                  <a:pt x="643" y="369"/>
                </a:cubicBezTo>
                <a:lnTo>
                  <a:pt x="643" y="395"/>
                </a:lnTo>
                <a:cubicBezTo>
                  <a:pt x="643" y="404"/>
                  <a:pt x="636" y="398"/>
                  <a:pt x="633" y="410"/>
                </a:cubicBezTo>
                <a:cubicBezTo>
                  <a:pt x="647" y="418"/>
                  <a:pt x="648" y="423"/>
                  <a:pt x="648" y="444"/>
                </a:cubicBezTo>
                <a:lnTo>
                  <a:pt x="647" y="443"/>
                </a:lnTo>
                <a:lnTo>
                  <a:pt x="637" y="454"/>
                </a:lnTo>
                <a:lnTo>
                  <a:pt x="639" y="455"/>
                </a:lnTo>
                <a:lnTo>
                  <a:pt x="646" y="457"/>
                </a:lnTo>
                <a:cubicBezTo>
                  <a:pt x="648" y="473"/>
                  <a:pt x="648" y="473"/>
                  <a:pt x="643" y="488"/>
                </a:cubicBezTo>
                <a:cubicBezTo>
                  <a:pt x="637" y="508"/>
                  <a:pt x="634" y="499"/>
                  <a:pt x="628" y="512"/>
                </a:cubicBezTo>
                <a:lnTo>
                  <a:pt x="636" y="516"/>
                </a:lnTo>
                <a:lnTo>
                  <a:pt x="629" y="533"/>
                </a:lnTo>
                <a:lnTo>
                  <a:pt x="405" y="535"/>
                </a:lnTo>
                <a:lnTo>
                  <a:pt x="346" y="535"/>
                </a:lnTo>
                <a:cubicBezTo>
                  <a:pt x="332" y="535"/>
                  <a:pt x="318" y="528"/>
                  <a:pt x="306" y="525"/>
                </a:cubicBezTo>
                <a:cubicBezTo>
                  <a:pt x="306" y="519"/>
                  <a:pt x="295" y="457"/>
                  <a:pt x="293" y="452"/>
                </a:cubicBezTo>
                <a:cubicBezTo>
                  <a:pt x="290" y="443"/>
                  <a:pt x="272" y="453"/>
                  <a:pt x="266" y="461"/>
                </a:cubicBezTo>
                <a:cubicBezTo>
                  <a:pt x="262" y="467"/>
                  <a:pt x="251" y="483"/>
                  <a:pt x="250" y="490"/>
                </a:cubicBezTo>
                <a:cubicBezTo>
                  <a:pt x="235" y="486"/>
                  <a:pt x="141" y="423"/>
                  <a:pt x="140" y="423"/>
                </a:cubicBezTo>
                <a:lnTo>
                  <a:pt x="102" y="430"/>
                </a:lnTo>
                <a:lnTo>
                  <a:pt x="200" y="535"/>
                </a:lnTo>
                <a:cubicBezTo>
                  <a:pt x="196" y="536"/>
                  <a:pt x="193" y="539"/>
                  <a:pt x="193" y="544"/>
                </a:cubicBezTo>
                <a:cubicBezTo>
                  <a:pt x="193" y="554"/>
                  <a:pt x="201" y="562"/>
                  <a:pt x="209" y="566"/>
                </a:cubicBezTo>
                <a:lnTo>
                  <a:pt x="93" y="652"/>
                </a:lnTo>
                <a:lnTo>
                  <a:pt x="110" y="659"/>
                </a:lnTo>
                <a:lnTo>
                  <a:pt x="274" y="595"/>
                </a:lnTo>
                <a:cubicBezTo>
                  <a:pt x="297" y="607"/>
                  <a:pt x="385" y="627"/>
                  <a:pt x="419" y="632"/>
                </a:cubicBezTo>
                <a:cubicBezTo>
                  <a:pt x="471" y="641"/>
                  <a:pt x="525" y="646"/>
                  <a:pt x="575" y="658"/>
                </a:cubicBezTo>
                <a:cubicBezTo>
                  <a:pt x="568" y="668"/>
                  <a:pt x="392" y="772"/>
                  <a:pt x="367" y="785"/>
                </a:cubicBezTo>
                <a:cubicBezTo>
                  <a:pt x="334" y="802"/>
                  <a:pt x="294" y="826"/>
                  <a:pt x="262" y="846"/>
                </a:cubicBezTo>
                <a:cubicBezTo>
                  <a:pt x="247" y="856"/>
                  <a:pt x="226" y="869"/>
                  <a:pt x="210" y="877"/>
                </a:cubicBezTo>
                <a:cubicBezTo>
                  <a:pt x="205" y="879"/>
                  <a:pt x="186" y="891"/>
                  <a:pt x="183" y="892"/>
                </a:cubicBezTo>
                <a:cubicBezTo>
                  <a:pt x="172" y="894"/>
                  <a:pt x="155" y="882"/>
                  <a:pt x="148" y="892"/>
                </a:cubicBezTo>
                <a:cubicBezTo>
                  <a:pt x="169" y="893"/>
                  <a:pt x="194" y="903"/>
                  <a:pt x="216" y="903"/>
                </a:cubicBezTo>
                <a:cubicBezTo>
                  <a:pt x="222" y="903"/>
                  <a:pt x="363" y="844"/>
                  <a:pt x="376" y="837"/>
                </a:cubicBezTo>
                <a:cubicBezTo>
                  <a:pt x="393" y="848"/>
                  <a:pt x="385" y="855"/>
                  <a:pt x="405" y="863"/>
                </a:cubicBezTo>
                <a:cubicBezTo>
                  <a:pt x="413" y="866"/>
                  <a:pt x="442" y="877"/>
                  <a:pt x="448" y="877"/>
                </a:cubicBezTo>
                <a:lnTo>
                  <a:pt x="465" y="877"/>
                </a:lnTo>
                <a:cubicBezTo>
                  <a:pt x="474" y="877"/>
                  <a:pt x="484" y="868"/>
                  <a:pt x="484" y="860"/>
                </a:cubicBezTo>
                <a:cubicBezTo>
                  <a:pt x="484" y="842"/>
                  <a:pt x="472" y="828"/>
                  <a:pt x="454" y="828"/>
                </a:cubicBezTo>
                <a:cubicBezTo>
                  <a:pt x="422" y="828"/>
                  <a:pt x="439" y="828"/>
                  <a:pt x="414" y="822"/>
                </a:cubicBezTo>
                <a:cubicBezTo>
                  <a:pt x="418" y="819"/>
                  <a:pt x="569" y="750"/>
                  <a:pt x="571" y="750"/>
                </a:cubicBezTo>
                <a:cubicBezTo>
                  <a:pt x="578" y="750"/>
                  <a:pt x="574" y="752"/>
                  <a:pt x="582" y="752"/>
                </a:cubicBezTo>
                <a:cubicBezTo>
                  <a:pt x="585" y="763"/>
                  <a:pt x="595" y="765"/>
                  <a:pt x="605" y="769"/>
                </a:cubicBezTo>
                <a:cubicBezTo>
                  <a:pt x="611" y="771"/>
                  <a:pt x="615" y="772"/>
                  <a:pt x="621" y="774"/>
                </a:cubicBezTo>
                <a:cubicBezTo>
                  <a:pt x="630" y="777"/>
                  <a:pt x="627" y="779"/>
                  <a:pt x="633" y="783"/>
                </a:cubicBezTo>
                <a:cubicBezTo>
                  <a:pt x="650" y="792"/>
                  <a:pt x="686" y="792"/>
                  <a:pt x="686" y="764"/>
                </a:cubicBezTo>
                <a:lnTo>
                  <a:pt x="686" y="760"/>
                </a:lnTo>
                <a:cubicBezTo>
                  <a:pt x="686" y="751"/>
                  <a:pt x="681" y="735"/>
                  <a:pt x="673" y="735"/>
                </a:cubicBezTo>
                <a:cubicBezTo>
                  <a:pt x="661" y="735"/>
                  <a:pt x="659" y="739"/>
                  <a:pt x="646" y="739"/>
                </a:cubicBezTo>
                <a:lnTo>
                  <a:pt x="641" y="739"/>
                </a:lnTo>
                <a:cubicBezTo>
                  <a:pt x="626" y="739"/>
                  <a:pt x="621" y="734"/>
                  <a:pt x="611" y="731"/>
                </a:cubicBezTo>
                <a:cubicBezTo>
                  <a:pt x="614" y="727"/>
                  <a:pt x="704" y="686"/>
                  <a:pt x="717" y="681"/>
                </a:cubicBezTo>
                <a:cubicBezTo>
                  <a:pt x="747" y="669"/>
                  <a:pt x="738" y="667"/>
                  <a:pt x="779" y="665"/>
                </a:cubicBezTo>
                <a:cubicBezTo>
                  <a:pt x="792" y="665"/>
                  <a:pt x="802" y="660"/>
                  <a:pt x="812" y="658"/>
                </a:cubicBezTo>
                <a:cubicBezTo>
                  <a:pt x="812" y="658"/>
                  <a:pt x="841" y="661"/>
                  <a:pt x="847" y="662"/>
                </a:cubicBezTo>
                <a:cubicBezTo>
                  <a:pt x="907" y="669"/>
                  <a:pt x="1094" y="645"/>
                  <a:pt x="1094" y="599"/>
                </a:cubicBezTo>
                <a:lnTo>
                  <a:pt x="1094" y="595"/>
                </a:lnTo>
                <a:cubicBezTo>
                  <a:pt x="1094" y="578"/>
                  <a:pt x="1005" y="548"/>
                  <a:pt x="984" y="541"/>
                </a:cubicBezTo>
                <a:cubicBezTo>
                  <a:pt x="940" y="527"/>
                  <a:pt x="900" y="520"/>
                  <a:pt x="841" y="520"/>
                </a:cubicBezTo>
                <a:cubicBezTo>
                  <a:pt x="840" y="503"/>
                  <a:pt x="837" y="486"/>
                  <a:pt x="819" y="486"/>
                </a:cubicBezTo>
                <a:cubicBezTo>
                  <a:pt x="798" y="486"/>
                  <a:pt x="783" y="480"/>
                  <a:pt x="766" y="480"/>
                </a:cubicBezTo>
                <a:lnTo>
                  <a:pt x="741" y="430"/>
                </a:lnTo>
                <a:lnTo>
                  <a:pt x="756" y="433"/>
                </a:lnTo>
                <a:cubicBezTo>
                  <a:pt x="771" y="435"/>
                  <a:pt x="786" y="424"/>
                  <a:pt x="786" y="410"/>
                </a:cubicBezTo>
                <a:lnTo>
                  <a:pt x="786" y="404"/>
                </a:lnTo>
                <a:cubicBezTo>
                  <a:pt x="786" y="396"/>
                  <a:pt x="782" y="393"/>
                  <a:pt x="777" y="390"/>
                </a:cubicBezTo>
                <a:lnTo>
                  <a:pt x="722" y="387"/>
                </a:lnTo>
                <a:lnTo>
                  <a:pt x="682" y="300"/>
                </a:lnTo>
                <a:lnTo>
                  <a:pt x="618" y="308"/>
                </a:lnTo>
                <a:close/>
                <a:moveTo>
                  <a:pt x="941" y="573"/>
                </a:moveTo>
                <a:cubicBezTo>
                  <a:pt x="941" y="596"/>
                  <a:pt x="1026" y="597"/>
                  <a:pt x="1026" y="576"/>
                </a:cubicBezTo>
                <a:cubicBezTo>
                  <a:pt x="1026" y="568"/>
                  <a:pt x="982" y="556"/>
                  <a:pt x="973" y="552"/>
                </a:cubicBezTo>
                <a:cubicBezTo>
                  <a:pt x="966" y="558"/>
                  <a:pt x="941" y="565"/>
                  <a:pt x="941" y="573"/>
                </a:cubicBezTo>
                <a:close/>
                <a:moveTo>
                  <a:pt x="588" y="0"/>
                </a:moveTo>
                <a:cubicBezTo>
                  <a:pt x="913" y="0"/>
                  <a:pt x="1176" y="263"/>
                  <a:pt x="1176" y="588"/>
                </a:cubicBezTo>
                <a:cubicBezTo>
                  <a:pt x="1176" y="913"/>
                  <a:pt x="913" y="1176"/>
                  <a:pt x="588" y="1176"/>
                </a:cubicBezTo>
                <a:cubicBezTo>
                  <a:pt x="263" y="1176"/>
                  <a:pt x="0" y="913"/>
                  <a:pt x="0" y="588"/>
                </a:cubicBezTo>
                <a:cubicBezTo>
                  <a:pt x="0" y="263"/>
                  <a:pt x="263" y="0"/>
                  <a:pt x="588" y="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7415" name="Freeform 6"/>
          <p:cNvSpPr>
            <a:spLocks noEditPoints="1"/>
          </p:cNvSpPr>
          <p:nvPr/>
        </p:nvSpPr>
        <p:spPr>
          <a:xfrm>
            <a:off x="636588" y="2713038"/>
            <a:ext cx="633412" cy="617537"/>
          </a:xfrm>
          <a:custGeom>
            <a:avLst/>
            <a:gdLst/>
            <a:ahLst/>
            <a:cxnLst>
              <a:cxn ang="0">
                <a:pos x="316465" y="617693"/>
              </a:cxn>
              <a:cxn ang="0">
                <a:pos x="316465" y="180314"/>
              </a:cxn>
              <a:cxn ang="0">
                <a:pos x="364365" y="178737"/>
              </a:cxn>
              <a:cxn ang="0">
                <a:pos x="533900" y="280722"/>
              </a:cxn>
              <a:cxn ang="0">
                <a:pos x="558658" y="315943"/>
              </a:cxn>
              <a:cxn ang="0">
                <a:pos x="486538" y="418980"/>
              </a:cxn>
              <a:cxn ang="0">
                <a:pos x="405807" y="426340"/>
              </a:cxn>
              <a:cxn ang="0">
                <a:pos x="329920" y="423185"/>
              </a:cxn>
              <a:cxn ang="0">
                <a:pos x="57050" y="371141"/>
              </a:cxn>
              <a:cxn ang="0">
                <a:pos x="116791" y="357999"/>
              </a:cxn>
              <a:cxn ang="0">
                <a:pos x="54897" y="306481"/>
              </a:cxn>
              <a:cxn ang="0">
                <a:pos x="171688" y="242872"/>
              </a:cxn>
              <a:cxn ang="0">
                <a:pos x="316465" y="180314"/>
              </a:cxn>
              <a:cxn ang="0">
                <a:pos x="29063" y="356948"/>
              </a:cxn>
              <a:cxn ang="0">
                <a:pos x="55435" y="371141"/>
              </a:cxn>
              <a:cxn ang="0">
                <a:pos x="26910" y="360628"/>
              </a:cxn>
              <a:cxn ang="0">
                <a:pos x="11302" y="354845"/>
              </a:cxn>
              <a:cxn ang="0">
                <a:pos x="54897" y="304378"/>
              </a:cxn>
              <a:cxn ang="0">
                <a:pos x="465010" y="465241"/>
              </a:cxn>
              <a:cxn ang="0">
                <a:pos x="364904" y="458407"/>
              </a:cxn>
              <a:cxn ang="0">
                <a:pos x="250266" y="433699"/>
              </a:cxn>
              <a:cxn ang="0">
                <a:pos x="79116" y="387964"/>
              </a:cxn>
              <a:cxn ang="0">
                <a:pos x="58126" y="380604"/>
              </a:cxn>
              <a:cxn ang="0">
                <a:pos x="64046" y="380604"/>
              </a:cxn>
              <a:cxn ang="0">
                <a:pos x="109256" y="387438"/>
              </a:cxn>
              <a:cxn ang="0">
                <a:pos x="196445" y="405312"/>
              </a:cxn>
              <a:cxn ang="0">
                <a:pos x="249727" y="430545"/>
              </a:cxn>
              <a:cxn ang="0">
                <a:pos x="357907" y="453150"/>
              </a:cxn>
              <a:cxn ang="0">
                <a:pos x="421953" y="432648"/>
              </a:cxn>
              <a:cxn ang="0">
                <a:pos x="490305" y="440533"/>
              </a:cxn>
              <a:cxn ang="0">
                <a:pos x="509143" y="295967"/>
              </a:cxn>
              <a:cxn ang="0">
                <a:pos x="409036" y="271259"/>
              </a:cxn>
              <a:cxn ang="0">
                <a:pos x="378359" y="189776"/>
              </a:cxn>
              <a:cxn ang="0">
                <a:pos x="533900" y="285453"/>
              </a:cxn>
              <a:cxn ang="0">
                <a:pos x="352525" y="336446"/>
              </a:cxn>
              <a:cxn ang="0">
                <a:pos x="216359" y="340125"/>
              </a:cxn>
              <a:cxn ang="0">
                <a:pos x="266950" y="272311"/>
              </a:cxn>
              <a:cxn ang="0">
                <a:pos x="407422" y="334343"/>
              </a:cxn>
              <a:cxn ang="0">
                <a:pos x="579109" y="442636"/>
              </a:cxn>
              <a:cxn ang="0">
                <a:pos x="503222" y="463138"/>
              </a:cxn>
              <a:cxn ang="0">
                <a:pos x="504299" y="427917"/>
              </a:cxn>
              <a:cxn ang="0">
                <a:pos x="489767" y="422660"/>
              </a:cxn>
              <a:cxn ang="0">
                <a:pos x="581800" y="356948"/>
              </a:cxn>
              <a:cxn ang="0">
                <a:pos x="456399" y="375347"/>
              </a:cxn>
              <a:cxn ang="0">
                <a:pos x="287402" y="375347"/>
              </a:cxn>
              <a:cxn ang="0">
                <a:pos x="124864" y="363256"/>
              </a:cxn>
              <a:cxn ang="0">
                <a:pos x="166844" y="340125"/>
              </a:cxn>
              <a:cxn ang="0">
                <a:pos x="54897" y="333291"/>
              </a:cxn>
              <a:cxn ang="0">
                <a:pos x="517754" y="361679"/>
              </a:cxn>
              <a:cxn ang="0">
                <a:pos x="496226" y="334343"/>
              </a:cxn>
              <a:cxn ang="0">
                <a:pos x="547355" y="360628"/>
              </a:cxn>
              <a:cxn ang="0">
                <a:pos x="565654" y="354319"/>
              </a:cxn>
              <a:cxn ang="0">
                <a:pos x="178146" y="341703"/>
              </a:cxn>
              <a:cxn ang="0">
                <a:pos x="177608" y="311738"/>
              </a:cxn>
              <a:cxn ang="0">
                <a:pos x="52206" y="379027"/>
              </a:cxn>
              <a:cxn ang="0">
                <a:pos x="56512" y="379027"/>
              </a:cxn>
              <a:cxn ang="0">
                <a:pos x="40904" y="377450"/>
              </a:cxn>
              <a:cxn ang="0">
                <a:pos x="43056" y="373770"/>
              </a:cxn>
              <a:cxn ang="0">
                <a:pos x="13455" y="345908"/>
              </a:cxn>
              <a:cxn ang="0">
                <a:pos x="47900" y="338023"/>
              </a:cxn>
              <a:cxn ang="0">
                <a:pos x="38213" y="337497"/>
              </a:cxn>
            </a:cxnLst>
            <a:pathLst>
              <a:path w="1176" h="1175">
                <a:moveTo>
                  <a:pt x="588" y="0"/>
                </a:moveTo>
                <a:cubicBezTo>
                  <a:pt x="263" y="0"/>
                  <a:pt x="0" y="263"/>
                  <a:pt x="0" y="587"/>
                </a:cubicBezTo>
                <a:cubicBezTo>
                  <a:pt x="0" y="912"/>
                  <a:pt x="263" y="1175"/>
                  <a:pt x="588" y="1175"/>
                </a:cubicBezTo>
                <a:cubicBezTo>
                  <a:pt x="913" y="1175"/>
                  <a:pt x="1176" y="912"/>
                  <a:pt x="1176" y="587"/>
                </a:cubicBezTo>
                <a:cubicBezTo>
                  <a:pt x="1176" y="263"/>
                  <a:pt x="913" y="0"/>
                  <a:pt x="588" y="0"/>
                </a:cubicBezTo>
                <a:close/>
                <a:moveTo>
                  <a:pt x="588" y="343"/>
                </a:moveTo>
                <a:lnTo>
                  <a:pt x="589" y="343"/>
                </a:lnTo>
                <a:cubicBezTo>
                  <a:pt x="593" y="345"/>
                  <a:pt x="627" y="339"/>
                  <a:pt x="634" y="339"/>
                </a:cubicBezTo>
                <a:cubicBezTo>
                  <a:pt x="648" y="338"/>
                  <a:pt x="665" y="339"/>
                  <a:pt x="677" y="340"/>
                </a:cubicBezTo>
                <a:cubicBezTo>
                  <a:pt x="707" y="343"/>
                  <a:pt x="728" y="349"/>
                  <a:pt x="756" y="353"/>
                </a:cubicBezTo>
                <a:cubicBezTo>
                  <a:pt x="785" y="357"/>
                  <a:pt x="861" y="406"/>
                  <a:pt x="884" y="426"/>
                </a:cubicBezTo>
                <a:cubicBezTo>
                  <a:pt x="925" y="461"/>
                  <a:pt x="956" y="488"/>
                  <a:pt x="992" y="534"/>
                </a:cubicBezTo>
                <a:cubicBezTo>
                  <a:pt x="997" y="541"/>
                  <a:pt x="997" y="545"/>
                  <a:pt x="1003" y="552"/>
                </a:cubicBezTo>
                <a:cubicBezTo>
                  <a:pt x="1007" y="558"/>
                  <a:pt x="1010" y="563"/>
                  <a:pt x="1015" y="568"/>
                </a:cubicBezTo>
                <a:cubicBezTo>
                  <a:pt x="1023" y="579"/>
                  <a:pt x="1030" y="590"/>
                  <a:pt x="1038" y="601"/>
                </a:cubicBezTo>
                <a:cubicBezTo>
                  <a:pt x="1046" y="613"/>
                  <a:pt x="1076" y="661"/>
                  <a:pt x="1080" y="673"/>
                </a:cubicBezTo>
                <a:cubicBezTo>
                  <a:pt x="1043" y="683"/>
                  <a:pt x="1001" y="699"/>
                  <a:pt x="964" y="710"/>
                </a:cubicBezTo>
                <a:cubicBezTo>
                  <a:pt x="917" y="725"/>
                  <a:pt x="893" y="729"/>
                  <a:pt x="904" y="797"/>
                </a:cubicBezTo>
                <a:lnTo>
                  <a:pt x="906" y="816"/>
                </a:lnTo>
                <a:lnTo>
                  <a:pt x="903" y="816"/>
                </a:lnTo>
                <a:cubicBezTo>
                  <a:pt x="859" y="823"/>
                  <a:pt x="795" y="815"/>
                  <a:pt x="754" y="811"/>
                </a:cubicBezTo>
                <a:cubicBezTo>
                  <a:pt x="730" y="809"/>
                  <a:pt x="707" y="807"/>
                  <a:pt x="683" y="805"/>
                </a:cubicBezTo>
                <a:cubicBezTo>
                  <a:pt x="670" y="804"/>
                  <a:pt x="620" y="801"/>
                  <a:pt x="612" y="798"/>
                </a:cubicBezTo>
                <a:lnTo>
                  <a:pt x="613" y="805"/>
                </a:lnTo>
                <a:lnTo>
                  <a:pt x="395" y="772"/>
                </a:lnTo>
                <a:lnTo>
                  <a:pt x="394" y="765"/>
                </a:lnTo>
                <a:lnTo>
                  <a:pt x="106" y="706"/>
                </a:lnTo>
                <a:lnTo>
                  <a:pt x="103" y="687"/>
                </a:lnTo>
                <a:lnTo>
                  <a:pt x="218" y="694"/>
                </a:lnTo>
                <a:lnTo>
                  <a:pt x="217" y="681"/>
                </a:lnTo>
                <a:lnTo>
                  <a:pt x="101" y="679"/>
                </a:lnTo>
                <a:lnTo>
                  <a:pt x="92" y="620"/>
                </a:lnTo>
                <a:cubicBezTo>
                  <a:pt x="90" y="607"/>
                  <a:pt x="97" y="591"/>
                  <a:pt x="102" y="583"/>
                </a:cubicBezTo>
                <a:cubicBezTo>
                  <a:pt x="109" y="572"/>
                  <a:pt x="117" y="570"/>
                  <a:pt x="129" y="563"/>
                </a:cubicBezTo>
                <a:cubicBezTo>
                  <a:pt x="151" y="552"/>
                  <a:pt x="171" y="540"/>
                  <a:pt x="193" y="529"/>
                </a:cubicBezTo>
                <a:cubicBezTo>
                  <a:pt x="235" y="508"/>
                  <a:pt x="276" y="484"/>
                  <a:pt x="319" y="462"/>
                </a:cubicBezTo>
                <a:cubicBezTo>
                  <a:pt x="361" y="440"/>
                  <a:pt x="404" y="417"/>
                  <a:pt x="445" y="394"/>
                </a:cubicBezTo>
                <a:cubicBezTo>
                  <a:pt x="466" y="382"/>
                  <a:pt x="485" y="371"/>
                  <a:pt x="510" y="362"/>
                </a:cubicBezTo>
                <a:cubicBezTo>
                  <a:pt x="517" y="360"/>
                  <a:pt x="587" y="343"/>
                  <a:pt x="588" y="343"/>
                </a:cubicBezTo>
                <a:close/>
                <a:moveTo>
                  <a:pt x="91" y="627"/>
                </a:moveTo>
                <a:lnTo>
                  <a:pt x="99" y="679"/>
                </a:lnTo>
                <a:lnTo>
                  <a:pt x="54" y="679"/>
                </a:lnTo>
                <a:lnTo>
                  <a:pt x="55" y="685"/>
                </a:lnTo>
                <a:cubicBezTo>
                  <a:pt x="62" y="684"/>
                  <a:pt x="99" y="684"/>
                  <a:pt x="100" y="691"/>
                </a:cubicBezTo>
                <a:lnTo>
                  <a:pt x="103" y="706"/>
                </a:lnTo>
                <a:cubicBezTo>
                  <a:pt x="90" y="704"/>
                  <a:pt x="76" y="700"/>
                  <a:pt x="63" y="698"/>
                </a:cubicBezTo>
                <a:cubicBezTo>
                  <a:pt x="55" y="696"/>
                  <a:pt x="28" y="696"/>
                  <a:pt x="25" y="684"/>
                </a:cubicBezTo>
                <a:lnTo>
                  <a:pt x="50" y="686"/>
                </a:lnTo>
                <a:lnTo>
                  <a:pt x="49" y="679"/>
                </a:lnTo>
                <a:lnTo>
                  <a:pt x="26" y="678"/>
                </a:lnTo>
                <a:lnTo>
                  <a:pt x="21" y="675"/>
                </a:lnTo>
                <a:cubicBezTo>
                  <a:pt x="22" y="660"/>
                  <a:pt x="18" y="645"/>
                  <a:pt x="17" y="629"/>
                </a:cubicBezTo>
                <a:cubicBezTo>
                  <a:pt x="16" y="619"/>
                  <a:pt x="36" y="613"/>
                  <a:pt x="43" y="610"/>
                </a:cubicBezTo>
                <a:cubicBezTo>
                  <a:pt x="56" y="603"/>
                  <a:pt x="90" y="582"/>
                  <a:pt x="102" y="579"/>
                </a:cubicBezTo>
                <a:cubicBezTo>
                  <a:pt x="96" y="593"/>
                  <a:pt x="87" y="604"/>
                  <a:pt x="91" y="627"/>
                </a:cubicBezTo>
                <a:close/>
                <a:moveTo>
                  <a:pt x="929" y="884"/>
                </a:moveTo>
                <a:cubicBezTo>
                  <a:pt x="912" y="882"/>
                  <a:pt x="882" y="885"/>
                  <a:pt x="864" y="885"/>
                </a:cubicBezTo>
                <a:cubicBezTo>
                  <a:pt x="841" y="884"/>
                  <a:pt x="822" y="884"/>
                  <a:pt x="800" y="882"/>
                </a:cubicBezTo>
                <a:cubicBezTo>
                  <a:pt x="776" y="881"/>
                  <a:pt x="696" y="875"/>
                  <a:pt x="678" y="868"/>
                </a:cubicBezTo>
                <a:lnTo>
                  <a:pt x="678" y="872"/>
                </a:lnTo>
                <a:cubicBezTo>
                  <a:pt x="663" y="872"/>
                  <a:pt x="624" y="862"/>
                  <a:pt x="606" y="858"/>
                </a:cubicBezTo>
                <a:cubicBezTo>
                  <a:pt x="583" y="854"/>
                  <a:pt x="559" y="848"/>
                  <a:pt x="535" y="843"/>
                </a:cubicBezTo>
                <a:cubicBezTo>
                  <a:pt x="511" y="837"/>
                  <a:pt x="489" y="831"/>
                  <a:pt x="465" y="825"/>
                </a:cubicBezTo>
                <a:cubicBezTo>
                  <a:pt x="443" y="820"/>
                  <a:pt x="415" y="809"/>
                  <a:pt x="395" y="807"/>
                </a:cubicBezTo>
                <a:lnTo>
                  <a:pt x="394" y="803"/>
                </a:lnTo>
                <a:lnTo>
                  <a:pt x="147" y="738"/>
                </a:lnTo>
                <a:cubicBezTo>
                  <a:pt x="147" y="743"/>
                  <a:pt x="145" y="740"/>
                  <a:pt x="139" y="738"/>
                </a:cubicBezTo>
                <a:cubicBezTo>
                  <a:pt x="135" y="737"/>
                  <a:pt x="132" y="737"/>
                  <a:pt x="127" y="735"/>
                </a:cubicBezTo>
                <a:cubicBezTo>
                  <a:pt x="122" y="734"/>
                  <a:pt x="109" y="729"/>
                  <a:pt x="108" y="724"/>
                </a:cubicBezTo>
                <a:lnTo>
                  <a:pt x="107" y="717"/>
                </a:lnTo>
                <a:lnTo>
                  <a:pt x="119" y="719"/>
                </a:lnTo>
                <a:lnTo>
                  <a:pt x="119" y="724"/>
                </a:lnTo>
                <a:cubicBezTo>
                  <a:pt x="120" y="730"/>
                  <a:pt x="137" y="731"/>
                  <a:pt x="141" y="733"/>
                </a:cubicBezTo>
                <a:lnTo>
                  <a:pt x="140" y="724"/>
                </a:lnTo>
                <a:cubicBezTo>
                  <a:pt x="155" y="730"/>
                  <a:pt x="187" y="734"/>
                  <a:pt x="203" y="737"/>
                </a:cubicBezTo>
                <a:cubicBezTo>
                  <a:pt x="225" y="742"/>
                  <a:pt x="247" y="746"/>
                  <a:pt x="268" y="751"/>
                </a:cubicBezTo>
                <a:cubicBezTo>
                  <a:pt x="290" y="756"/>
                  <a:pt x="311" y="759"/>
                  <a:pt x="333" y="764"/>
                </a:cubicBezTo>
                <a:cubicBezTo>
                  <a:pt x="344" y="767"/>
                  <a:pt x="355" y="769"/>
                  <a:pt x="365" y="771"/>
                </a:cubicBezTo>
                <a:cubicBezTo>
                  <a:pt x="371" y="772"/>
                  <a:pt x="395" y="774"/>
                  <a:pt x="396" y="780"/>
                </a:cubicBezTo>
                <a:lnTo>
                  <a:pt x="399" y="801"/>
                </a:lnTo>
                <a:cubicBezTo>
                  <a:pt x="418" y="804"/>
                  <a:pt x="445" y="814"/>
                  <a:pt x="464" y="819"/>
                </a:cubicBezTo>
                <a:cubicBezTo>
                  <a:pt x="487" y="824"/>
                  <a:pt x="507" y="830"/>
                  <a:pt x="529" y="835"/>
                </a:cubicBezTo>
                <a:cubicBezTo>
                  <a:pt x="551" y="840"/>
                  <a:pt x="574" y="845"/>
                  <a:pt x="596" y="850"/>
                </a:cubicBezTo>
                <a:cubicBezTo>
                  <a:pt x="610" y="853"/>
                  <a:pt x="652" y="863"/>
                  <a:pt x="665" y="862"/>
                </a:cubicBezTo>
                <a:lnTo>
                  <a:pt x="613" y="805"/>
                </a:lnTo>
                <a:cubicBezTo>
                  <a:pt x="628" y="803"/>
                  <a:pt x="678" y="814"/>
                  <a:pt x="697" y="815"/>
                </a:cubicBezTo>
                <a:cubicBezTo>
                  <a:pt x="726" y="818"/>
                  <a:pt x="755" y="820"/>
                  <a:pt x="784" y="823"/>
                </a:cubicBezTo>
                <a:cubicBezTo>
                  <a:pt x="814" y="826"/>
                  <a:pt x="843" y="824"/>
                  <a:pt x="873" y="825"/>
                </a:cubicBezTo>
                <a:cubicBezTo>
                  <a:pt x="881" y="825"/>
                  <a:pt x="889" y="824"/>
                  <a:pt x="897" y="824"/>
                </a:cubicBezTo>
                <a:cubicBezTo>
                  <a:pt x="913" y="825"/>
                  <a:pt x="906" y="819"/>
                  <a:pt x="911" y="838"/>
                </a:cubicBezTo>
                <a:cubicBezTo>
                  <a:pt x="916" y="857"/>
                  <a:pt x="921" y="871"/>
                  <a:pt x="929" y="884"/>
                </a:cubicBezTo>
                <a:close/>
                <a:moveTo>
                  <a:pt x="992" y="543"/>
                </a:moveTo>
                <a:cubicBezTo>
                  <a:pt x="981" y="555"/>
                  <a:pt x="966" y="560"/>
                  <a:pt x="946" y="563"/>
                </a:cubicBezTo>
                <a:lnTo>
                  <a:pt x="933" y="565"/>
                </a:lnTo>
                <a:cubicBezTo>
                  <a:pt x="905" y="569"/>
                  <a:pt x="860" y="563"/>
                  <a:pt x="837" y="557"/>
                </a:cubicBezTo>
                <a:cubicBezTo>
                  <a:pt x="800" y="548"/>
                  <a:pt x="789" y="540"/>
                  <a:pt x="760" y="516"/>
                </a:cubicBezTo>
                <a:cubicBezTo>
                  <a:pt x="745" y="504"/>
                  <a:pt x="624" y="415"/>
                  <a:pt x="623" y="407"/>
                </a:cubicBezTo>
                <a:cubicBezTo>
                  <a:pt x="619" y="384"/>
                  <a:pt x="662" y="367"/>
                  <a:pt x="685" y="364"/>
                </a:cubicBezTo>
                <a:lnTo>
                  <a:pt x="703" y="361"/>
                </a:lnTo>
                <a:cubicBezTo>
                  <a:pt x="744" y="355"/>
                  <a:pt x="764" y="359"/>
                  <a:pt x="794" y="375"/>
                </a:cubicBezTo>
                <a:cubicBezTo>
                  <a:pt x="820" y="389"/>
                  <a:pt x="844" y="401"/>
                  <a:pt x="867" y="419"/>
                </a:cubicBezTo>
                <a:cubicBezTo>
                  <a:pt x="914" y="455"/>
                  <a:pt x="954" y="493"/>
                  <a:pt x="992" y="543"/>
                </a:cubicBezTo>
                <a:close/>
                <a:moveTo>
                  <a:pt x="757" y="636"/>
                </a:moveTo>
                <a:cubicBezTo>
                  <a:pt x="743" y="638"/>
                  <a:pt x="720" y="639"/>
                  <a:pt x="706" y="639"/>
                </a:cubicBezTo>
                <a:cubicBezTo>
                  <a:pt x="690" y="638"/>
                  <a:pt x="672" y="641"/>
                  <a:pt x="655" y="640"/>
                </a:cubicBezTo>
                <a:cubicBezTo>
                  <a:pt x="623" y="639"/>
                  <a:pt x="587" y="644"/>
                  <a:pt x="554" y="643"/>
                </a:cubicBezTo>
                <a:cubicBezTo>
                  <a:pt x="522" y="642"/>
                  <a:pt x="485" y="647"/>
                  <a:pt x="453" y="645"/>
                </a:cubicBezTo>
                <a:cubicBezTo>
                  <a:pt x="436" y="644"/>
                  <a:pt x="419" y="648"/>
                  <a:pt x="402" y="647"/>
                </a:cubicBezTo>
                <a:cubicBezTo>
                  <a:pt x="394" y="646"/>
                  <a:pt x="355" y="652"/>
                  <a:pt x="354" y="643"/>
                </a:cubicBezTo>
                <a:lnTo>
                  <a:pt x="342" y="563"/>
                </a:lnTo>
                <a:lnTo>
                  <a:pt x="496" y="518"/>
                </a:lnTo>
                <a:cubicBezTo>
                  <a:pt x="515" y="513"/>
                  <a:pt x="561" y="520"/>
                  <a:pt x="575" y="524"/>
                </a:cubicBezTo>
                <a:cubicBezTo>
                  <a:pt x="598" y="530"/>
                  <a:pt x="620" y="540"/>
                  <a:pt x="641" y="552"/>
                </a:cubicBezTo>
                <a:cubicBezTo>
                  <a:pt x="670" y="570"/>
                  <a:pt x="736" y="609"/>
                  <a:pt x="757" y="636"/>
                </a:cubicBezTo>
                <a:close/>
                <a:moveTo>
                  <a:pt x="1110" y="745"/>
                </a:moveTo>
                <a:lnTo>
                  <a:pt x="1112" y="758"/>
                </a:lnTo>
                <a:cubicBezTo>
                  <a:pt x="1118" y="798"/>
                  <a:pt x="1095" y="825"/>
                  <a:pt x="1076" y="842"/>
                </a:cubicBezTo>
                <a:cubicBezTo>
                  <a:pt x="1055" y="861"/>
                  <a:pt x="1018" y="871"/>
                  <a:pt x="983" y="876"/>
                </a:cubicBezTo>
                <a:lnTo>
                  <a:pt x="949" y="881"/>
                </a:lnTo>
                <a:lnTo>
                  <a:pt x="935" y="881"/>
                </a:lnTo>
                <a:cubicBezTo>
                  <a:pt x="925" y="868"/>
                  <a:pt x="918" y="851"/>
                  <a:pt x="914" y="827"/>
                </a:cubicBezTo>
                <a:lnTo>
                  <a:pt x="913" y="821"/>
                </a:lnTo>
                <a:lnTo>
                  <a:pt x="937" y="814"/>
                </a:lnTo>
                <a:lnTo>
                  <a:pt x="936" y="813"/>
                </a:lnTo>
                <a:cubicBezTo>
                  <a:pt x="930" y="814"/>
                  <a:pt x="912" y="820"/>
                  <a:pt x="911" y="812"/>
                </a:cubicBezTo>
                <a:lnTo>
                  <a:pt x="910" y="804"/>
                </a:lnTo>
                <a:cubicBezTo>
                  <a:pt x="899" y="734"/>
                  <a:pt x="917" y="731"/>
                  <a:pt x="967" y="716"/>
                </a:cubicBezTo>
                <a:cubicBezTo>
                  <a:pt x="985" y="711"/>
                  <a:pt x="1005" y="705"/>
                  <a:pt x="1023" y="698"/>
                </a:cubicBezTo>
                <a:cubicBezTo>
                  <a:pt x="1042" y="691"/>
                  <a:pt x="1064" y="687"/>
                  <a:pt x="1081" y="679"/>
                </a:cubicBezTo>
                <a:cubicBezTo>
                  <a:pt x="1091" y="695"/>
                  <a:pt x="1107" y="720"/>
                  <a:pt x="1110" y="745"/>
                </a:cubicBezTo>
                <a:close/>
                <a:moveTo>
                  <a:pt x="822" y="676"/>
                </a:moveTo>
                <a:lnTo>
                  <a:pt x="848" y="714"/>
                </a:lnTo>
                <a:cubicBezTo>
                  <a:pt x="825" y="718"/>
                  <a:pt x="791" y="715"/>
                  <a:pt x="768" y="715"/>
                </a:cubicBezTo>
                <a:cubicBezTo>
                  <a:pt x="742" y="715"/>
                  <a:pt x="716" y="716"/>
                  <a:pt x="690" y="716"/>
                </a:cubicBezTo>
                <a:cubicBezTo>
                  <a:pt x="638" y="714"/>
                  <a:pt x="585" y="717"/>
                  <a:pt x="534" y="714"/>
                </a:cubicBezTo>
                <a:cubicBezTo>
                  <a:pt x="481" y="711"/>
                  <a:pt x="431" y="712"/>
                  <a:pt x="380" y="709"/>
                </a:cubicBezTo>
                <a:cubicBezTo>
                  <a:pt x="354" y="707"/>
                  <a:pt x="329" y="706"/>
                  <a:pt x="304" y="704"/>
                </a:cubicBezTo>
                <a:cubicBezTo>
                  <a:pt x="294" y="703"/>
                  <a:pt x="233" y="699"/>
                  <a:pt x="232" y="691"/>
                </a:cubicBezTo>
                <a:lnTo>
                  <a:pt x="231" y="680"/>
                </a:lnTo>
                <a:lnTo>
                  <a:pt x="822" y="676"/>
                </a:lnTo>
                <a:close/>
                <a:moveTo>
                  <a:pt x="310" y="647"/>
                </a:moveTo>
                <a:lnTo>
                  <a:pt x="105" y="664"/>
                </a:lnTo>
                <a:cubicBezTo>
                  <a:pt x="105" y="660"/>
                  <a:pt x="106" y="660"/>
                  <a:pt x="105" y="656"/>
                </a:cubicBezTo>
                <a:lnTo>
                  <a:pt x="102" y="634"/>
                </a:lnTo>
                <a:lnTo>
                  <a:pt x="299" y="577"/>
                </a:lnTo>
                <a:lnTo>
                  <a:pt x="310" y="647"/>
                </a:lnTo>
                <a:close/>
                <a:moveTo>
                  <a:pt x="962" y="688"/>
                </a:moveTo>
                <a:lnTo>
                  <a:pt x="912" y="701"/>
                </a:lnTo>
                <a:cubicBezTo>
                  <a:pt x="908" y="703"/>
                  <a:pt x="858" y="640"/>
                  <a:pt x="852" y="633"/>
                </a:cubicBezTo>
                <a:cubicBezTo>
                  <a:pt x="871" y="630"/>
                  <a:pt x="909" y="630"/>
                  <a:pt x="922" y="636"/>
                </a:cubicBezTo>
                <a:cubicBezTo>
                  <a:pt x="928" y="640"/>
                  <a:pt x="961" y="679"/>
                  <a:pt x="962" y="688"/>
                </a:cubicBezTo>
                <a:close/>
                <a:moveTo>
                  <a:pt x="1051" y="674"/>
                </a:moveTo>
                <a:lnTo>
                  <a:pt x="1017" y="686"/>
                </a:lnTo>
                <a:lnTo>
                  <a:pt x="1000" y="651"/>
                </a:lnTo>
                <a:lnTo>
                  <a:pt x="1031" y="639"/>
                </a:lnTo>
                <a:lnTo>
                  <a:pt x="1051" y="674"/>
                </a:lnTo>
                <a:close/>
                <a:moveTo>
                  <a:pt x="330" y="593"/>
                </a:moveTo>
                <a:lnTo>
                  <a:pt x="333" y="612"/>
                </a:lnTo>
                <a:cubicBezTo>
                  <a:pt x="335" y="624"/>
                  <a:pt x="335" y="645"/>
                  <a:pt x="331" y="650"/>
                </a:cubicBezTo>
                <a:cubicBezTo>
                  <a:pt x="323" y="645"/>
                  <a:pt x="317" y="618"/>
                  <a:pt x="315" y="604"/>
                </a:cubicBezTo>
                <a:cubicBezTo>
                  <a:pt x="312" y="581"/>
                  <a:pt x="314" y="571"/>
                  <a:pt x="315" y="554"/>
                </a:cubicBezTo>
                <a:cubicBezTo>
                  <a:pt x="323" y="559"/>
                  <a:pt x="328" y="578"/>
                  <a:pt x="330" y="593"/>
                </a:cubicBezTo>
                <a:close/>
                <a:moveTo>
                  <a:pt x="80" y="711"/>
                </a:moveTo>
                <a:lnTo>
                  <a:pt x="81" y="717"/>
                </a:lnTo>
                <a:lnTo>
                  <a:pt x="97" y="721"/>
                </a:lnTo>
                <a:lnTo>
                  <a:pt x="96" y="715"/>
                </a:lnTo>
                <a:cubicBezTo>
                  <a:pt x="100" y="715"/>
                  <a:pt x="104" y="714"/>
                  <a:pt x="105" y="720"/>
                </a:cubicBezTo>
                <a:lnTo>
                  <a:pt x="105" y="721"/>
                </a:lnTo>
                <a:cubicBezTo>
                  <a:pt x="106" y="725"/>
                  <a:pt x="105" y="725"/>
                  <a:pt x="105" y="729"/>
                </a:cubicBezTo>
                <a:lnTo>
                  <a:pt x="77" y="722"/>
                </a:lnTo>
                <a:lnTo>
                  <a:pt x="76" y="718"/>
                </a:lnTo>
                <a:cubicBezTo>
                  <a:pt x="71" y="718"/>
                  <a:pt x="57" y="713"/>
                  <a:pt x="51" y="711"/>
                </a:cubicBezTo>
                <a:cubicBezTo>
                  <a:pt x="43" y="709"/>
                  <a:pt x="29" y="710"/>
                  <a:pt x="28" y="698"/>
                </a:cubicBezTo>
                <a:lnTo>
                  <a:pt x="80" y="711"/>
                </a:lnTo>
                <a:close/>
                <a:moveTo>
                  <a:pt x="58" y="666"/>
                </a:moveTo>
                <a:lnTo>
                  <a:pt x="27" y="668"/>
                </a:lnTo>
                <a:lnTo>
                  <a:pt x="25" y="658"/>
                </a:lnTo>
                <a:cubicBezTo>
                  <a:pt x="24" y="651"/>
                  <a:pt x="50" y="649"/>
                  <a:pt x="55" y="646"/>
                </a:cubicBezTo>
                <a:lnTo>
                  <a:pt x="58" y="666"/>
                </a:lnTo>
                <a:close/>
                <a:moveTo>
                  <a:pt x="89" y="643"/>
                </a:moveTo>
                <a:lnTo>
                  <a:pt x="93" y="664"/>
                </a:lnTo>
                <a:lnTo>
                  <a:pt x="75" y="667"/>
                </a:lnTo>
                <a:lnTo>
                  <a:pt x="71" y="642"/>
                </a:lnTo>
                <a:cubicBezTo>
                  <a:pt x="78" y="641"/>
                  <a:pt x="88" y="635"/>
                  <a:pt x="89" y="643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7416" name="Freeform 7"/>
          <p:cNvSpPr>
            <a:spLocks noEditPoints="1"/>
          </p:cNvSpPr>
          <p:nvPr/>
        </p:nvSpPr>
        <p:spPr>
          <a:xfrm>
            <a:off x="636588" y="5483225"/>
            <a:ext cx="633412" cy="619125"/>
          </a:xfrm>
          <a:custGeom>
            <a:avLst/>
            <a:gdLst/>
            <a:ahLst/>
            <a:cxnLst>
              <a:cxn ang="0">
                <a:pos x="0" y="309433"/>
              </a:cxn>
              <a:cxn ang="0">
                <a:pos x="632929" y="309433"/>
              </a:cxn>
              <a:cxn ang="0">
                <a:pos x="183528" y="176292"/>
              </a:cxn>
              <a:cxn ang="0">
                <a:pos x="160385" y="217866"/>
              </a:cxn>
              <a:cxn ang="0">
                <a:pos x="124325" y="277332"/>
              </a:cxn>
              <a:cxn ang="0">
                <a:pos x="41442" y="295224"/>
              </a:cxn>
              <a:cxn ang="0">
                <a:pos x="64046" y="388896"/>
              </a:cxn>
              <a:cxn ang="0">
                <a:pos x="159309" y="337850"/>
              </a:cxn>
              <a:cxn ang="0">
                <a:pos x="218511" y="388896"/>
              </a:cxn>
              <a:cxn ang="0">
                <a:pos x="443481" y="383633"/>
              </a:cxn>
              <a:cxn ang="0">
                <a:pos x="536052" y="354690"/>
              </a:cxn>
              <a:cxn ang="0">
                <a:pos x="558657" y="388896"/>
              </a:cxn>
              <a:cxn ang="0">
                <a:pos x="592564" y="381002"/>
              </a:cxn>
              <a:cxn ang="0">
                <a:pos x="596331" y="311537"/>
              </a:cxn>
              <a:cxn ang="0">
                <a:pos x="539281" y="277858"/>
              </a:cxn>
              <a:cxn ang="0">
                <a:pos x="467700" y="276805"/>
              </a:cxn>
              <a:cxn ang="0">
                <a:pos x="449939" y="251545"/>
              </a:cxn>
              <a:cxn ang="0">
                <a:pos x="427335" y="192606"/>
              </a:cxn>
              <a:cxn ang="0">
                <a:pos x="195907" y="174714"/>
              </a:cxn>
              <a:cxn ang="0">
                <a:pos x="111947" y="394684"/>
              </a:cxn>
              <a:cxn ang="0">
                <a:pos x="154465" y="440468"/>
              </a:cxn>
              <a:cxn ang="0">
                <a:pos x="203980" y="393632"/>
              </a:cxn>
              <a:cxn ang="0">
                <a:pos x="188910" y="363110"/>
              </a:cxn>
              <a:cxn ang="0">
                <a:pos x="111947" y="394684"/>
              </a:cxn>
              <a:cxn ang="0">
                <a:pos x="452092" y="405735"/>
              </a:cxn>
              <a:cxn ang="0">
                <a:pos x="498378" y="440468"/>
              </a:cxn>
              <a:cxn ang="0">
                <a:pos x="541972" y="396789"/>
              </a:cxn>
              <a:cxn ang="0">
                <a:pos x="467162" y="361531"/>
              </a:cxn>
              <a:cxn ang="0">
                <a:pos x="305700" y="216287"/>
              </a:cxn>
              <a:cxn ang="0">
                <a:pos x="306777" y="266807"/>
              </a:cxn>
              <a:cxn ang="0">
                <a:pos x="410650" y="267859"/>
              </a:cxn>
              <a:cxn ang="0">
                <a:pos x="404730" y="233653"/>
              </a:cxn>
              <a:cxn ang="0">
                <a:pos x="311082" y="208920"/>
              </a:cxn>
              <a:cxn ang="0">
                <a:pos x="180299" y="264702"/>
              </a:cxn>
              <a:cxn ang="0">
                <a:pos x="282019" y="267859"/>
              </a:cxn>
              <a:cxn ang="0">
                <a:pos x="289016" y="215235"/>
              </a:cxn>
              <a:cxn ang="0">
                <a:pos x="206132" y="208920"/>
              </a:cxn>
              <a:cxn ang="0">
                <a:pos x="186219" y="249440"/>
              </a:cxn>
              <a:cxn ang="0">
                <a:pos x="138857" y="386791"/>
              </a:cxn>
              <a:cxn ang="0">
                <a:pos x="156618" y="416260"/>
              </a:cxn>
              <a:cxn ang="0">
                <a:pos x="178146" y="397842"/>
              </a:cxn>
              <a:cxn ang="0">
                <a:pos x="158232" y="376266"/>
              </a:cxn>
              <a:cxn ang="0">
                <a:pos x="476311" y="396263"/>
              </a:cxn>
              <a:cxn ang="0">
                <a:pos x="517215" y="400999"/>
              </a:cxn>
              <a:cxn ang="0">
                <a:pos x="500531" y="376266"/>
              </a:cxn>
              <a:cxn ang="0">
                <a:pos x="476311" y="396263"/>
              </a:cxn>
              <a:cxn ang="0">
                <a:pos x="185681" y="309433"/>
              </a:cxn>
              <a:cxn ang="0">
                <a:pos x="213667" y="300486"/>
              </a:cxn>
              <a:cxn ang="0">
                <a:pos x="180299" y="293119"/>
              </a:cxn>
              <a:cxn ang="0">
                <a:pos x="330458" y="300486"/>
              </a:cxn>
              <a:cxn ang="0">
                <a:pos x="358444" y="309433"/>
              </a:cxn>
              <a:cxn ang="0">
                <a:pos x="359521" y="293119"/>
              </a:cxn>
              <a:cxn ang="0">
                <a:pos x="330458" y="300486"/>
              </a:cxn>
            </a:cxnLst>
            <a:pathLst>
              <a:path w="1176" h="1176">
                <a:moveTo>
                  <a:pt x="588" y="0"/>
                </a:moveTo>
                <a:cubicBezTo>
                  <a:pt x="263" y="0"/>
                  <a:pt x="0" y="263"/>
                  <a:pt x="0" y="588"/>
                </a:cubicBezTo>
                <a:cubicBezTo>
                  <a:pt x="0" y="912"/>
                  <a:pt x="263" y="1176"/>
                  <a:pt x="588" y="1176"/>
                </a:cubicBezTo>
                <a:cubicBezTo>
                  <a:pt x="913" y="1176"/>
                  <a:pt x="1176" y="912"/>
                  <a:pt x="1176" y="588"/>
                </a:cubicBezTo>
                <a:cubicBezTo>
                  <a:pt x="1176" y="263"/>
                  <a:pt x="913" y="0"/>
                  <a:pt x="588" y="0"/>
                </a:cubicBezTo>
                <a:close/>
                <a:moveTo>
                  <a:pt x="341" y="335"/>
                </a:moveTo>
                <a:cubicBezTo>
                  <a:pt x="332" y="339"/>
                  <a:pt x="322" y="347"/>
                  <a:pt x="315" y="368"/>
                </a:cubicBezTo>
                <a:cubicBezTo>
                  <a:pt x="309" y="384"/>
                  <a:pt x="306" y="399"/>
                  <a:pt x="298" y="414"/>
                </a:cubicBezTo>
                <a:cubicBezTo>
                  <a:pt x="285" y="442"/>
                  <a:pt x="277" y="476"/>
                  <a:pt x="263" y="504"/>
                </a:cubicBezTo>
                <a:cubicBezTo>
                  <a:pt x="248" y="535"/>
                  <a:pt x="266" y="521"/>
                  <a:pt x="231" y="527"/>
                </a:cubicBezTo>
                <a:cubicBezTo>
                  <a:pt x="217" y="529"/>
                  <a:pt x="185" y="528"/>
                  <a:pt x="169" y="528"/>
                </a:cubicBezTo>
                <a:cubicBezTo>
                  <a:pt x="130" y="528"/>
                  <a:pt x="77" y="523"/>
                  <a:pt x="77" y="561"/>
                </a:cubicBezTo>
                <a:lnTo>
                  <a:pt x="77" y="698"/>
                </a:lnTo>
                <a:cubicBezTo>
                  <a:pt x="77" y="722"/>
                  <a:pt x="96" y="739"/>
                  <a:pt x="119" y="739"/>
                </a:cubicBezTo>
                <a:lnTo>
                  <a:pt x="175" y="739"/>
                </a:lnTo>
                <a:cubicBezTo>
                  <a:pt x="204" y="739"/>
                  <a:pt x="193" y="642"/>
                  <a:pt x="296" y="642"/>
                </a:cubicBezTo>
                <a:cubicBezTo>
                  <a:pt x="342" y="642"/>
                  <a:pt x="391" y="683"/>
                  <a:pt x="391" y="727"/>
                </a:cubicBezTo>
                <a:cubicBezTo>
                  <a:pt x="398" y="732"/>
                  <a:pt x="400" y="739"/>
                  <a:pt x="406" y="739"/>
                </a:cubicBezTo>
                <a:lnTo>
                  <a:pt x="809" y="739"/>
                </a:lnTo>
                <a:cubicBezTo>
                  <a:pt x="814" y="739"/>
                  <a:pt x="819" y="732"/>
                  <a:pt x="824" y="729"/>
                </a:cubicBezTo>
                <a:cubicBezTo>
                  <a:pt x="824" y="683"/>
                  <a:pt x="874" y="642"/>
                  <a:pt x="921" y="642"/>
                </a:cubicBezTo>
                <a:cubicBezTo>
                  <a:pt x="957" y="642"/>
                  <a:pt x="977" y="655"/>
                  <a:pt x="996" y="674"/>
                </a:cubicBezTo>
                <a:cubicBezTo>
                  <a:pt x="1012" y="689"/>
                  <a:pt x="1007" y="689"/>
                  <a:pt x="1018" y="706"/>
                </a:cubicBezTo>
                <a:cubicBezTo>
                  <a:pt x="1024" y="716"/>
                  <a:pt x="1022" y="739"/>
                  <a:pt x="1038" y="739"/>
                </a:cubicBezTo>
                <a:lnTo>
                  <a:pt x="1071" y="739"/>
                </a:lnTo>
                <a:cubicBezTo>
                  <a:pt x="1080" y="739"/>
                  <a:pt x="1097" y="730"/>
                  <a:pt x="1101" y="724"/>
                </a:cubicBezTo>
                <a:cubicBezTo>
                  <a:pt x="1111" y="709"/>
                  <a:pt x="1108" y="708"/>
                  <a:pt x="1108" y="685"/>
                </a:cubicBezTo>
                <a:cubicBezTo>
                  <a:pt x="1108" y="654"/>
                  <a:pt x="1108" y="623"/>
                  <a:pt x="1108" y="592"/>
                </a:cubicBezTo>
                <a:cubicBezTo>
                  <a:pt x="1109" y="559"/>
                  <a:pt x="1117" y="546"/>
                  <a:pt x="1084" y="531"/>
                </a:cubicBezTo>
                <a:cubicBezTo>
                  <a:pt x="1063" y="521"/>
                  <a:pt x="1033" y="528"/>
                  <a:pt x="1002" y="528"/>
                </a:cubicBezTo>
                <a:lnTo>
                  <a:pt x="940" y="528"/>
                </a:lnTo>
                <a:lnTo>
                  <a:pt x="869" y="526"/>
                </a:lnTo>
                <a:cubicBezTo>
                  <a:pt x="862" y="525"/>
                  <a:pt x="868" y="525"/>
                  <a:pt x="863" y="528"/>
                </a:cubicBezTo>
                <a:cubicBezTo>
                  <a:pt x="844" y="517"/>
                  <a:pt x="846" y="497"/>
                  <a:pt x="836" y="478"/>
                </a:cubicBezTo>
                <a:cubicBezTo>
                  <a:pt x="831" y="469"/>
                  <a:pt x="818" y="433"/>
                  <a:pt x="815" y="423"/>
                </a:cubicBezTo>
                <a:cubicBezTo>
                  <a:pt x="810" y="406"/>
                  <a:pt x="801" y="383"/>
                  <a:pt x="794" y="366"/>
                </a:cubicBezTo>
                <a:cubicBezTo>
                  <a:pt x="788" y="351"/>
                  <a:pt x="771" y="332"/>
                  <a:pt x="749" y="332"/>
                </a:cubicBezTo>
                <a:lnTo>
                  <a:pt x="364" y="332"/>
                </a:lnTo>
                <a:lnTo>
                  <a:pt x="341" y="335"/>
                </a:lnTo>
                <a:close/>
                <a:moveTo>
                  <a:pt x="208" y="750"/>
                </a:moveTo>
                <a:lnTo>
                  <a:pt x="208" y="760"/>
                </a:lnTo>
                <a:cubicBezTo>
                  <a:pt x="208" y="799"/>
                  <a:pt x="247" y="837"/>
                  <a:pt x="287" y="837"/>
                </a:cubicBezTo>
                <a:lnTo>
                  <a:pt x="300" y="837"/>
                </a:lnTo>
                <a:cubicBezTo>
                  <a:pt x="347" y="837"/>
                  <a:pt x="379" y="796"/>
                  <a:pt x="379" y="748"/>
                </a:cubicBezTo>
                <a:lnTo>
                  <a:pt x="379" y="742"/>
                </a:lnTo>
                <a:cubicBezTo>
                  <a:pt x="379" y="728"/>
                  <a:pt x="360" y="697"/>
                  <a:pt x="351" y="690"/>
                </a:cubicBezTo>
                <a:cubicBezTo>
                  <a:pt x="333" y="677"/>
                  <a:pt x="322" y="669"/>
                  <a:pt x="291" y="669"/>
                </a:cubicBezTo>
                <a:cubicBezTo>
                  <a:pt x="247" y="669"/>
                  <a:pt x="208" y="706"/>
                  <a:pt x="208" y="750"/>
                </a:cubicBezTo>
                <a:close/>
                <a:moveTo>
                  <a:pt x="840" y="737"/>
                </a:moveTo>
                <a:cubicBezTo>
                  <a:pt x="837" y="749"/>
                  <a:pt x="839" y="760"/>
                  <a:pt x="840" y="771"/>
                </a:cubicBezTo>
                <a:cubicBezTo>
                  <a:pt x="840" y="788"/>
                  <a:pt x="858" y="808"/>
                  <a:pt x="868" y="818"/>
                </a:cubicBezTo>
                <a:cubicBezTo>
                  <a:pt x="881" y="831"/>
                  <a:pt x="900" y="837"/>
                  <a:pt x="926" y="837"/>
                </a:cubicBezTo>
                <a:cubicBezTo>
                  <a:pt x="972" y="837"/>
                  <a:pt x="1007" y="802"/>
                  <a:pt x="1007" y="756"/>
                </a:cubicBezTo>
                <a:lnTo>
                  <a:pt x="1007" y="754"/>
                </a:lnTo>
                <a:cubicBezTo>
                  <a:pt x="1007" y="704"/>
                  <a:pt x="975" y="669"/>
                  <a:pt x="926" y="669"/>
                </a:cubicBezTo>
                <a:cubicBezTo>
                  <a:pt x="898" y="668"/>
                  <a:pt x="880" y="677"/>
                  <a:pt x="868" y="687"/>
                </a:cubicBezTo>
                <a:cubicBezTo>
                  <a:pt x="856" y="696"/>
                  <a:pt x="846" y="716"/>
                  <a:pt x="840" y="737"/>
                </a:cubicBezTo>
                <a:close/>
                <a:moveTo>
                  <a:pt x="568" y="411"/>
                </a:moveTo>
                <a:lnTo>
                  <a:pt x="568" y="496"/>
                </a:lnTo>
                <a:cubicBezTo>
                  <a:pt x="568" y="502"/>
                  <a:pt x="569" y="502"/>
                  <a:pt x="570" y="507"/>
                </a:cubicBezTo>
                <a:cubicBezTo>
                  <a:pt x="575" y="508"/>
                  <a:pt x="575" y="509"/>
                  <a:pt x="580" y="509"/>
                </a:cubicBezTo>
                <a:lnTo>
                  <a:pt x="763" y="509"/>
                </a:lnTo>
                <a:cubicBezTo>
                  <a:pt x="768" y="509"/>
                  <a:pt x="772" y="505"/>
                  <a:pt x="772" y="501"/>
                </a:cubicBezTo>
                <a:cubicBezTo>
                  <a:pt x="772" y="500"/>
                  <a:pt x="754" y="449"/>
                  <a:pt x="752" y="444"/>
                </a:cubicBezTo>
                <a:cubicBezTo>
                  <a:pt x="745" y="430"/>
                  <a:pt x="737" y="397"/>
                  <a:pt x="722" y="397"/>
                </a:cubicBezTo>
                <a:lnTo>
                  <a:pt x="578" y="397"/>
                </a:lnTo>
                <a:cubicBezTo>
                  <a:pt x="572" y="397"/>
                  <a:pt x="568" y="404"/>
                  <a:pt x="568" y="411"/>
                </a:cubicBezTo>
                <a:close/>
                <a:moveTo>
                  <a:pt x="335" y="503"/>
                </a:moveTo>
                <a:cubicBezTo>
                  <a:pt x="338" y="506"/>
                  <a:pt x="338" y="509"/>
                  <a:pt x="343" y="509"/>
                </a:cubicBezTo>
                <a:lnTo>
                  <a:pt x="524" y="509"/>
                </a:lnTo>
                <a:cubicBezTo>
                  <a:pt x="531" y="509"/>
                  <a:pt x="537" y="507"/>
                  <a:pt x="537" y="501"/>
                </a:cubicBezTo>
                <a:lnTo>
                  <a:pt x="537" y="409"/>
                </a:lnTo>
                <a:cubicBezTo>
                  <a:pt x="537" y="403"/>
                  <a:pt x="535" y="401"/>
                  <a:pt x="533" y="397"/>
                </a:cubicBezTo>
                <a:cubicBezTo>
                  <a:pt x="506" y="397"/>
                  <a:pt x="408" y="392"/>
                  <a:pt x="383" y="397"/>
                </a:cubicBezTo>
                <a:cubicBezTo>
                  <a:pt x="372" y="399"/>
                  <a:pt x="361" y="436"/>
                  <a:pt x="356" y="447"/>
                </a:cubicBezTo>
                <a:cubicBezTo>
                  <a:pt x="355" y="450"/>
                  <a:pt x="346" y="474"/>
                  <a:pt x="346" y="474"/>
                </a:cubicBezTo>
                <a:cubicBezTo>
                  <a:pt x="342" y="487"/>
                  <a:pt x="340" y="492"/>
                  <a:pt x="335" y="503"/>
                </a:cubicBezTo>
                <a:close/>
                <a:moveTo>
                  <a:pt x="258" y="735"/>
                </a:moveTo>
                <a:lnTo>
                  <a:pt x="256" y="752"/>
                </a:lnTo>
                <a:cubicBezTo>
                  <a:pt x="253" y="772"/>
                  <a:pt x="275" y="791"/>
                  <a:pt x="291" y="791"/>
                </a:cubicBezTo>
                <a:lnTo>
                  <a:pt x="296" y="791"/>
                </a:lnTo>
                <a:cubicBezTo>
                  <a:pt x="310" y="791"/>
                  <a:pt x="333" y="771"/>
                  <a:pt x="331" y="756"/>
                </a:cubicBezTo>
                <a:lnTo>
                  <a:pt x="329" y="737"/>
                </a:lnTo>
                <a:cubicBezTo>
                  <a:pt x="318" y="730"/>
                  <a:pt x="316" y="715"/>
                  <a:pt x="294" y="715"/>
                </a:cubicBezTo>
                <a:cubicBezTo>
                  <a:pt x="273" y="715"/>
                  <a:pt x="269" y="728"/>
                  <a:pt x="258" y="735"/>
                </a:cubicBezTo>
                <a:close/>
                <a:moveTo>
                  <a:pt x="885" y="753"/>
                </a:moveTo>
                <a:cubicBezTo>
                  <a:pt x="885" y="772"/>
                  <a:pt x="902" y="788"/>
                  <a:pt x="918" y="792"/>
                </a:cubicBezTo>
                <a:cubicBezTo>
                  <a:pt x="933" y="796"/>
                  <a:pt x="961" y="772"/>
                  <a:pt x="961" y="762"/>
                </a:cubicBezTo>
                <a:lnTo>
                  <a:pt x="961" y="748"/>
                </a:lnTo>
                <a:cubicBezTo>
                  <a:pt x="961" y="730"/>
                  <a:pt x="939" y="715"/>
                  <a:pt x="930" y="715"/>
                </a:cubicBezTo>
                <a:cubicBezTo>
                  <a:pt x="918" y="714"/>
                  <a:pt x="911" y="715"/>
                  <a:pt x="899" y="726"/>
                </a:cubicBezTo>
                <a:cubicBezTo>
                  <a:pt x="895" y="730"/>
                  <a:pt x="885" y="742"/>
                  <a:pt x="885" y="753"/>
                </a:cubicBezTo>
                <a:close/>
                <a:moveTo>
                  <a:pt x="323" y="573"/>
                </a:moveTo>
                <a:cubicBezTo>
                  <a:pt x="323" y="580"/>
                  <a:pt x="335" y="588"/>
                  <a:pt x="345" y="588"/>
                </a:cubicBezTo>
                <a:lnTo>
                  <a:pt x="370" y="588"/>
                </a:lnTo>
                <a:cubicBezTo>
                  <a:pt x="392" y="588"/>
                  <a:pt x="395" y="583"/>
                  <a:pt x="397" y="571"/>
                </a:cubicBezTo>
                <a:cubicBezTo>
                  <a:pt x="397" y="563"/>
                  <a:pt x="389" y="557"/>
                  <a:pt x="383" y="557"/>
                </a:cubicBezTo>
                <a:lnTo>
                  <a:pt x="335" y="557"/>
                </a:lnTo>
                <a:cubicBezTo>
                  <a:pt x="329" y="557"/>
                  <a:pt x="323" y="568"/>
                  <a:pt x="323" y="573"/>
                </a:cubicBezTo>
                <a:close/>
                <a:moveTo>
                  <a:pt x="614" y="571"/>
                </a:moveTo>
                <a:cubicBezTo>
                  <a:pt x="614" y="582"/>
                  <a:pt x="622" y="588"/>
                  <a:pt x="632" y="588"/>
                </a:cubicBezTo>
                <a:lnTo>
                  <a:pt x="666" y="588"/>
                </a:lnTo>
                <a:cubicBezTo>
                  <a:pt x="676" y="588"/>
                  <a:pt x="684" y="582"/>
                  <a:pt x="684" y="571"/>
                </a:cubicBezTo>
                <a:cubicBezTo>
                  <a:pt x="684" y="561"/>
                  <a:pt x="677" y="557"/>
                  <a:pt x="668" y="557"/>
                </a:cubicBezTo>
                <a:lnTo>
                  <a:pt x="632" y="557"/>
                </a:lnTo>
                <a:cubicBezTo>
                  <a:pt x="621" y="557"/>
                  <a:pt x="614" y="560"/>
                  <a:pt x="614" y="571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7417" name="TextBox 12"/>
          <p:cNvSpPr txBox="1"/>
          <p:nvPr/>
        </p:nvSpPr>
        <p:spPr>
          <a:xfrm>
            <a:off x="1344613" y="1363663"/>
            <a:ext cx="2292350" cy="3984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0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航空</a:t>
            </a:r>
            <a:endParaRPr lang="zh-CN" altLang="en-US" sz="2000" b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7418" name="TextBox 13"/>
          <p:cNvSpPr txBox="1"/>
          <p:nvPr/>
        </p:nvSpPr>
        <p:spPr>
          <a:xfrm>
            <a:off x="1336675" y="1762125"/>
            <a:ext cx="2444750" cy="533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80000"/>
              </a:lnSpc>
            </a:pP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距福州长乐国际机场</a:t>
            </a:r>
            <a:r>
              <a:rPr lang="en-US" altLang="zh-CN" dirty="0">
                <a:latin typeface="微软雅黑" panose="020B0503020204020204" pitchFamily="2" charset="-122"/>
                <a:ea typeface="微软雅黑" panose="020B0503020204020204" pitchFamily="2" charset="-122"/>
              </a:rPr>
              <a:t>38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公里</a:t>
            </a:r>
            <a:endParaRPr lang="zh-CN" altLang="en-US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7419" name="TextBox 14"/>
          <p:cNvSpPr txBox="1"/>
          <p:nvPr/>
        </p:nvSpPr>
        <p:spPr>
          <a:xfrm>
            <a:off x="1344613" y="2482850"/>
            <a:ext cx="2292350" cy="4000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0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高铁</a:t>
            </a:r>
            <a:endParaRPr lang="en-US" altLang="zh-CN" sz="2000" b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7420" name="TextBox 15"/>
          <p:cNvSpPr txBox="1"/>
          <p:nvPr/>
        </p:nvSpPr>
        <p:spPr>
          <a:xfrm>
            <a:off x="1344613" y="2882900"/>
            <a:ext cx="2444750" cy="5334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80000"/>
              </a:lnSpc>
            </a:pP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距福厦高速铁路福清站</a:t>
            </a:r>
            <a:r>
              <a:rPr lang="en-US" altLang="zh-CN" dirty="0">
                <a:latin typeface="微软雅黑" panose="020B0503020204020204" pitchFamily="2" charset="-122"/>
                <a:ea typeface="微软雅黑" panose="020B0503020204020204" pitchFamily="2" charset="-122"/>
              </a:rPr>
              <a:t>7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公里</a:t>
            </a:r>
            <a:endParaRPr lang="zh-CN" altLang="en-US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7421" name="TextBox 19"/>
          <p:cNvSpPr txBox="1"/>
          <p:nvPr/>
        </p:nvSpPr>
        <p:spPr>
          <a:xfrm>
            <a:off x="1335088" y="5207000"/>
            <a:ext cx="2292350" cy="3984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0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公路</a:t>
            </a:r>
            <a:endParaRPr lang="zh-CN" altLang="en-US" sz="2000" b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7422" name="TextBox 20"/>
          <p:cNvSpPr txBox="1"/>
          <p:nvPr/>
        </p:nvSpPr>
        <p:spPr>
          <a:xfrm>
            <a:off x="1344613" y="5605463"/>
            <a:ext cx="2444750" cy="9763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80000"/>
              </a:lnSpc>
            </a:pP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国道（</a:t>
            </a:r>
            <a:r>
              <a:rPr lang="en-US" altLang="zh-CN" dirty="0">
                <a:latin typeface="微软雅黑" panose="020B0503020204020204" pitchFamily="2" charset="-122"/>
                <a:ea typeface="微软雅黑" panose="020B0503020204020204" pitchFamily="2" charset="-122"/>
              </a:rPr>
              <a:t>G324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）福厦线、沈海（</a:t>
            </a:r>
            <a:r>
              <a:rPr lang="en-US" altLang="zh-CN" dirty="0">
                <a:latin typeface="微软雅黑" panose="020B0503020204020204" pitchFamily="2" charset="-122"/>
                <a:ea typeface="微软雅黑" panose="020B0503020204020204" pitchFamily="2" charset="-122"/>
              </a:rPr>
              <a:t>G15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）高速公路贯穿全区，区内道路网络配套完善</a:t>
            </a:r>
            <a:endParaRPr lang="zh-CN" altLang="en-US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16398" name="图片 1" descr="C:\Users\Administrator\Desktop\PPT\港口.jpg港口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2938" y="3873500"/>
            <a:ext cx="652462" cy="665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14"/>
          <p:cNvSpPr txBox="1"/>
          <p:nvPr/>
        </p:nvSpPr>
        <p:spPr>
          <a:xfrm>
            <a:off x="1344613" y="3606800"/>
            <a:ext cx="2292350" cy="3984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0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港口</a:t>
            </a:r>
            <a:endParaRPr lang="en-US" altLang="zh-CN" sz="2000" b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4" name="TextBox 14"/>
          <p:cNvSpPr txBox="1"/>
          <p:nvPr/>
        </p:nvSpPr>
        <p:spPr>
          <a:xfrm>
            <a:off x="1344613" y="4008438"/>
            <a:ext cx="2292350" cy="11988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距拥有</a:t>
            </a:r>
            <a:r>
              <a:rPr lang="en-US" altLang="zh-CN" dirty="0">
                <a:latin typeface="微软雅黑" panose="020B0503020204020204" pitchFamily="2" charset="-122"/>
                <a:ea typeface="微软雅黑" panose="020B0503020204020204" pitchFamily="2" charset="-122"/>
              </a:rPr>
              <a:t>13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个</a:t>
            </a:r>
            <a:r>
              <a:rPr lang="en-US" altLang="zh-CN" dirty="0">
                <a:latin typeface="微软雅黑" panose="020B0503020204020204" pitchFamily="2" charset="-122"/>
                <a:ea typeface="微软雅黑" panose="020B0503020204020204" pitchFamily="2" charset="-122"/>
              </a:rPr>
              <a:t>5-10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万吨级深水泊位的福州新港（江阴港区）</a:t>
            </a:r>
            <a:r>
              <a:rPr lang="en-US" altLang="zh-CN" dirty="0">
                <a:latin typeface="微软雅黑" panose="020B0503020204020204" pitchFamily="2" charset="-122"/>
                <a:ea typeface="微软雅黑" panose="020B0503020204020204" pitchFamily="2" charset="-122"/>
              </a:rPr>
              <a:t>28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公里</a:t>
            </a:r>
            <a:endParaRPr lang="en-US" altLang="zh-CN" b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2" name="图片 1" descr="融侨区区位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680" y="1037590"/>
            <a:ext cx="5125085" cy="54051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39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39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39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39"/>
                            </p:stCondLst>
                            <p:childTnLst>
                              <p:par>
                                <p:cTn id="4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39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39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39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39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39"/>
                            </p:stCondLst>
                            <p:childTnLst>
                              <p:par>
                                <p:cTn id="6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39"/>
                            </p:stCondLst>
                            <p:childTnLst>
                              <p:par>
                                <p:cTn id="7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39"/>
                            </p:stCondLst>
                            <p:childTnLst>
                              <p:par>
                                <p:cTn id="8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39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2" grpId="0"/>
      <p:bldP spid="17417" grpId="0"/>
      <p:bldP spid="17418" grpId="0"/>
      <p:bldP spid="17419" grpId="0"/>
      <p:bldP spid="17420" grpId="0"/>
      <p:bldP spid="17421" grpId="0"/>
      <p:bldP spid="17422" grpId="0"/>
      <p:bldP spid="3" grpId="0"/>
      <p:bldP spid="4" grpId="0"/>
    </p:bldLst>
  </p:timing>
</p:sld>
</file>

<file path=ppt/tags/tag1.xml><?xml version="1.0" encoding="utf-8"?>
<p:tagLst xmlns:p="http://schemas.openxmlformats.org/presentationml/2006/main">
  <p:tag name="REFSHAPE" val="1175326500"/>
  <p:tag name="KSO_WM_UNIT_PLACING_PICTURE_USER_VIEWPORT" val="{&quot;height&quot;:5520,&quot;width&quot;:11190}"/>
</p:tagLst>
</file>

<file path=ppt/tags/tag10.xml><?xml version="1.0" encoding="utf-8"?>
<p:tagLst xmlns:p="http://schemas.openxmlformats.org/presentationml/2006/main">
  <p:tag name="KSO_WM_UNIT_VALUE" val="63*6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3"/>
  <p:tag name="KSO_WM_UNIT_ID" val="diagram20181194_5*n_h_h_x*1_2_1_3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5"/>
  <p:tag name="KSO_WM_UNIT_TEXT_FILL_TYPE" val="1"/>
</p:tagLst>
</file>

<file path=ppt/tags/tag11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181194_5*n_h_h_f*1_2_1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181194_5*n_h_h_i*1_2_2_2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6"/>
  <p:tag name="KSO_WM_UNIT_LINE_FILL_TYPE" val="2"/>
  <p:tag name="KSO_WM_UNIT_TEXT_FILL_FORE_SCHEMECOLOR_INDEX" val="15"/>
  <p:tag name="KSO_WM_UNIT_TEXT_FILL_TYPE" val="1"/>
</p:tagLst>
</file>

<file path=ppt/tags/tag13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181194_5*n_h_h_f*1_2_2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181194_5*n_h_h_i*1_2_3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LINE_FORE_SCHEMECOLOR_INDEX" val="7"/>
  <p:tag name="KSO_WM_UNIT_LINE_FILL_TYPE" val="2"/>
  <p:tag name="KSO_WM_UNIT_TEXT_FILL_FORE_SCHEMECOLOR_INDEX" val="15"/>
  <p:tag name="KSO_WM_UNIT_TEXT_FILL_TYPE" val="1"/>
</p:tagLst>
</file>

<file path=ppt/tags/tag15.xml><?xml version="1.0" encoding="utf-8"?>
<p:tagLst xmlns:p="http://schemas.openxmlformats.org/presentationml/2006/main">
  <p:tag name="KSO_WM_UNIT_VALUE" val="69*5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3"/>
  <p:tag name="KSO_WM_UNIT_ID" val="diagram20181194_5*n_h_h_x*1_2_3_3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5"/>
  <p:tag name="KSO_WM_UNIT_TEXT_FILL_TYPE" val="1"/>
</p:tagLst>
</file>

<file path=ppt/tags/tag16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181194_5*n_h_h_f*1_2_3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2"/>
  <p:tag name="KSO_WM_UNIT_ID" val="diagram20181194_5*n_h_h_i*1_2_4_2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8"/>
  <p:tag name="KSO_WM_UNIT_FILL_TYPE" val="1"/>
  <p:tag name="KSO_WM_UNIT_LINE_FORE_SCHEMECOLOR_INDEX" val="8"/>
  <p:tag name="KSO_WM_UNIT_LINE_FILL_TYPE" val="2"/>
  <p:tag name="KSO_WM_UNIT_TEXT_FILL_FORE_SCHEMECOLOR_INDEX" val="15"/>
  <p:tag name="KSO_WM_UNIT_TEXT_FILL_TYPE" val="1"/>
</p:tagLst>
</file>

<file path=ppt/tags/tag18.xml><?xml version="1.0" encoding="utf-8"?>
<p:tagLst xmlns:p="http://schemas.openxmlformats.org/presentationml/2006/main">
  <p:tag name="KSO_WM_UNIT_VALUE" val="45*6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4_1"/>
  <p:tag name="KSO_WM_UNIT_ID" val="diagram20181194_5*n_h_h_x*1_2_4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5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2"/>
  <p:tag name="KSO_WM_UNIT_ID" val="diagram20181194_5*n_h_h_i*1_2_5_2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9"/>
  <p:tag name="KSO_WM_UNIT_FILL_TYPE" val="1"/>
  <p:tag name="KSO_WM_UNIT_LINE_FORE_SCHEMECOLOR_INDEX" val="9"/>
  <p:tag name="KSO_WM_UNIT_LINE_FILL_TYPE" val="2"/>
  <p:tag name="KSO_WM_UNIT_TEXT_FILL_FORE_SCHEMECOLOR_INDEX" val="15"/>
  <p:tag name="KSO_WM_UNIT_TEXT_FILL_TYPE" val="1"/>
</p:tagLst>
</file>

<file path=ppt/tags/tag2.xml><?xml version="1.0" encoding="utf-8"?>
<p:tagLst xmlns:p="http://schemas.openxmlformats.org/presentationml/2006/main">
  <p:tag name="KSO_WM_UNIT_PLACING_PICTURE_USER_VIEWPORT" val="{&quot;height&quot;:10800,&quot;width&quot;:9808}"/>
</p:tagLst>
</file>

<file path=ppt/tags/tag20.xml><?xml version="1.0" encoding="utf-8"?>
<p:tagLst xmlns:p="http://schemas.openxmlformats.org/presentationml/2006/main">
  <p:tag name="KSO_WM_UNIT_VALUE" val="46*5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5_3"/>
  <p:tag name="KSO_WM_UNIT_ID" val="diagram20181194_5*n_h_h_x*1_2_5_3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5"/>
  <p:tag name="KSO_WM_UNIT_TEXT_FILL_TYPE" val="1"/>
</p:tagLst>
</file>

<file path=ppt/tags/tag21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5_1"/>
  <p:tag name="KSO_WM_UNIT_ID" val="diagram20181194_5*n_h_h_f*1_2_5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2"/>
  <p:tag name="KSO_WM_UNIT_ID" val="diagram20181194_5*n_h_h_i*1_2_6_2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10"/>
  <p:tag name="KSO_WM_UNIT_FILL_TYPE" val="1"/>
  <p:tag name="KSO_WM_UNIT_LINE_FORE_SCHEMECOLOR_INDEX" val="10"/>
  <p:tag name="KSO_WM_UNIT_LINE_FILL_TYPE" val="2"/>
  <p:tag name="KSO_WM_UNIT_TEXT_FILL_FORE_SCHEMECOLOR_INDEX" val="15"/>
  <p:tag name="KSO_WM_UNIT_TEXT_FILL_TYPE" val="1"/>
</p:tagLst>
</file>

<file path=ppt/tags/tag23.xml><?xml version="1.0" encoding="utf-8"?>
<p:tagLst xmlns:p="http://schemas.openxmlformats.org/presentationml/2006/main">
  <p:tag name="KSO_WM_UNIT_VALUE" val="56*5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6_3"/>
  <p:tag name="KSO_WM_UNIT_ID" val="diagram20181194_5*n_h_h_x*1_2_6_3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5"/>
  <p:tag name="KSO_WM_UNIT_TEXT_FILL_TYPE" val="1"/>
</p:tagLst>
</file>

<file path=ppt/tags/tag24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6_1"/>
  <p:tag name="KSO_WM_UNIT_ID" val="diagram20181194_5*n_h_h_f*1_2_6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181194_5*n_h_i*1_2_1"/>
  <p:tag name="KSO_WM_TEMPLATE_CATEGORY" val="diagram"/>
  <p:tag name="KSO_WM_TEMPLATE_INDEX" val="20181194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181194_5*n_h_h_i*1_2_1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LINE_FORE_SCHEMECOLOR_INDEX" val="5"/>
  <p:tag name="KSO_WM_UNIT_LINE_FILL_TYPE" val="2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181194_5*n_h_h_i*1_2_2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LINE_FORE_SCHEMECOLOR_INDEX" val="5"/>
  <p:tag name="KSO_WM_UNIT_LINE_FILL_TYPE" val="2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181194_5*n_h_h_i*1_2_3_2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LINE_FORE_SCHEMECOLOR_INDEX" val="5"/>
  <p:tag name="KSO_WM_UNIT_LINE_FILL_TYPE" val="2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20181194_5*n_h_h_i*1_2_4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LINE_FORE_SCHEMECOLOR_INDEX" val="5"/>
  <p:tag name="KSO_WM_UNIT_LINE_FILL_TYPE" val="2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181194_5*n_h_i*1_1_5"/>
  <p:tag name="KSO_WM_TEMPLATE_CATEGORY" val="diagram"/>
  <p:tag name="KSO_WM_TEMPLATE_INDEX" val="20181194"/>
  <p:tag name="KSO_WM_UNIT_LAYERLEVEL" val="1_1_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1"/>
  <p:tag name="KSO_WM_UNIT_ID" val="diagram20181194_5*n_h_h_i*1_2_5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LINE_FORE_SCHEMECOLOR_INDEX" val="5"/>
  <p:tag name="KSO_WM_UNIT_LINE_FILL_TYPE" val="2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1"/>
  <p:tag name="KSO_WM_UNIT_ID" val="diagram20181194_5*n_h_h_i*1_2_6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LINE_FORE_SCHEMECOLOR_INDEX" val="5"/>
  <p:tag name="KSO_WM_UNIT_LINE_FILL_TYPE" val="2"/>
</p:tagLst>
</file>

<file path=ppt/tags/tag32.xml><?xml version="1.0" encoding="utf-8"?>
<p:tagLst xmlns:p="http://schemas.openxmlformats.org/presentationml/2006/main">
  <p:tag name="KSO_WM_UNIT_VALUE" val="65*6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181194_5*n_h_h_x*1_2_2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20181194_5*n_h_h_f*1_2_4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34.xml><?xml version="1.0" encoding="utf-8"?>
<p:tagLst xmlns:p="http://schemas.openxmlformats.org/presentationml/2006/main">
  <p:tag name="COMMONDATA" val="eyJoZGlkIjoiMzlhYjRkMGVlMzI4MmJkYmM0YzA0NDFkMGQ5N2I3ZmYifQ=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181194_5*n_h_i*1_1_1"/>
  <p:tag name="KSO_WM_TEMPLATE_CATEGORY" val="diagram"/>
  <p:tag name="KSO_WM_TEMPLATE_INDEX" val="20181194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181194_5*n_h_i*1_1_2"/>
  <p:tag name="KSO_WM_TEMPLATE_CATEGORY" val="diagram"/>
  <p:tag name="KSO_WM_TEMPLATE_INDEX" val="2018119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181194_5*n_h_i*1_1_3"/>
  <p:tag name="KSO_WM_TEMPLATE_CATEGORY" val="diagram"/>
  <p:tag name="KSO_WM_TEMPLATE_INDEX" val="20181194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181194_5*n_h_a*1_1_1"/>
  <p:tag name="KSO_WM_TEMPLATE_CATEGORY" val="diagram"/>
  <p:tag name="KSO_WM_TEMPLATE_INDEX" val="20181194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181194_5*n_h_i*1_1_4"/>
  <p:tag name="KSO_WM_TEMPLATE_CATEGORY" val="diagram"/>
  <p:tag name="KSO_WM_TEMPLATE_INDEX" val="20181194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181194_5*n_h_h_i*1_2_1_2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5"/>
  <p:tag name="KSO_WM_UNIT_TEXT_FILL_TYPE" val="1"/>
</p:tagLst>
</file>

<file path=ppt/theme/theme1.xml><?xml version="1.0" encoding="utf-8"?>
<a:theme xmlns:a="http://schemas.openxmlformats.org/drawingml/2006/main" name="2_默认设计模板">
  <a:themeElements>
    <a:clrScheme name="">
      <a:dk1>
        <a:srgbClr val="4D4D4D"/>
      </a:dk1>
      <a:lt1>
        <a:srgbClr val="C00000"/>
      </a:lt1>
      <a:dk2>
        <a:srgbClr val="DDDDDD"/>
      </a:dk2>
      <a:lt2>
        <a:srgbClr val="FF9900"/>
      </a:lt2>
      <a:accent1>
        <a:srgbClr val="000000"/>
      </a:accent1>
      <a:accent2>
        <a:srgbClr val="FFFFFF"/>
      </a:accent2>
      <a:accent3>
        <a:srgbClr val="DCAAAA"/>
      </a:accent3>
      <a:accent4>
        <a:srgbClr val="414141"/>
      </a:accent4>
      <a:accent5>
        <a:srgbClr val="AAAAAA"/>
      </a:accent5>
      <a:accent6>
        <a:srgbClr val="E5E5E5"/>
      </a:accent6>
      <a:hlink>
        <a:srgbClr val="B3B3B3"/>
      </a:hlink>
      <a:folHlink>
        <a:srgbClr val="40404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默认设计模板">
  <a:themeElements>
    <a:clrScheme name="">
      <a:dk1>
        <a:srgbClr val="4D4D4D"/>
      </a:dk1>
      <a:lt1>
        <a:srgbClr val="C00000"/>
      </a:lt1>
      <a:dk2>
        <a:srgbClr val="DDDDDD"/>
      </a:dk2>
      <a:lt2>
        <a:srgbClr val="FF9900"/>
      </a:lt2>
      <a:accent1>
        <a:srgbClr val="000000"/>
      </a:accent1>
      <a:accent2>
        <a:srgbClr val="FFFFFF"/>
      </a:accent2>
      <a:accent3>
        <a:srgbClr val="DCAAAA"/>
      </a:accent3>
      <a:accent4>
        <a:srgbClr val="414141"/>
      </a:accent4>
      <a:accent5>
        <a:srgbClr val="AAAAAA"/>
      </a:accent5>
      <a:accent6>
        <a:srgbClr val="E5E5E5"/>
      </a:accent6>
      <a:hlink>
        <a:srgbClr val="B3B3B3"/>
      </a:hlink>
      <a:folHlink>
        <a:srgbClr val="40404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默认设计模板">
  <a:themeElements>
    <a:clrScheme name="">
      <a:dk1>
        <a:srgbClr val="4D4D4D"/>
      </a:dk1>
      <a:lt1>
        <a:srgbClr val="C00000"/>
      </a:lt1>
      <a:dk2>
        <a:srgbClr val="DDDDDD"/>
      </a:dk2>
      <a:lt2>
        <a:srgbClr val="FF9900"/>
      </a:lt2>
      <a:accent1>
        <a:srgbClr val="000000"/>
      </a:accent1>
      <a:accent2>
        <a:srgbClr val="FFFFFF"/>
      </a:accent2>
      <a:accent3>
        <a:srgbClr val="DCAAAA"/>
      </a:accent3>
      <a:accent4>
        <a:srgbClr val="414141"/>
      </a:accent4>
      <a:accent5>
        <a:srgbClr val="AAAAAA"/>
      </a:accent5>
      <a:accent6>
        <a:srgbClr val="E5E5E5"/>
      </a:accent6>
      <a:hlink>
        <a:srgbClr val="B3B3B3"/>
      </a:hlink>
      <a:folHlink>
        <a:srgbClr val="40404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默认设计模板">
  <a:themeElements>
    <a:clrScheme name="">
      <a:dk1>
        <a:srgbClr val="4D4D4D"/>
      </a:dk1>
      <a:lt1>
        <a:srgbClr val="C00000"/>
      </a:lt1>
      <a:dk2>
        <a:srgbClr val="DDDDDD"/>
      </a:dk2>
      <a:lt2>
        <a:srgbClr val="FF9900"/>
      </a:lt2>
      <a:accent1>
        <a:srgbClr val="000000"/>
      </a:accent1>
      <a:accent2>
        <a:srgbClr val="FFFFFF"/>
      </a:accent2>
      <a:accent3>
        <a:srgbClr val="DCAAAA"/>
      </a:accent3>
      <a:accent4>
        <a:srgbClr val="414141"/>
      </a:accent4>
      <a:accent5>
        <a:srgbClr val="AAAAAA"/>
      </a:accent5>
      <a:accent6>
        <a:srgbClr val="E5E5E5"/>
      </a:accent6>
      <a:hlink>
        <a:srgbClr val="B3B3B3"/>
      </a:hlink>
      <a:folHlink>
        <a:srgbClr val="40404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">
      <a:dk1>
        <a:srgbClr val="4D4D4D"/>
      </a:dk1>
      <a:lt1>
        <a:srgbClr val="C00000"/>
      </a:lt1>
      <a:dk2>
        <a:srgbClr val="DDDDDD"/>
      </a:dk2>
      <a:lt2>
        <a:srgbClr val="FF9900"/>
      </a:lt2>
      <a:accent1>
        <a:srgbClr val="000000"/>
      </a:accent1>
      <a:accent2>
        <a:srgbClr val="FFFFFF"/>
      </a:accent2>
      <a:accent3>
        <a:srgbClr val="DCAAAA"/>
      </a:accent3>
      <a:accent4>
        <a:srgbClr val="414141"/>
      </a:accent4>
      <a:accent5>
        <a:srgbClr val="AAAAAA"/>
      </a:accent5>
      <a:accent6>
        <a:srgbClr val="E5E5E5"/>
      </a:accent6>
      <a:hlink>
        <a:srgbClr val="B3B3B3"/>
      </a:hlink>
      <a:folHlink>
        <a:srgbClr val="40404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默认设计模板">
  <a:themeElements>
    <a:clrScheme name="">
      <a:dk1>
        <a:srgbClr val="4D4D4D"/>
      </a:dk1>
      <a:lt1>
        <a:srgbClr val="C00000"/>
      </a:lt1>
      <a:dk2>
        <a:srgbClr val="DDDDDD"/>
      </a:dk2>
      <a:lt2>
        <a:srgbClr val="FF9900"/>
      </a:lt2>
      <a:accent1>
        <a:srgbClr val="000000"/>
      </a:accent1>
      <a:accent2>
        <a:srgbClr val="FFFFFF"/>
      </a:accent2>
      <a:accent3>
        <a:srgbClr val="DCAAAA"/>
      </a:accent3>
      <a:accent4>
        <a:srgbClr val="414141"/>
      </a:accent4>
      <a:accent5>
        <a:srgbClr val="AAAAAA"/>
      </a:accent5>
      <a:accent6>
        <a:srgbClr val="E5E5E5"/>
      </a:accent6>
      <a:hlink>
        <a:srgbClr val="B3B3B3"/>
      </a:hlink>
      <a:folHlink>
        <a:srgbClr val="40404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默认设计模板">
  <a:themeElements>
    <a:clrScheme name="">
      <a:dk1>
        <a:srgbClr val="4D4D4D"/>
      </a:dk1>
      <a:lt1>
        <a:srgbClr val="C00000"/>
      </a:lt1>
      <a:dk2>
        <a:srgbClr val="DDDDDD"/>
      </a:dk2>
      <a:lt2>
        <a:srgbClr val="FF9900"/>
      </a:lt2>
      <a:accent1>
        <a:srgbClr val="000000"/>
      </a:accent1>
      <a:accent2>
        <a:srgbClr val="FFFFFF"/>
      </a:accent2>
      <a:accent3>
        <a:srgbClr val="DCAAAA"/>
      </a:accent3>
      <a:accent4>
        <a:srgbClr val="414141"/>
      </a:accent4>
      <a:accent5>
        <a:srgbClr val="AAAAAA"/>
      </a:accent5>
      <a:accent6>
        <a:srgbClr val="E5E5E5"/>
      </a:accent6>
      <a:hlink>
        <a:srgbClr val="B3B3B3"/>
      </a:hlink>
      <a:folHlink>
        <a:srgbClr val="40404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3914</Words>
  <Application>WPS 演示</Application>
  <PresentationFormat>自定义</PresentationFormat>
  <Paragraphs>324</Paragraphs>
  <Slides>23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23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方正粗宋简体</vt:lpstr>
      <vt:lpstr>Calibri</vt:lpstr>
      <vt:lpstr>Arial Unicode MS</vt:lpstr>
      <vt:lpstr>黑体</vt:lpstr>
      <vt:lpstr>2_默认设计模板</vt:lpstr>
      <vt:lpstr>3_默认设计模板</vt:lpstr>
      <vt:lpstr>4_默认设计模板</vt:lpstr>
      <vt:lpstr>5_默认设计模板</vt:lpstr>
      <vt:lpstr>1_默认设计模板</vt:lpstr>
      <vt:lpstr>6_默认设计模板</vt:lpstr>
      <vt:lpstr>8_默认设计模板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阿黄</cp:lastModifiedBy>
  <cp:revision>835</cp:revision>
  <dcterms:created xsi:type="dcterms:W3CDTF">2013-01-25T01:44:00Z</dcterms:created>
  <dcterms:modified xsi:type="dcterms:W3CDTF">2022-07-01T03:47:57Z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2052-11.1.0.11830</vt:lpwstr>
  </property>
  <property fmtid="{D5CDD505-2E9C-101B-9397-08002B2CF9AE}" pid="3" name="ICV">
    <vt:lpwstr>CBA144C4D3E74002AAE65907949885F5</vt:lpwstr>
  </property>
</Properties>
</file>