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28.fntdata" ContentType="application/x-fontdata"/>
  <Override PartName="/ppt/fonts/font29.fntdata" ContentType="application/x-fontdata"/>
  <Override PartName="/ppt/fonts/font3.fntdata" ContentType="application/x-fontdata"/>
  <Override PartName="/ppt/fonts/font30.fntdata" ContentType="application/x-fontdata"/>
  <Override PartName="/ppt/fonts/font31.fntdata" ContentType="application/x-fontdata"/>
  <Override PartName="/ppt/fonts/font32.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77"/>
  </p:handoutMasterIdLst>
  <p:sldIdLst>
    <p:sldId id="339" r:id="rId3"/>
    <p:sldId id="307" r:id="rId5"/>
    <p:sldId id="308" r:id="rId6"/>
    <p:sldId id="602" r:id="rId7"/>
    <p:sldId id="341" r:id="rId8"/>
    <p:sldId id="342" r:id="rId9"/>
    <p:sldId id="347" r:id="rId10"/>
    <p:sldId id="371" r:id="rId11"/>
    <p:sldId id="370" r:id="rId12"/>
    <p:sldId id="355" r:id="rId13"/>
    <p:sldId id="356" r:id="rId14"/>
    <p:sldId id="364" r:id="rId15"/>
    <p:sldId id="372" r:id="rId16"/>
    <p:sldId id="373" r:id="rId17"/>
    <p:sldId id="401" r:id="rId18"/>
    <p:sldId id="402" r:id="rId19"/>
    <p:sldId id="404" r:id="rId20"/>
    <p:sldId id="405" r:id="rId21"/>
    <p:sldId id="406" r:id="rId22"/>
    <p:sldId id="408" r:id="rId23"/>
    <p:sldId id="410" r:id="rId24"/>
    <p:sldId id="411" r:id="rId25"/>
    <p:sldId id="412" r:id="rId26"/>
    <p:sldId id="409" r:id="rId27"/>
    <p:sldId id="414" r:id="rId28"/>
    <p:sldId id="413" r:id="rId29"/>
    <p:sldId id="416" r:id="rId30"/>
    <p:sldId id="415" r:id="rId31"/>
    <p:sldId id="467" r:id="rId32"/>
    <p:sldId id="468" r:id="rId33"/>
    <p:sldId id="469" r:id="rId34"/>
    <p:sldId id="470" r:id="rId35"/>
    <p:sldId id="471" r:id="rId36"/>
    <p:sldId id="472" r:id="rId37"/>
    <p:sldId id="690" r:id="rId38"/>
    <p:sldId id="473" r:id="rId39"/>
    <p:sldId id="474" r:id="rId40"/>
    <p:sldId id="517" r:id="rId41"/>
    <p:sldId id="516" r:id="rId42"/>
    <p:sldId id="559" r:id="rId43"/>
    <p:sldId id="560" r:id="rId44"/>
    <p:sldId id="354" r:id="rId45"/>
    <p:sldId id="564" r:id="rId46"/>
    <p:sldId id="600" r:id="rId47"/>
    <p:sldId id="585" r:id="rId48"/>
    <p:sldId id="568" r:id="rId49"/>
    <p:sldId id="572" r:id="rId50"/>
    <p:sldId id="603" r:id="rId51"/>
    <p:sldId id="604" r:id="rId52"/>
    <p:sldId id="605" r:id="rId53"/>
    <p:sldId id="659" r:id="rId54"/>
    <p:sldId id="577" r:id="rId55"/>
    <p:sldId id="665" r:id="rId56"/>
    <p:sldId id="576" r:id="rId57"/>
    <p:sldId id="606" r:id="rId58"/>
    <p:sldId id="728" r:id="rId59"/>
    <p:sldId id="729" r:id="rId60"/>
    <p:sldId id="686" r:id="rId61"/>
    <p:sldId id="687" r:id="rId62"/>
    <p:sldId id="688" r:id="rId63"/>
    <p:sldId id="579" r:id="rId64"/>
    <p:sldId id="666" r:id="rId65"/>
    <p:sldId id="725" r:id="rId66"/>
    <p:sldId id="726" r:id="rId67"/>
    <p:sldId id="727" r:id="rId68"/>
    <p:sldId id="575" r:id="rId69"/>
    <p:sldId id="664" r:id="rId70"/>
    <p:sldId id="677" r:id="rId71"/>
    <p:sldId id="679" r:id="rId72"/>
    <p:sldId id="678" r:id="rId73"/>
    <p:sldId id="675" r:id="rId74"/>
    <p:sldId id="680" r:id="rId75"/>
    <p:sldId id="312" r:id="rId76"/>
  </p:sldIdLst>
  <p:sldSz cx="12192000" cy="6858000"/>
  <p:notesSz cx="6858000" cy="9144000"/>
  <p:embeddedFontLst>
    <p:embeddedFont>
      <p:font typeface="方正尚酷简体" panose="03000509000000000000" charset="-122"/>
      <p:regular r:id="rId82"/>
    </p:embeddedFont>
    <p:embeddedFont>
      <p:font typeface="等线" panose="02010600030101010101" charset="-122"/>
      <p:regular r:id="rId83"/>
    </p:embeddedFont>
    <p:embeddedFont>
      <p:font typeface="微软雅黑" panose="020B0503020204020204" pitchFamily="34" charset="-122"/>
      <p:regular r:id="rId84"/>
    </p:embeddedFont>
    <p:embeddedFont>
      <p:font typeface="方正兰亭准黑_GBK" panose="02000000000000000000" charset="-122"/>
      <p:regular r:id="rId85"/>
    </p:embeddedFont>
    <p:embeddedFont>
      <p:font typeface="方正小标宋简体" panose="03000509000000000000" charset="-122"/>
      <p:regular r:id="rId86"/>
    </p:embeddedFont>
    <p:embeddedFont>
      <p:font typeface="方正粗黑宋简体" panose="02000000000000000000" charset="-122"/>
      <p:regular r:id="rId87"/>
    </p:embeddedFont>
    <p:embeddedFont>
      <p:font typeface="Agency FB" panose="020B0503020202020204"/>
      <p:regular r:id="rId88"/>
      <p:bold r:id="rId89"/>
    </p:embeddedFont>
    <p:embeddedFont>
      <p:font typeface="隶书" panose="02010509060101010101" pitchFamily="49" charset="-122"/>
      <p:regular r:id="rId90"/>
    </p:embeddedFont>
    <p:embeddedFont>
      <p:font typeface="Agency FB" panose="020B0503020202020204" pitchFamily="34" charset="0"/>
      <p:regular r:id="rId91"/>
      <p:bold r:id="rId92"/>
    </p:embeddedFont>
    <p:embeddedFont>
      <p:font typeface="Verdana" panose="020B0604030504040204" pitchFamily="34" charset="0"/>
      <p:regular r:id="rId93"/>
      <p:bold r:id="rId94"/>
      <p:italic r:id="rId95"/>
      <p:boldItalic r:id="rId96"/>
    </p:embeddedFont>
    <p:embeddedFont>
      <p:font typeface="华文楷体" panose="02010600040101010101" charset="-122"/>
      <p:regular r:id="rId97"/>
    </p:embeddedFont>
    <p:embeddedFont>
      <p:font typeface="方正粗倩简体" panose="03000509000000000000" pitchFamily="65" charset="-122"/>
      <p:regular r:id="rId98"/>
    </p:embeddedFont>
    <p:embeddedFont>
      <p:font typeface="Gill Sans MT" panose="020B0502020104020203" pitchFamily="34" charset="0"/>
      <p:regular r:id="rId99"/>
      <p:bold r:id="rId100"/>
      <p:italic r:id="rId101"/>
      <p:boldItalic r:id="rId102"/>
    </p:embeddedFont>
    <p:embeddedFont>
      <p:font typeface="黑体" panose="02010609060101010101" pitchFamily="49" charset="-122"/>
      <p:regular r:id="rId103"/>
    </p:embeddedFont>
    <p:embeddedFont>
      <p:font typeface="Calibri" panose="020F0502020204030204" pitchFamily="34" charset="0"/>
      <p:regular r:id="rId104"/>
      <p:bold r:id="rId105"/>
      <p:italic r:id="rId106"/>
      <p:boldItalic r:id="rId107"/>
    </p:embeddedFont>
    <p:embeddedFont>
      <p:font typeface="华文琥珀" panose="02010800040101010101" charset="-122"/>
      <p:regular r:id="rId108"/>
    </p:embeddedFont>
    <p:embeddedFont>
      <p:font typeface="Gill Sans MT" panose="020B0502020104020203"/>
      <p:regular r:id="rId109"/>
      <p:bold r:id="rId110"/>
      <p:italic r:id="rId111"/>
      <p:boldItalic r:id="rId112"/>
    </p:embeddedFont>
    <p:embeddedFont>
      <p:font typeface="等线" panose="02010600030101010101" charset="0"/>
      <p:regular r:id="rId113"/>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FF0000"/>
    <a:srgbClr val="FF6600"/>
    <a:srgbClr val="94B6D2"/>
    <a:srgbClr val="521C06"/>
    <a:srgbClr val="BDE3FF"/>
    <a:srgbClr val="003399"/>
    <a:srgbClr val="0066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1455"/>
    <p:restoredTop sz="94660"/>
  </p:normalViewPr>
  <p:slideViewPr>
    <p:cSldViewPr snapToGrid="0" showGuides="1">
      <p:cViewPr varScale="1">
        <p:scale>
          <a:sx n="66" d="100"/>
          <a:sy n="66" d="100"/>
        </p:scale>
        <p:origin x="-120" y="-642"/>
      </p:cViewPr>
      <p:guideLst>
        <p:guide orient="horz" pos="2174"/>
        <p:guide pos="389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font" Target="fonts/font18.fntdata"/><Relationship Id="rId98" Type="http://schemas.openxmlformats.org/officeDocument/2006/relationships/font" Target="fonts/font17.fntdata"/><Relationship Id="rId97" Type="http://schemas.openxmlformats.org/officeDocument/2006/relationships/font" Target="fonts/font16.fntdata"/><Relationship Id="rId96" Type="http://schemas.openxmlformats.org/officeDocument/2006/relationships/font" Target="fonts/font15.fntdata"/><Relationship Id="rId95" Type="http://schemas.openxmlformats.org/officeDocument/2006/relationships/font" Target="fonts/font14.fntdata"/><Relationship Id="rId94" Type="http://schemas.openxmlformats.org/officeDocument/2006/relationships/font" Target="fonts/font13.fntdata"/><Relationship Id="rId93" Type="http://schemas.openxmlformats.org/officeDocument/2006/relationships/font" Target="fonts/font12.fntdata"/><Relationship Id="rId92" Type="http://schemas.openxmlformats.org/officeDocument/2006/relationships/font" Target="fonts/font11.fntdata"/><Relationship Id="rId91" Type="http://schemas.openxmlformats.org/officeDocument/2006/relationships/font" Target="fonts/font10.fntdata"/><Relationship Id="rId90" Type="http://schemas.openxmlformats.org/officeDocument/2006/relationships/font" Target="fonts/font9.fntdata"/><Relationship Id="rId9" Type="http://schemas.openxmlformats.org/officeDocument/2006/relationships/slide" Target="slides/slide6.xml"/><Relationship Id="rId89" Type="http://schemas.openxmlformats.org/officeDocument/2006/relationships/font" Target="fonts/font8.fntdata"/><Relationship Id="rId88" Type="http://schemas.openxmlformats.org/officeDocument/2006/relationships/font" Target="fonts/font7.fntdata"/><Relationship Id="rId87" Type="http://schemas.openxmlformats.org/officeDocument/2006/relationships/font" Target="fonts/font6.fntdata"/><Relationship Id="rId86" Type="http://schemas.openxmlformats.org/officeDocument/2006/relationships/font" Target="fonts/font5.fntdata"/><Relationship Id="rId85" Type="http://schemas.openxmlformats.org/officeDocument/2006/relationships/font" Target="fonts/font4.fntdata"/><Relationship Id="rId84" Type="http://schemas.openxmlformats.org/officeDocument/2006/relationships/font" Target="fonts/font3.fntdata"/><Relationship Id="rId83" Type="http://schemas.openxmlformats.org/officeDocument/2006/relationships/font" Target="fonts/font2.fntdata"/><Relationship Id="rId82" Type="http://schemas.openxmlformats.org/officeDocument/2006/relationships/font" Target="fonts/font1.fntdata"/><Relationship Id="rId81" Type="http://schemas.openxmlformats.org/officeDocument/2006/relationships/commentAuthors" Target="commentAuthors.xml"/><Relationship Id="rId80" Type="http://schemas.openxmlformats.org/officeDocument/2006/relationships/tableStyles" Target="tableStyles.xml"/><Relationship Id="rId8" Type="http://schemas.openxmlformats.org/officeDocument/2006/relationships/slide" Target="slides/slide5.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handoutMaster" Target="handoutMasters/handoutMaster1.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3" Type="http://schemas.openxmlformats.org/officeDocument/2006/relationships/font" Target="fonts/font32.fntdata"/><Relationship Id="rId112" Type="http://schemas.openxmlformats.org/officeDocument/2006/relationships/font" Target="fonts/font31.fntdata"/><Relationship Id="rId111" Type="http://schemas.openxmlformats.org/officeDocument/2006/relationships/font" Target="fonts/font30.fntdata"/><Relationship Id="rId110" Type="http://schemas.openxmlformats.org/officeDocument/2006/relationships/font" Target="fonts/font29.fntdata"/><Relationship Id="rId11" Type="http://schemas.openxmlformats.org/officeDocument/2006/relationships/slide" Target="slides/slide8.xml"/><Relationship Id="rId109" Type="http://schemas.openxmlformats.org/officeDocument/2006/relationships/font" Target="fonts/font28.fntdata"/><Relationship Id="rId108" Type="http://schemas.openxmlformats.org/officeDocument/2006/relationships/font" Target="fonts/font27.fntdata"/><Relationship Id="rId107" Type="http://schemas.openxmlformats.org/officeDocument/2006/relationships/font" Target="fonts/font26.fntdata"/><Relationship Id="rId106" Type="http://schemas.openxmlformats.org/officeDocument/2006/relationships/font" Target="fonts/font25.fntdata"/><Relationship Id="rId105" Type="http://schemas.openxmlformats.org/officeDocument/2006/relationships/font" Target="fonts/font24.fntdata"/><Relationship Id="rId104" Type="http://schemas.openxmlformats.org/officeDocument/2006/relationships/font" Target="fonts/font23.fntdata"/><Relationship Id="rId103" Type="http://schemas.openxmlformats.org/officeDocument/2006/relationships/font" Target="fonts/font22.fntdata"/><Relationship Id="rId102" Type="http://schemas.openxmlformats.org/officeDocument/2006/relationships/font" Target="fonts/font21.fntdata"/><Relationship Id="rId101" Type="http://schemas.openxmlformats.org/officeDocument/2006/relationships/font" Target="fonts/font20.fntdata"/><Relationship Id="rId100" Type="http://schemas.openxmlformats.org/officeDocument/2006/relationships/font" Target="fonts/font19.fntdata"/><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26978" name="页眉占位符 126977"/>
          <p:cNvSpPr>
            <a:spLocks noGrp="1"/>
          </p:cNvSpPr>
          <p:nvPr>
            <p:ph type="hdr" sz="quarter"/>
          </p:nvPr>
        </p:nvSpPr>
        <p:spPr>
          <a:xfrm>
            <a:off x="0" y="0"/>
            <a:ext cx="2971800" cy="457200"/>
          </a:xfrm>
          <a:prstGeom prst="rect">
            <a:avLst/>
          </a:prstGeom>
          <a:no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6979" name="日期占位符 126978"/>
          <p:cNvSpPr>
            <a:spLocks noGrp="1"/>
          </p:cNvSpPr>
          <p:nvPr>
            <p:ph type="dt" sz="quarter" idx="1"/>
          </p:nvPr>
        </p:nvSpPr>
        <p:spPr>
          <a:xfrm>
            <a:off x="3884613" y="0"/>
            <a:ext cx="2971800" cy="457200"/>
          </a:xfrm>
          <a:prstGeom prst="rect">
            <a:avLst/>
          </a:prstGeom>
          <a:noFill/>
          <a:ln w="9525">
            <a:noFill/>
          </a:ln>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B962C8B-B14F-4D97-AF65-F5344CB8AC3E}" type="datetime11">
              <a:rPr kumimoji="0" lang="zh-CN" altLang="en-US" sz="12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6980" name="页脚占位符 126979"/>
          <p:cNvSpPr>
            <a:spLocks noGrp="1"/>
          </p:cNvSpPr>
          <p:nvPr>
            <p:ph type="ftr" sz="quarter" idx="2"/>
          </p:nvPr>
        </p:nvSpPr>
        <p:spPr>
          <a:xfrm>
            <a:off x="0" y="8685213"/>
            <a:ext cx="2971800" cy="457200"/>
          </a:xfrm>
          <a:prstGeom prst="rect">
            <a:avLst/>
          </a:prstGeom>
          <a:noFill/>
          <a:ln w="9525">
            <a:noFill/>
          </a:ln>
        </p:spPr>
        <p:txBody>
          <a:bodyPr anchor="b"/>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6981" name="灯片编号占位符 126980"/>
          <p:cNvSpPr>
            <a:spLocks noGrp="1"/>
          </p:cNvSpPr>
          <p:nvPr>
            <p:ph type="sldNum" sz="quarter" idx="3"/>
          </p:nvPr>
        </p:nvSpPr>
        <p:spPr>
          <a:xfrm>
            <a:off x="3884613" y="8685213"/>
            <a:ext cx="2971800" cy="457200"/>
          </a:xfrm>
          <a:prstGeom prst="rect">
            <a:avLst/>
          </a:prstGeom>
          <a:noFill/>
          <a:ln w="9525">
            <a:noFill/>
          </a:ln>
        </p:spPr>
        <p:txBody>
          <a:bodyPr anchor="b"/>
          <a:p>
            <a:pPr lvl="0" algn="r"/>
            <a:fld id="{9A0DB2DC-4C9A-4742-B13C-FB6460FD3503}" type="slidenum">
              <a:rPr lang="en-US" altLang="en-US" sz="1200" dirty="0"/>
            </a:fld>
            <a:endParaRPr lang="en-US"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white">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9EDC06C-EAA8-414E-BA09-268A664EAD30}"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base" latinLnBrk="0" hangingPunct="1">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p>
            <a:pPr lvl="0" algn="r"/>
            <a:fld id="{9A0DB2DC-4C9A-4742-B13C-FB6460FD3503}" type="slidenum">
              <a:rPr lang="en-US" altLang="en-US" sz="1200" dirty="0">
                <a:latin typeface="等线" panose="02010600030101010101" charset="-122"/>
                <a:ea typeface="等线" panose="02010600030101010101" charset="-122"/>
              </a:rPr>
            </a:fld>
            <a:endParaRPr lang="en-US" altLang="en-US" sz="1200" dirty="0">
              <a:latin typeface="等线" panose="02010600030101010101" charset="-122"/>
              <a:ea typeface="等线" panose="02010600030101010101" charset="-122"/>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28001"/>
          <p:cNvSpPr>
            <a:spLocks noGrp="1" noRot="1" noTextEdit="1"/>
          </p:cNvSpPr>
          <p:nvPr>
            <p:ph type="sldImg"/>
          </p:nvPr>
        </p:nvSpPr>
        <p:spPr>
          <a:ln>
            <a:solidFill>
              <a:srgbClr val="000000">
                <a:alpha val="100000"/>
              </a:srgbClr>
            </a:solidFill>
            <a:miter/>
          </a:ln>
        </p:spPr>
      </p:sp>
      <p:sp>
        <p:nvSpPr>
          <p:cNvPr id="17410" name="文本占位符 128002"/>
          <p:cNvSpPr>
            <a:spLocks noGrp="1"/>
          </p:cNvSpPr>
          <p:nvPr>
            <p:ph type="body"/>
          </p:nvPr>
        </p:nvSpPr>
        <p:spPr>
          <a:noFill/>
          <a:ln>
            <a:noFill/>
          </a:ln>
        </p:spPr>
        <p:txBody>
          <a:bodyPr wrap="square" lIns="91440" tIns="45720" rIns="91440" bIns="45720" anchor="t"/>
          <a:p>
            <a:pPr lvl="0" eaLnBrk="1" hangingPunct="1"/>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幻灯片图像占位符 1"/>
          <p:cNvSpPr>
            <a:spLocks noGrp="1" noRot="1" noChangeAspect="1"/>
          </p:cNvSpPr>
          <p:nvPr>
            <p:ph type="sldImg"/>
          </p:nvPr>
        </p:nvSpPr>
        <p:spPr>
          <a:ln>
            <a:solidFill>
              <a:srgbClr val="000000">
                <a:alpha val="100000"/>
              </a:srgbClr>
            </a:solidFill>
            <a:miter/>
          </a:ln>
        </p:spPr>
      </p:sp>
      <p:sp>
        <p:nvSpPr>
          <p:cNvPr id="3584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584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幻灯片图像占位符 1"/>
          <p:cNvSpPr>
            <a:spLocks noGrp="1" noRot="1" noChangeAspect="1"/>
          </p:cNvSpPr>
          <p:nvPr>
            <p:ph type="sldImg"/>
          </p:nvPr>
        </p:nvSpPr>
        <p:spPr>
          <a:ln>
            <a:solidFill>
              <a:srgbClr val="000000">
                <a:alpha val="100000"/>
              </a:srgbClr>
            </a:solidFill>
            <a:miter/>
          </a:ln>
        </p:spPr>
      </p:sp>
      <p:sp>
        <p:nvSpPr>
          <p:cNvPr id="3789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789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p:cNvSpPr>
          <p:nvPr>
            <p:ph type="sldImg"/>
          </p:nvPr>
        </p:nvSpPr>
        <p:spPr>
          <a:ln>
            <a:solidFill>
              <a:srgbClr val="000000">
                <a:alpha val="100000"/>
              </a:srgbClr>
            </a:solidFill>
            <a:miter/>
          </a:ln>
        </p:spPr>
      </p:sp>
      <p:sp>
        <p:nvSpPr>
          <p:cNvPr id="3993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993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幻灯片图像占位符 1"/>
          <p:cNvSpPr>
            <a:spLocks noGrp="1" noRot="1" noChangeAspect="1"/>
          </p:cNvSpPr>
          <p:nvPr>
            <p:ph type="sldImg"/>
          </p:nvPr>
        </p:nvSpPr>
        <p:spPr>
          <a:ln>
            <a:solidFill>
              <a:srgbClr val="000000">
                <a:alpha val="100000"/>
              </a:srgbClr>
            </a:solidFill>
            <a:miter/>
          </a:ln>
        </p:spPr>
      </p:sp>
      <p:sp>
        <p:nvSpPr>
          <p:cNvPr id="4198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4198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幻灯片图像占位符 1"/>
          <p:cNvSpPr>
            <a:spLocks noGrp="1" noRot="1" noChangeAspect="1"/>
          </p:cNvSpPr>
          <p:nvPr>
            <p:ph type="sldImg"/>
          </p:nvPr>
        </p:nvSpPr>
        <p:spPr>
          <a:ln>
            <a:solidFill>
              <a:srgbClr val="000000">
                <a:alpha val="100000"/>
              </a:srgbClr>
            </a:solidFill>
            <a:miter/>
          </a:ln>
        </p:spPr>
      </p:sp>
      <p:sp>
        <p:nvSpPr>
          <p:cNvPr id="4403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4403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幻灯片图像占位符 1"/>
          <p:cNvSpPr>
            <a:spLocks noGrp="1" noRot="1" noChangeAspect="1"/>
          </p:cNvSpPr>
          <p:nvPr>
            <p:ph type="sldImg"/>
          </p:nvPr>
        </p:nvSpPr>
        <p:spPr>
          <a:ln>
            <a:solidFill>
              <a:srgbClr val="000000">
                <a:alpha val="100000"/>
              </a:srgbClr>
            </a:solidFill>
            <a:miter/>
          </a:ln>
        </p:spPr>
      </p:sp>
      <p:sp>
        <p:nvSpPr>
          <p:cNvPr id="4608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4608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幻灯片图像占位符 1"/>
          <p:cNvSpPr>
            <a:spLocks noGrp="1" noRot="1" noChangeAspect="1"/>
          </p:cNvSpPr>
          <p:nvPr>
            <p:ph type="sldImg"/>
          </p:nvPr>
        </p:nvSpPr>
        <p:spPr>
          <a:ln>
            <a:solidFill>
              <a:srgbClr val="000000">
                <a:alpha val="100000"/>
              </a:srgbClr>
            </a:solidFill>
            <a:miter/>
          </a:ln>
        </p:spPr>
      </p:sp>
      <p:sp>
        <p:nvSpPr>
          <p:cNvPr id="4813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4813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幻灯片图像占位符 1"/>
          <p:cNvSpPr>
            <a:spLocks noGrp="1" noRot="1" noChangeAspect="1"/>
          </p:cNvSpPr>
          <p:nvPr>
            <p:ph type="sldImg"/>
          </p:nvPr>
        </p:nvSpPr>
        <p:spPr>
          <a:ln>
            <a:solidFill>
              <a:srgbClr val="000000">
                <a:alpha val="100000"/>
              </a:srgbClr>
            </a:solidFill>
            <a:miter/>
          </a:ln>
        </p:spPr>
      </p:sp>
      <p:sp>
        <p:nvSpPr>
          <p:cNvPr id="5017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5017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幻灯片图像占位符 1"/>
          <p:cNvSpPr>
            <a:spLocks noGrp="1" noRot="1" noChangeAspect="1"/>
          </p:cNvSpPr>
          <p:nvPr>
            <p:ph type="sldImg"/>
          </p:nvPr>
        </p:nvSpPr>
        <p:spPr>
          <a:ln>
            <a:solidFill>
              <a:srgbClr val="000000">
                <a:alpha val="100000"/>
              </a:srgbClr>
            </a:solidFill>
            <a:miter/>
          </a:ln>
        </p:spPr>
      </p:sp>
      <p:sp>
        <p:nvSpPr>
          <p:cNvPr id="5222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5222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幻灯片图像占位符 1"/>
          <p:cNvSpPr>
            <a:spLocks noGrp="1" noRot="1" noChangeAspect="1"/>
          </p:cNvSpPr>
          <p:nvPr>
            <p:ph type="sldImg"/>
          </p:nvPr>
        </p:nvSpPr>
        <p:spPr>
          <a:ln>
            <a:solidFill>
              <a:srgbClr val="000000">
                <a:alpha val="100000"/>
              </a:srgbClr>
            </a:solidFill>
            <a:miter/>
          </a:ln>
        </p:spPr>
      </p:sp>
      <p:sp>
        <p:nvSpPr>
          <p:cNvPr id="5427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5427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幻灯片图像占位符 1"/>
          <p:cNvSpPr>
            <a:spLocks noGrp="1" noRot="1" noChangeAspect="1"/>
          </p:cNvSpPr>
          <p:nvPr>
            <p:ph type="sldImg"/>
          </p:nvPr>
        </p:nvSpPr>
        <p:spPr>
          <a:ln>
            <a:solidFill>
              <a:srgbClr val="000000">
                <a:alpha val="100000"/>
              </a:srgbClr>
            </a:solidFill>
            <a:miter/>
          </a:ln>
        </p:spPr>
      </p:sp>
      <p:sp>
        <p:nvSpPr>
          <p:cNvPr id="1945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945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幻灯片图像占位符 1"/>
          <p:cNvSpPr>
            <a:spLocks noGrp="1" noRot="1" noChangeAspect="1"/>
          </p:cNvSpPr>
          <p:nvPr>
            <p:ph type="sldImg"/>
          </p:nvPr>
        </p:nvSpPr>
        <p:spPr>
          <a:ln>
            <a:solidFill>
              <a:srgbClr val="000000">
                <a:alpha val="100000"/>
              </a:srgbClr>
            </a:solidFill>
            <a:miter/>
          </a:ln>
        </p:spPr>
      </p:sp>
      <p:sp>
        <p:nvSpPr>
          <p:cNvPr id="5632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5632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幻灯片图像占位符 1"/>
          <p:cNvSpPr>
            <a:spLocks noGrp="1" noRot="1" noChangeAspect="1"/>
          </p:cNvSpPr>
          <p:nvPr>
            <p:ph type="sldImg"/>
          </p:nvPr>
        </p:nvSpPr>
        <p:spPr>
          <a:ln>
            <a:solidFill>
              <a:srgbClr val="000000">
                <a:alpha val="100000"/>
              </a:srgbClr>
            </a:solidFill>
            <a:miter/>
          </a:ln>
        </p:spPr>
      </p:sp>
      <p:sp>
        <p:nvSpPr>
          <p:cNvPr id="5837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5837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幻灯片图像占位符 1"/>
          <p:cNvSpPr>
            <a:spLocks noGrp="1" noRot="1" noChangeAspect="1"/>
          </p:cNvSpPr>
          <p:nvPr>
            <p:ph type="sldImg"/>
          </p:nvPr>
        </p:nvSpPr>
        <p:spPr>
          <a:ln>
            <a:solidFill>
              <a:srgbClr val="000000">
                <a:alpha val="100000"/>
              </a:srgbClr>
            </a:solidFill>
            <a:miter/>
          </a:ln>
        </p:spPr>
      </p:sp>
      <p:sp>
        <p:nvSpPr>
          <p:cNvPr id="6041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6041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幻灯片图像占位符 1"/>
          <p:cNvSpPr>
            <a:spLocks noGrp="1" noRot="1" noChangeAspect="1"/>
          </p:cNvSpPr>
          <p:nvPr>
            <p:ph type="sldImg"/>
          </p:nvPr>
        </p:nvSpPr>
        <p:spPr>
          <a:ln>
            <a:solidFill>
              <a:srgbClr val="000000">
                <a:alpha val="100000"/>
              </a:srgbClr>
            </a:solidFill>
            <a:miter/>
          </a:ln>
        </p:spPr>
      </p:sp>
      <p:sp>
        <p:nvSpPr>
          <p:cNvPr id="6246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6246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幻灯片图像占位符 1"/>
          <p:cNvSpPr>
            <a:spLocks noGrp="1" noRot="1" noChangeAspect="1"/>
          </p:cNvSpPr>
          <p:nvPr>
            <p:ph type="sldImg"/>
          </p:nvPr>
        </p:nvSpPr>
        <p:spPr>
          <a:ln>
            <a:solidFill>
              <a:srgbClr val="000000">
                <a:alpha val="100000"/>
              </a:srgbClr>
            </a:solidFill>
            <a:miter/>
          </a:ln>
        </p:spPr>
      </p:sp>
      <p:sp>
        <p:nvSpPr>
          <p:cNvPr id="6451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6451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幻灯片图像占位符 1"/>
          <p:cNvSpPr>
            <a:spLocks noGrp="1" noRot="1" noChangeAspect="1"/>
          </p:cNvSpPr>
          <p:nvPr>
            <p:ph type="sldImg"/>
          </p:nvPr>
        </p:nvSpPr>
        <p:spPr>
          <a:ln>
            <a:solidFill>
              <a:srgbClr val="000000">
                <a:alpha val="100000"/>
              </a:srgbClr>
            </a:solidFill>
            <a:miter/>
          </a:ln>
        </p:spPr>
      </p:sp>
      <p:sp>
        <p:nvSpPr>
          <p:cNvPr id="6656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6656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幻灯片图像占位符 1"/>
          <p:cNvSpPr>
            <a:spLocks noGrp="1" noRot="1" noChangeAspect="1"/>
          </p:cNvSpPr>
          <p:nvPr>
            <p:ph type="sldImg"/>
          </p:nvPr>
        </p:nvSpPr>
        <p:spPr>
          <a:ln>
            <a:solidFill>
              <a:srgbClr val="000000">
                <a:alpha val="100000"/>
              </a:srgbClr>
            </a:solidFill>
            <a:miter/>
          </a:ln>
        </p:spPr>
      </p:sp>
      <p:sp>
        <p:nvSpPr>
          <p:cNvPr id="6861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6861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幻灯片图像占位符 1"/>
          <p:cNvSpPr>
            <a:spLocks noGrp="1" noRot="1" noChangeAspect="1"/>
          </p:cNvSpPr>
          <p:nvPr>
            <p:ph type="sldImg"/>
          </p:nvPr>
        </p:nvSpPr>
        <p:spPr>
          <a:ln>
            <a:solidFill>
              <a:srgbClr val="000000">
                <a:alpha val="100000"/>
              </a:srgbClr>
            </a:solidFill>
            <a:miter/>
          </a:ln>
        </p:spPr>
      </p:sp>
      <p:sp>
        <p:nvSpPr>
          <p:cNvPr id="7065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7065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幻灯片图像占位符 1"/>
          <p:cNvSpPr>
            <a:spLocks noGrp="1" noRot="1" noChangeAspect="1"/>
          </p:cNvSpPr>
          <p:nvPr>
            <p:ph type="sldImg"/>
          </p:nvPr>
        </p:nvSpPr>
        <p:spPr>
          <a:ln>
            <a:solidFill>
              <a:srgbClr val="000000">
                <a:alpha val="100000"/>
              </a:srgbClr>
            </a:solidFill>
            <a:miter/>
          </a:ln>
        </p:spPr>
      </p:sp>
      <p:sp>
        <p:nvSpPr>
          <p:cNvPr id="7270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7270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幻灯片图像占位符 1"/>
          <p:cNvSpPr>
            <a:spLocks noGrp="1" noRot="1" noChangeAspect="1"/>
          </p:cNvSpPr>
          <p:nvPr>
            <p:ph type="sldImg"/>
          </p:nvPr>
        </p:nvSpPr>
        <p:spPr>
          <a:ln>
            <a:solidFill>
              <a:srgbClr val="000000">
                <a:alpha val="100000"/>
              </a:srgbClr>
            </a:solidFill>
            <a:miter/>
          </a:ln>
        </p:spPr>
      </p:sp>
      <p:sp>
        <p:nvSpPr>
          <p:cNvPr id="7475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7475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p:cNvSpPr>
          <p:nvPr>
            <p:ph type="sldImg"/>
          </p:nvPr>
        </p:nvSpPr>
        <p:spPr>
          <a:ln>
            <a:solidFill>
              <a:srgbClr val="000000">
                <a:alpha val="100000"/>
              </a:srgbClr>
            </a:solidFill>
            <a:miter/>
          </a:ln>
        </p:spPr>
      </p:sp>
      <p:sp>
        <p:nvSpPr>
          <p:cNvPr id="2150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2150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1" name="幻灯片图像占位符 1"/>
          <p:cNvSpPr>
            <a:spLocks noGrp="1" noRot="1" noChangeAspect="1"/>
          </p:cNvSpPr>
          <p:nvPr>
            <p:ph type="sldImg"/>
          </p:nvPr>
        </p:nvSpPr>
        <p:spPr>
          <a:ln>
            <a:solidFill>
              <a:srgbClr val="000000">
                <a:alpha val="100000"/>
              </a:srgbClr>
            </a:solidFill>
            <a:miter/>
          </a:ln>
        </p:spPr>
      </p:sp>
      <p:sp>
        <p:nvSpPr>
          <p:cNvPr id="7680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7680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幻灯片图像占位符 1"/>
          <p:cNvSpPr>
            <a:spLocks noGrp="1" noRot="1" noChangeAspect="1"/>
          </p:cNvSpPr>
          <p:nvPr>
            <p:ph type="sldImg"/>
          </p:nvPr>
        </p:nvSpPr>
        <p:spPr>
          <a:ln>
            <a:solidFill>
              <a:srgbClr val="000000">
                <a:alpha val="100000"/>
              </a:srgbClr>
            </a:solidFill>
            <a:miter/>
          </a:ln>
        </p:spPr>
      </p:sp>
      <p:sp>
        <p:nvSpPr>
          <p:cNvPr id="7885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7885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幻灯片图像占位符 1"/>
          <p:cNvSpPr>
            <a:spLocks noGrp="1" noRot="1" noChangeAspect="1"/>
          </p:cNvSpPr>
          <p:nvPr>
            <p:ph type="sldImg"/>
          </p:nvPr>
        </p:nvSpPr>
        <p:spPr>
          <a:ln>
            <a:solidFill>
              <a:srgbClr val="000000">
                <a:alpha val="100000"/>
              </a:srgbClr>
            </a:solidFill>
            <a:miter/>
          </a:ln>
        </p:spPr>
      </p:sp>
      <p:sp>
        <p:nvSpPr>
          <p:cNvPr id="8089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8089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幻灯片图像占位符 1"/>
          <p:cNvSpPr>
            <a:spLocks noGrp="1" noRot="1" noChangeAspect="1"/>
          </p:cNvSpPr>
          <p:nvPr>
            <p:ph type="sldImg"/>
          </p:nvPr>
        </p:nvSpPr>
        <p:spPr>
          <a:ln>
            <a:solidFill>
              <a:srgbClr val="000000">
                <a:alpha val="100000"/>
              </a:srgbClr>
            </a:solidFill>
            <a:miter/>
          </a:ln>
        </p:spPr>
      </p:sp>
      <p:sp>
        <p:nvSpPr>
          <p:cNvPr id="8294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8294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幻灯片图像占位符 1"/>
          <p:cNvSpPr>
            <a:spLocks noGrp="1" noRot="1" noChangeAspect="1"/>
          </p:cNvSpPr>
          <p:nvPr>
            <p:ph type="sldImg"/>
          </p:nvPr>
        </p:nvSpPr>
        <p:spPr>
          <a:ln>
            <a:solidFill>
              <a:srgbClr val="000000">
                <a:alpha val="100000"/>
              </a:srgbClr>
            </a:solidFill>
            <a:miter/>
          </a:ln>
        </p:spPr>
      </p:sp>
      <p:sp>
        <p:nvSpPr>
          <p:cNvPr id="8499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8499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幻灯片图像占位符 1"/>
          <p:cNvSpPr>
            <a:spLocks noGrp="1" noRot="1" noChangeAspect="1"/>
          </p:cNvSpPr>
          <p:nvPr>
            <p:ph type="sldImg"/>
          </p:nvPr>
        </p:nvSpPr>
        <p:spPr>
          <a:ln>
            <a:solidFill>
              <a:srgbClr val="000000">
                <a:alpha val="100000"/>
              </a:srgbClr>
            </a:solidFill>
            <a:miter/>
          </a:ln>
        </p:spPr>
      </p:sp>
      <p:sp>
        <p:nvSpPr>
          <p:cNvPr id="8704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8704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幻灯片图像占位符 1"/>
          <p:cNvSpPr>
            <a:spLocks noGrp="1" noRot="1" noChangeAspect="1"/>
          </p:cNvSpPr>
          <p:nvPr>
            <p:ph type="sldImg"/>
          </p:nvPr>
        </p:nvSpPr>
        <p:spPr>
          <a:ln>
            <a:solidFill>
              <a:srgbClr val="000000">
                <a:alpha val="100000"/>
              </a:srgbClr>
            </a:solidFill>
            <a:miter/>
          </a:ln>
        </p:spPr>
      </p:sp>
      <p:sp>
        <p:nvSpPr>
          <p:cNvPr id="8909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8909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幻灯片图像占位符 1"/>
          <p:cNvSpPr>
            <a:spLocks noGrp="1" noRot="1" noChangeAspect="1"/>
          </p:cNvSpPr>
          <p:nvPr>
            <p:ph type="sldImg"/>
          </p:nvPr>
        </p:nvSpPr>
        <p:spPr>
          <a:ln>
            <a:solidFill>
              <a:srgbClr val="000000">
                <a:alpha val="100000"/>
              </a:srgbClr>
            </a:solidFill>
            <a:miter/>
          </a:ln>
        </p:spPr>
      </p:sp>
      <p:sp>
        <p:nvSpPr>
          <p:cNvPr id="9113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9113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幻灯片图像占位符 1"/>
          <p:cNvSpPr>
            <a:spLocks noGrp="1" noRot="1" noChangeAspect="1"/>
          </p:cNvSpPr>
          <p:nvPr>
            <p:ph type="sldImg"/>
          </p:nvPr>
        </p:nvSpPr>
        <p:spPr>
          <a:ln>
            <a:solidFill>
              <a:srgbClr val="000000">
                <a:alpha val="100000"/>
              </a:srgbClr>
            </a:solidFill>
            <a:miter/>
          </a:ln>
        </p:spPr>
      </p:sp>
      <p:sp>
        <p:nvSpPr>
          <p:cNvPr id="9318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9318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幻灯片图像占位符 1"/>
          <p:cNvSpPr>
            <a:spLocks noGrp="1" noRot="1" noChangeAspect="1"/>
          </p:cNvSpPr>
          <p:nvPr>
            <p:ph type="sldImg"/>
          </p:nvPr>
        </p:nvSpPr>
        <p:spPr>
          <a:ln>
            <a:solidFill>
              <a:srgbClr val="000000">
                <a:alpha val="100000"/>
              </a:srgbClr>
            </a:solidFill>
            <a:miter/>
          </a:ln>
        </p:spPr>
      </p:sp>
      <p:sp>
        <p:nvSpPr>
          <p:cNvPr id="9523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9523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p:cNvSpPr>
          <p:nvPr>
            <p:ph type="sldImg"/>
          </p:nvPr>
        </p:nvSpPr>
        <p:spPr>
          <a:ln>
            <a:solidFill>
              <a:srgbClr val="000000">
                <a:alpha val="100000"/>
              </a:srgbClr>
            </a:solidFill>
            <a:miter/>
          </a:ln>
        </p:spPr>
      </p:sp>
      <p:sp>
        <p:nvSpPr>
          <p:cNvPr id="2355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2355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幻灯片图像占位符 1"/>
          <p:cNvSpPr>
            <a:spLocks noGrp="1" noRot="1" noChangeAspect="1"/>
          </p:cNvSpPr>
          <p:nvPr>
            <p:ph type="sldImg"/>
          </p:nvPr>
        </p:nvSpPr>
        <p:spPr>
          <a:ln>
            <a:solidFill>
              <a:srgbClr val="000000">
                <a:alpha val="100000"/>
              </a:srgbClr>
            </a:solidFill>
            <a:miter/>
          </a:ln>
        </p:spPr>
      </p:sp>
      <p:sp>
        <p:nvSpPr>
          <p:cNvPr id="9728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9728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幻灯片图像占位符 1"/>
          <p:cNvSpPr>
            <a:spLocks noGrp="1" noRot="1" noChangeAspect="1"/>
          </p:cNvSpPr>
          <p:nvPr>
            <p:ph type="sldImg"/>
          </p:nvPr>
        </p:nvSpPr>
        <p:spPr>
          <a:ln>
            <a:solidFill>
              <a:srgbClr val="000000">
                <a:alpha val="100000"/>
              </a:srgbClr>
            </a:solidFill>
            <a:miter/>
          </a:ln>
        </p:spPr>
      </p:sp>
      <p:sp>
        <p:nvSpPr>
          <p:cNvPr id="9933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9933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幻灯片图像占位符 131073"/>
          <p:cNvSpPr>
            <a:spLocks noGrp="1" noRot="1" noTextEdit="1"/>
          </p:cNvSpPr>
          <p:nvPr>
            <p:ph type="sldImg"/>
          </p:nvPr>
        </p:nvSpPr>
        <p:spPr>
          <a:ln>
            <a:solidFill>
              <a:srgbClr val="000000">
                <a:alpha val="100000"/>
              </a:srgbClr>
            </a:solidFill>
            <a:miter/>
          </a:ln>
        </p:spPr>
      </p:sp>
      <p:sp>
        <p:nvSpPr>
          <p:cNvPr id="101378" name="文本占位符 131074"/>
          <p:cNvSpPr>
            <a:spLocks noGrp="1"/>
          </p:cNvSpPr>
          <p:nvPr>
            <p:ph type="body"/>
          </p:nvPr>
        </p:nvSpPr>
        <p:spPr>
          <a:noFill/>
          <a:ln>
            <a:noFill/>
          </a:ln>
        </p:spPr>
        <p:txBody>
          <a:bodyPr wrap="square" lIns="91440" tIns="45720" rIns="91440" bIns="45720" anchor="t"/>
          <a:p>
            <a:pPr lvl="0" eaLnBrk="1" hangingPunct="1"/>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5" name="幻灯片图像占位符 1"/>
          <p:cNvSpPr>
            <a:spLocks noGrp="1" noRot="1" noChangeAspect="1"/>
          </p:cNvSpPr>
          <p:nvPr>
            <p:ph type="sldImg"/>
          </p:nvPr>
        </p:nvSpPr>
        <p:spPr>
          <a:ln>
            <a:solidFill>
              <a:srgbClr val="000000">
                <a:alpha val="100000"/>
              </a:srgbClr>
            </a:solidFill>
            <a:miter/>
          </a:ln>
        </p:spPr>
      </p:sp>
      <p:sp>
        <p:nvSpPr>
          <p:cNvPr id="10342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0342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幻灯片图像占位符 1"/>
          <p:cNvSpPr>
            <a:spLocks noGrp="1" noRot="1" noChangeAspect="1"/>
          </p:cNvSpPr>
          <p:nvPr>
            <p:ph type="sldImg"/>
          </p:nvPr>
        </p:nvSpPr>
        <p:spPr>
          <a:ln>
            <a:solidFill>
              <a:srgbClr val="000000">
                <a:alpha val="100000"/>
              </a:srgbClr>
            </a:solidFill>
            <a:miter/>
          </a:ln>
        </p:spPr>
      </p:sp>
      <p:sp>
        <p:nvSpPr>
          <p:cNvPr id="10547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0547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幻灯片图像占位符 1"/>
          <p:cNvSpPr>
            <a:spLocks noGrp="1" noRot="1" noChangeAspect="1"/>
          </p:cNvSpPr>
          <p:nvPr>
            <p:ph type="sldImg"/>
          </p:nvPr>
        </p:nvSpPr>
        <p:spPr>
          <a:ln>
            <a:solidFill>
              <a:srgbClr val="000000">
                <a:alpha val="100000"/>
              </a:srgbClr>
            </a:solidFill>
            <a:miter/>
          </a:ln>
        </p:spPr>
      </p:sp>
      <p:sp>
        <p:nvSpPr>
          <p:cNvPr id="10752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0752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69" name="幻灯片图像占位符 1"/>
          <p:cNvSpPr>
            <a:spLocks noGrp="1" noRot="1" noChangeAspect="1"/>
          </p:cNvSpPr>
          <p:nvPr>
            <p:ph type="sldImg"/>
          </p:nvPr>
        </p:nvSpPr>
        <p:spPr>
          <a:ln>
            <a:solidFill>
              <a:srgbClr val="000000">
                <a:alpha val="100000"/>
              </a:srgbClr>
            </a:solidFill>
            <a:miter/>
          </a:ln>
        </p:spPr>
      </p:sp>
      <p:sp>
        <p:nvSpPr>
          <p:cNvPr id="10957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0957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7" name="幻灯片图像占位符 1"/>
          <p:cNvSpPr>
            <a:spLocks noGrp="1" noRot="1" noChangeAspect="1"/>
          </p:cNvSpPr>
          <p:nvPr>
            <p:ph type="sldImg"/>
          </p:nvPr>
        </p:nvSpPr>
        <p:spPr>
          <a:ln>
            <a:solidFill>
              <a:srgbClr val="000000">
                <a:alpha val="100000"/>
              </a:srgbClr>
            </a:solidFill>
            <a:miter/>
          </a:ln>
        </p:spPr>
      </p:sp>
      <p:sp>
        <p:nvSpPr>
          <p:cNvPr id="11161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1161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5" name="幻灯片图像占位符 132097"/>
          <p:cNvSpPr>
            <a:spLocks noGrp="1" noRot="1" noTextEdit="1"/>
          </p:cNvSpPr>
          <p:nvPr>
            <p:ph type="sldImg"/>
          </p:nvPr>
        </p:nvSpPr>
        <p:spPr>
          <a:ln>
            <a:solidFill>
              <a:srgbClr val="000000">
                <a:alpha val="100000"/>
              </a:srgbClr>
            </a:solidFill>
            <a:miter/>
          </a:ln>
        </p:spPr>
      </p:sp>
      <p:sp>
        <p:nvSpPr>
          <p:cNvPr id="113666" name="文本占位符 132098"/>
          <p:cNvSpPr>
            <a:spLocks noGrp="1"/>
          </p:cNvSpPr>
          <p:nvPr>
            <p:ph type="body"/>
          </p:nvPr>
        </p:nvSpPr>
        <p:spPr>
          <a:noFill/>
          <a:ln>
            <a:noFill/>
          </a:ln>
        </p:spPr>
        <p:txBody>
          <a:bodyPr wrap="square" lIns="91440" tIns="45720" rIns="91440" bIns="45720" anchor="t"/>
          <a:p>
            <a:pPr lvl="0" eaLnBrk="1" hangingPunct="1"/>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幻灯片图像占位符 134145"/>
          <p:cNvSpPr>
            <a:spLocks noGrp="1" noRot="1" noTextEdit="1"/>
          </p:cNvSpPr>
          <p:nvPr>
            <p:ph type="sldImg"/>
          </p:nvPr>
        </p:nvSpPr>
        <p:spPr>
          <a:ln>
            <a:solidFill>
              <a:srgbClr val="000000">
                <a:alpha val="100000"/>
              </a:srgbClr>
            </a:solidFill>
            <a:miter/>
          </a:ln>
        </p:spPr>
      </p:sp>
      <p:sp>
        <p:nvSpPr>
          <p:cNvPr id="115714" name="文本占位符 134146"/>
          <p:cNvSpPr>
            <a:spLocks noGrp="1"/>
          </p:cNvSpPr>
          <p:nvPr>
            <p:ph type="body"/>
          </p:nvPr>
        </p:nvSpPr>
        <p:spPr>
          <a:noFill/>
          <a:ln>
            <a:noFill/>
          </a:ln>
        </p:spPr>
        <p:txBody>
          <a:bodyPr wrap="square" lIns="91440" tIns="45720" rIns="91440" bIns="45720" anchor="t"/>
          <a:p>
            <a:pPr lvl="0" eaLnBrk="1" hangingPunct="1"/>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幻灯片图像占位符 129025"/>
          <p:cNvSpPr>
            <a:spLocks noGrp="1" noRot="1" noTextEdit="1"/>
          </p:cNvSpPr>
          <p:nvPr>
            <p:ph type="sldImg"/>
          </p:nvPr>
        </p:nvSpPr>
        <p:spPr>
          <a:ln>
            <a:solidFill>
              <a:srgbClr val="000000">
                <a:alpha val="100000"/>
              </a:srgbClr>
            </a:solidFill>
            <a:miter/>
          </a:ln>
        </p:spPr>
      </p:sp>
      <p:sp>
        <p:nvSpPr>
          <p:cNvPr id="25602" name="文本占位符 129026"/>
          <p:cNvSpPr>
            <a:spLocks noGrp="1"/>
          </p:cNvSpPr>
          <p:nvPr>
            <p:ph type="body"/>
          </p:nvPr>
        </p:nvSpPr>
        <p:spPr>
          <a:noFill/>
          <a:ln>
            <a:noFill/>
          </a:ln>
        </p:spPr>
        <p:txBody>
          <a:bodyPr wrap="square" lIns="91440" tIns="45720" rIns="91440" bIns="45720" anchor="t"/>
          <a:p>
            <a:pPr lvl="0" eaLnBrk="1" hangingPunct="1"/>
            <a:endParaRPr lang="zh-CN"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幻灯片图像占位符 136193"/>
          <p:cNvSpPr>
            <a:spLocks noGrp="1" noRot="1" noTextEdit="1"/>
          </p:cNvSpPr>
          <p:nvPr>
            <p:ph type="sldImg"/>
          </p:nvPr>
        </p:nvSpPr>
        <p:spPr>
          <a:ln>
            <a:solidFill>
              <a:srgbClr val="000000">
                <a:alpha val="100000"/>
              </a:srgbClr>
            </a:solidFill>
            <a:miter/>
          </a:ln>
        </p:spPr>
      </p:sp>
      <p:sp>
        <p:nvSpPr>
          <p:cNvPr id="117762" name="文本占位符 136194"/>
          <p:cNvSpPr>
            <a:spLocks noGrp="1"/>
          </p:cNvSpPr>
          <p:nvPr>
            <p:ph type="body"/>
          </p:nvPr>
        </p:nvSpPr>
        <p:spPr>
          <a:noFill/>
          <a:ln>
            <a:noFill/>
          </a:ln>
        </p:spPr>
        <p:txBody>
          <a:bodyPr wrap="square" lIns="91440" tIns="45720" rIns="91440" bIns="45720" anchor="t"/>
          <a:p>
            <a:pPr lvl="0" eaLnBrk="1" hangingPunct="1"/>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09" name="幻灯片图像占位符 136193"/>
          <p:cNvSpPr>
            <a:spLocks noGrp="1" noRot="1" noTextEdit="1"/>
          </p:cNvSpPr>
          <p:nvPr>
            <p:ph type="sldImg"/>
          </p:nvPr>
        </p:nvSpPr>
        <p:spPr>
          <a:ln>
            <a:solidFill>
              <a:srgbClr val="000000">
                <a:alpha val="100000"/>
              </a:srgbClr>
            </a:solidFill>
            <a:miter/>
          </a:ln>
        </p:spPr>
      </p:sp>
      <p:sp>
        <p:nvSpPr>
          <p:cNvPr id="119810" name="文本占位符 136194"/>
          <p:cNvSpPr>
            <a:spLocks noGrp="1"/>
          </p:cNvSpPr>
          <p:nvPr>
            <p:ph type="body"/>
          </p:nvPr>
        </p:nvSpPr>
        <p:spPr>
          <a:noFill/>
          <a:ln>
            <a:noFill/>
          </a:ln>
        </p:spPr>
        <p:txBody>
          <a:bodyPr wrap="square" lIns="91440" tIns="45720" rIns="91440" bIns="45720" anchor="t"/>
          <a:p>
            <a:pPr lvl="0" eaLnBrk="1" hangingPunct="1"/>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5" name="幻灯片图像占位符 1"/>
          <p:cNvSpPr>
            <a:spLocks noGrp="1" noRot="1" noChangeAspect="1"/>
          </p:cNvSpPr>
          <p:nvPr>
            <p:ph type="sldImg"/>
          </p:nvPr>
        </p:nvSpPr>
        <p:spPr>
          <a:ln>
            <a:solidFill>
              <a:srgbClr val="000000">
                <a:alpha val="100000"/>
              </a:srgbClr>
            </a:solidFill>
            <a:miter/>
          </a:ln>
        </p:spPr>
      </p:sp>
      <p:sp>
        <p:nvSpPr>
          <p:cNvPr id="12390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2390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幻灯片图像占位符 1"/>
          <p:cNvSpPr>
            <a:spLocks noGrp="1" noRot="1" noChangeAspect="1"/>
          </p:cNvSpPr>
          <p:nvPr>
            <p:ph type="sldImg"/>
          </p:nvPr>
        </p:nvSpPr>
        <p:spPr>
          <a:ln>
            <a:solidFill>
              <a:srgbClr val="000000">
                <a:alpha val="100000"/>
              </a:srgbClr>
            </a:solidFill>
            <a:miter/>
          </a:ln>
        </p:spPr>
      </p:sp>
      <p:sp>
        <p:nvSpPr>
          <p:cNvPr id="12185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2185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3" name="幻灯片图像占位符 1"/>
          <p:cNvSpPr>
            <a:spLocks noGrp="1" noRot="1" noChangeAspect="1"/>
          </p:cNvSpPr>
          <p:nvPr>
            <p:ph type="sldImg"/>
          </p:nvPr>
        </p:nvSpPr>
        <p:spPr>
          <a:ln>
            <a:solidFill>
              <a:srgbClr val="000000">
                <a:alpha val="100000"/>
              </a:srgbClr>
            </a:solidFill>
            <a:miter/>
          </a:ln>
        </p:spPr>
      </p:sp>
      <p:sp>
        <p:nvSpPr>
          <p:cNvPr id="12595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2595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1" name="幻灯片图像占位符 1"/>
          <p:cNvSpPr>
            <a:spLocks noGrp="1" noRot="1" noChangeAspect="1" noTextEdit="1"/>
          </p:cNvSpPr>
          <p:nvPr>
            <p:ph type="sldImg"/>
          </p:nvPr>
        </p:nvSpPr>
        <p:spPr>
          <a:ln>
            <a:solidFill>
              <a:srgbClr val="000000">
                <a:alpha val="100000"/>
              </a:srgbClr>
            </a:solidFill>
            <a:miter/>
          </a:ln>
        </p:spPr>
      </p:sp>
      <p:sp>
        <p:nvSpPr>
          <p:cNvPr id="12800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28003" name="灯片编号占位符 3"/>
          <p:cNvSpPr txBox="1">
            <a:spLocks noGrp="1"/>
          </p:cNvSpP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幻灯片图像占位符 1041"/>
          <p:cNvSpPr>
            <a:spLocks noGrp="1" noChangeAspect="1"/>
          </p:cNvSpPr>
          <p:nvPr>
            <p:ph type="sldImg"/>
          </p:nvPr>
        </p:nvSpPr>
        <p:spPr>
          <a:xfrm>
            <a:off x="482599" y="1279525"/>
            <a:ext cx="6140450" cy="3454400"/>
          </a:xfrm>
          <a:prstGeom prst="rect">
            <a:avLst/>
          </a:prstGeom>
          <a:noFill/>
          <a:ln w="12700" cap="flat" cmpd="sng">
            <a:solidFill>
              <a:srgbClr val="000000"/>
            </a:solidFill>
            <a:prstDash val="solid"/>
            <a:round/>
          </a:ln>
        </p:spPr>
      </p:sp>
      <p:sp>
        <p:nvSpPr>
          <p:cNvPr id="1043" name="文本占位符 1042"/>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044" name="编号占位符"/>
          <p:cNvSpPr>
            <a:spLocks noGrp="1"/>
          </p:cNvSpPr>
          <p:nvPr>
            <p:ph type="sldNum" idx="10"/>
          </p:nvPr>
        </p:nvSpPr>
        <p:spPr>
          <a:xfrm>
            <a:off x="4024313" y="9721850"/>
            <a:ext cx="3078162" cy="512762"/>
          </a:xfrm>
          <a:prstGeom prst="rect">
            <a:avLst/>
          </a:prstGeom>
          <a:noFill/>
          <a:ln w="9525" cap="flat" cmpd="sng">
            <a:noFill/>
            <a:prstDash val="solid"/>
            <a:miter/>
          </a:ln>
        </p:spPr>
        <p:txBody>
          <a:bodyPr vert="horz" wrap="square" lIns="91440" tIns="45720" rIns="91440" bIns="45720" anchor="b" anchorCtr="0"/>
          <a:lstStyle/>
          <a:p>
            <a:fld id="{CAD2D6BD-DE1B-4B5F-8B41-2702339687B9}" type="slidenum">
              <a:rPr lang="en-US" altLang="zh-CN">
                <a:latin typeface="等线" panose="02010600030101010101" charset="0"/>
                <a:ea typeface="等线" panose="02010600030101010101" charset="0"/>
                <a:cs typeface="等线" panose="02010600030101010101" charset="0"/>
              </a:rPr>
            </a:fld>
            <a:endParaRPr lang="zh-CN" altLang="en-US">
              <a:latin typeface="等线" panose="02010600030101010101" charset="0"/>
              <a:ea typeface="等线" panose="02010600030101010101" charset="0"/>
              <a:cs typeface="等线" panose="02010600030101010101"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5" name="幻灯片图像占位符 1044"/>
          <p:cNvSpPr>
            <a:spLocks noGrp="1" noChangeAspect="1"/>
          </p:cNvSpPr>
          <p:nvPr>
            <p:ph type="sldImg"/>
          </p:nvPr>
        </p:nvSpPr>
        <p:spPr>
          <a:xfrm>
            <a:off x="482599" y="1279525"/>
            <a:ext cx="6140450" cy="3454400"/>
          </a:xfrm>
          <a:prstGeom prst="rect">
            <a:avLst/>
          </a:prstGeom>
          <a:noFill/>
          <a:ln w="12700" cap="flat" cmpd="sng">
            <a:solidFill>
              <a:srgbClr val="000000"/>
            </a:solidFill>
            <a:prstDash val="solid"/>
            <a:round/>
          </a:ln>
        </p:spPr>
      </p:sp>
      <p:sp>
        <p:nvSpPr>
          <p:cNvPr id="1046" name="文本占位符 1045"/>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047" name="编号占位符"/>
          <p:cNvSpPr>
            <a:spLocks noGrp="1"/>
          </p:cNvSpPr>
          <p:nvPr>
            <p:ph type="sldNum" idx="10"/>
          </p:nvPr>
        </p:nvSpPr>
        <p:spPr>
          <a:xfrm>
            <a:off x="4024313" y="9721850"/>
            <a:ext cx="3078162" cy="512762"/>
          </a:xfrm>
          <a:prstGeom prst="rect">
            <a:avLst/>
          </a:prstGeom>
          <a:noFill/>
          <a:ln w="9525" cap="flat" cmpd="sng">
            <a:noFill/>
            <a:prstDash val="solid"/>
            <a:miter/>
          </a:ln>
        </p:spPr>
        <p:txBody>
          <a:bodyPr vert="horz" wrap="square" lIns="91440" tIns="45720" rIns="91440" bIns="45720" anchor="b" anchorCtr="0"/>
          <a:lstStyle/>
          <a:p>
            <a:fld id="{CAD2D6BD-DE1B-4B5F-8B41-2702339687B9}" type="slidenum">
              <a:rPr lang="en-US" altLang="zh-CN">
                <a:latin typeface="等线" panose="02010600030101010101" charset="0"/>
                <a:ea typeface="等线" panose="02010600030101010101" charset="0"/>
                <a:cs typeface="等线" panose="02010600030101010101" charset="0"/>
              </a:rPr>
            </a:fld>
            <a:endParaRPr lang="zh-CN" altLang="en-US">
              <a:latin typeface="等线" panose="02010600030101010101" charset="0"/>
              <a:ea typeface="等线" panose="02010600030101010101" charset="0"/>
              <a:cs typeface="等线" panose="02010600030101010101"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1" name="幻灯片图像占位符 1"/>
          <p:cNvSpPr>
            <a:spLocks noGrp="1" noRot="1" noChangeAspect="1"/>
          </p:cNvSpPr>
          <p:nvPr>
            <p:ph type="sldImg"/>
          </p:nvPr>
        </p:nvSpPr>
        <p:spPr>
          <a:ln>
            <a:solidFill>
              <a:srgbClr val="000000">
                <a:alpha val="100000"/>
              </a:srgbClr>
            </a:solidFill>
            <a:miter/>
          </a:ln>
        </p:spPr>
      </p:sp>
      <p:sp>
        <p:nvSpPr>
          <p:cNvPr id="13824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3824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89" name="幻灯片图像占位符 1"/>
          <p:cNvSpPr>
            <a:spLocks noGrp="1" noRot="1" noChangeAspect="1"/>
          </p:cNvSpPr>
          <p:nvPr>
            <p:ph type="sldImg"/>
          </p:nvPr>
        </p:nvSpPr>
        <p:spPr>
          <a:ln>
            <a:solidFill>
              <a:srgbClr val="000000">
                <a:alpha val="100000"/>
              </a:srgbClr>
            </a:solidFill>
            <a:miter/>
          </a:ln>
        </p:spPr>
      </p:sp>
      <p:sp>
        <p:nvSpPr>
          <p:cNvPr id="14029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4029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幻灯片图像占位符 130049"/>
          <p:cNvSpPr>
            <a:spLocks noGrp="1" noRot="1" noTextEdit="1"/>
          </p:cNvSpPr>
          <p:nvPr>
            <p:ph type="sldImg"/>
          </p:nvPr>
        </p:nvSpPr>
        <p:spPr>
          <a:ln>
            <a:solidFill>
              <a:srgbClr val="000000">
                <a:alpha val="100000"/>
              </a:srgbClr>
            </a:solidFill>
            <a:miter/>
          </a:ln>
        </p:spPr>
      </p:sp>
      <p:sp>
        <p:nvSpPr>
          <p:cNvPr id="27650" name="文本占位符 130050"/>
          <p:cNvSpPr>
            <a:spLocks noGrp="1"/>
          </p:cNvSpPr>
          <p:nvPr>
            <p:ph type="body"/>
          </p:nvPr>
        </p:nvSpPr>
        <p:spPr>
          <a:noFill/>
          <a:ln>
            <a:noFill/>
          </a:ln>
        </p:spPr>
        <p:txBody>
          <a:bodyPr wrap="square" lIns="91440" tIns="45720" rIns="91440" bIns="45720" anchor="t"/>
          <a:p>
            <a:pPr lvl="0" eaLnBrk="1" hangingPunct="1"/>
            <a:endParaRPr lang="zh-CN"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7" name="幻灯片图像占位符 1"/>
          <p:cNvSpPr>
            <a:spLocks noGrp="1" noRot="1" noChangeAspect="1"/>
          </p:cNvSpPr>
          <p:nvPr>
            <p:ph type="sldImg"/>
          </p:nvPr>
        </p:nvSpPr>
        <p:spPr>
          <a:ln>
            <a:solidFill>
              <a:srgbClr val="000000">
                <a:alpha val="100000"/>
              </a:srgbClr>
            </a:solidFill>
            <a:miter/>
          </a:ln>
        </p:spPr>
      </p:sp>
      <p:sp>
        <p:nvSpPr>
          <p:cNvPr id="14233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4233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幻灯片图像占位符 1"/>
          <p:cNvSpPr>
            <a:spLocks noGrp="1" noRot="1" noChangeAspect="1"/>
          </p:cNvSpPr>
          <p:nvPr>
            <p:ph type="sldImg"/>
          </p:nvPr>
        </p:nvSpPr>
        <p:spPr>
          <a:ln>
            <a:solidFill>
              <a:srgbClr val="000000">
                <a:alpha val="100000"/>
              </a:srgbClr>
            </a:solidFill>
            <a:miter/>
          </a:ln>
        </p:spPr>
      </p:sp>
      <p:sp>
        <p:nvSpPr>
          <p:cNvPr id="13619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3619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5" name="幻灯片图像占位符 1"/>
          <p:cNvSpPr>
            <a:spLocks noGrp="1" noRot="1" noChangeAspect="1"/>
          </p:cNvSpPr>
          <p:nvPr>
            <p:ph type="sldImg"/>
          </p:nvPr>
        </p:nvSpPr>
        <p:spPr>
          <a:ln>
            <a:solidFill>
              <a:srgbClr val="000000">
                <a:alpha val="100000"/>
              </a:srgbClr>
            </a:solidFill>
            <a:miter/>
          </a:ln>
        </p:spPr>
      </p:sp>
      <p:sp>
        <p:nvSpPr>
          <p:cNvPr id="13414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3414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幻灯片图像占位符 1"/>
          <p:cNvSpPr>
            <a:spLocks noGrp="1" noRot="1" noChangeAspect="1"/>
          </p:cNvSpPr>
          <p:nvPr>
            <p:ph type="sldImg"/>
          </p:nvPr>
        </p:nvSpPr>
        <p:spPr>
          <a:ln>
            <a:solidFill>
              <a:srgbClr val="000000"/>
            </a:solidFill>
            <a:miter/>
          </a:ln>
        </p:spPr>
      </p:sp>
      <p:sp>
        <p:nvSpPr>
          <p:cNvPr id="9625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9625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49" name="幻灯片图像占位符 1"/>
          <p:cNvSpPr>
            <a:spLocks noGrp="1" noRot="1" noChangeAspect="1"/>
          </p:cNvSpPr>
          <p:nvPr>
            <p:ph type="sldImg"/>
          </p:nvPr>
        </p:nvSpPr>
        <p:spPr>
          <a:ln>
            <a:solidFill>
              <a:srgbClr val="000000">
                <a:alpha val="100000"/>
              </a:srgbClr>
            </a:solidFill>
            <a:miter/>
          </a:ln>
        </p:spPr>
      </p:sp>
      <p:sp>
        <p:nvSpPr>
          <p:cNvPr id="13005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3005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7" name="幻灯片图像占位符 1"/>
          <p:cNvSpPr>
            <a:spLocks noGrp="1" noRot="1" noChangeAspect="1"/>
          </p:cNvSpPr>
          <p:nvPr>
            <p:ph type="sldImg"/>
          </p:nvPr>
        </p:nvSpPr>
        <p:spPr>
          <a:ln>
            <a:solidFill>
              <a:srgbClr val="000000">
                <a:alpha val="100000"/>
              </a:srgbClr>
            </a:solidFill>
            <a:miter/>
          </a:ln>
        </p:spPr>
      </p:sp>
      <p:sp>
        <p:nvSpPr>
          <p:cNvPr id="13209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3209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3" name="幻灯片图像占位符 1"/>
          <p:cNvSpPr>
            <a:spLocks noGrp="1" noRot="1" noChangeAspect="1"/>
          </p:cNvSpPr>
          <p:nvPr>
            <p:ph type="sldImg"/>
          </p:nvPr>
        </p:nvSpPr>
        <p:spPr>
          <a:ln>
            <a:solidFill>
              <a:srgbClr val="000000">
                <a:alpha val="100000"/>
              </a:srgbClr>
            </a:solidFill>
            <a:miter/>
          </a:ln>
        </p:spPr>
      </p:sp>
      <p:sp>
        <p:nvSpPr>
          <p:cNvPr id="14643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4643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1" name="幻灯片图像占位符 1"/>
          <p:cNvSpPr>
            <a:spLocks noGrp="1" noRot="1" noChangeAspect="1"/>
          </p:cNvSpPr>
          <p:nvPr>
            <p:ph type="sldImg"/>
          </p:nvPr>
        </p:nvSpPr>
        <p:spPr>
          <a:ln>
            <a:solidFill>
              <a:srgbClr val="000000">
                <a:alpha val="100000"/>
              </a:srgbClr>
            </a:solidFill>
            <a:miter/>
          </a:ln>
        </p:spPr>
      </p:sp>
      <p:sp>
        <p:nvSpPr>
          <p:cNvPr id="148482"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48483"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29" name="幻灯片图像占位符 1"/>
          <p:cNvSpPr>
            <a:spLocks noGrp="1" noRot="1" noChangeAspect="1"/>
          </p:cNvSpPr>
          <p:nvPr>
            <p:ph type="sldImg"/>
          </p:nvPr>
        </p:nvSpPr>
        <p:spPr>
          <a:ln>
            <a:solidFill>
              <a:srgbClr val="000000">
                <a:alpha val="100000"/>
              </a:srgbClr>
            </a:solidFill>
            <a:miter/>
          </a:ln>
        </p:spPr>
      </p:sp>
      <p:sp>
        <p:nvSpPr>
          <p:cNvPr id="15053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50531"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7" name="幻灯片图像占位符 1"/>
          <p:cNvSpPr>
            <a:spLocks noGrp="1" noRot="1" noChangeAspect="1"/>
          </p:cNvSpPr>
          <p:nvPr>
            <p:ph type="sldImg"/>
          </p:nvPr>
        </p:nvSpPr>
        <p:spPr>
          <a:ln>
            <a:solidFill>
              <a:srgbClr val="000000">
                <a:alpha val="100000"/>
              </a:srgbClr>
            </a:solidFill>
            <a:miter/>
          </a:ln>
        </p:spPr>
      </p:sp>
      <p:sp>
        <p:nvSpPr>
          <p:cNvPr id="15257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5257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幻灯片图像占位符 1"/>
          <p:cNvSpPr>
            <a:spLocks noGrp="1" noRot="1" noChangeAspect="1"/>
          </p:cNvSpPr>
          <p:nvPr>
            <p:ph type="sldImg"/>
          </p:nvPr>
        </p:nvSpPr>
        <p:spPr>
          <a:ln>
            <a:solidFill>
              <a:srgbClr val="000000">
                <a:alpha val="100000"/>
              </a:srgbClr>
            </a:solidFill>
            <a:miter/>
          </a:ln>
        </p:spPr>
      </p:sp>
      <p:sp>
        <p:nvSpPr>
          <p:cNvPr id="2969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29699"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5" name="幻灯片图像占位符 1"/>
          <p:cNvSpPr>
            <a:spLocks noGrp="1" noRot="1" noChangeAspect="1"/>
          </p:cNvSpPr>
          <p:nvPr>
            <p:ph type="sldImg"/>
          </p:nvPr>
        </p:nvSpPr>
        <p:spPr>
          <a:ln>
            <a:solidFill>
              <a:srgbClr val="000000">
                <a:alpha val="100000"/>
              </a:srgbClr>
            </a:solidFill>
            <a:miter/>
          </a:ln>
        </p:spPr>
      </p:sp>
      <p:sp>
        <p:nvSpPr>
          <p:cNvPr id="15462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5462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3" name="幻灯片图像占位符 1"/>
          <p:cNvSpPr>
            <a:spLocks noGrp="1" noRot="1" noChangeAspect="1"/>
          </p:cNvSpPr>
          <p:nvPr>
            <p:ph type="sldImg"/>
          </p:nvPr>
        </p:nvSpPr>
        <p:spPr>
          <a:ln>
            <a:solidFill>
              <a:srgbClr val="000000">
                <a:alpha val="100000"/>
              </a:srgbClr>
            </a:solidFill>
            <a:miter/>
          </a:ln>
        </p:spPr>
      </p:sp>
      <p:sp>
        <p:nvSpPr>
          <p:cNvPr id="15667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5667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幻灯片图像占位符 1"/>
          <p:cNvSpPr>
            <a:spLocks noGrp="1" noRot="1" noChangeAspect="1"/>
          </p:cNvSpPr>
          <p:nvPr>
            <p:ph type="sldImg"/>
          </p:nvPr>
        </p:nvSpPr>
        <p:spPr>
          <a:ln>
            <a:solidFill>
              <a:srgbClr val="000000">
                <a:alpha val="100000"/>
              </a:srgbClr>
            </a:solidFill>
            <a:miter/>
          </a:ln>
        </p:spPr>
      </p:sp>
      <p:sp>
        <p:nvSpPr>
          <p:cNvPr id="3174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1747"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幻灯片图像占位符 1"/>
          <p:cNvSpPr>
            <a:spLocks noGrp="1" noRot="1" noChangeAspect="1"/>
          </p:cNvSpPr>
          <p:nvPr>
            <p:ph type="sldImg"/>
          </p:nvPr>
        </p:nvSpPr>
        <p:spPr>
          <a:ln>
            <a:solidFill>
              <a:srgbClr val="000000">
                <a:alpha val="100000"/>
              </a:srgbClr>
            </a:solidFill>
            <a:miter/>
          </a:ln>
        </p:spPr>
      </p:sp>
      <p:sp>
        <p:nvSpPr>
          <p:cNvPr id="3379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33795"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976" name="直线"/>
          <p:cNvSpPr/>
          <p:nvPr userDrawn="1"/>
        </p:nvSpPr>
        <p:spPr>
          <a:xfrm>
            <a:off x="636564" y="1118126"/>
            <a:ext cx="10918871" cy="0"/>
          </a:xfrm>
          <a:prstGeom prst="line">
            <a:avLst/>
          </a:prstGeom>
          <a:noFill/>
          <a:ln w="28575" cap="flat" cmpd="sng">
            <a:solidFill>
              <a:srgbClr val="5B9BD5"/>
            </a:solidFill>
            <a:prstDash val="solid"/>
            <a:round/>
          </a:ln>
        </p:spPr>
        <p:txBody>
          <a:bodyPr rtlCol="0" anchor="ctr"/>
          <a:lstStyle/>
          <a:p>
            <a:pPr algn="ctr"/>
          </a:p>
        </p:txBody>
      </p:sp>
      <p:pic>
        <p:nvPicPr>
          <p:cNvPr id="977" name="图片" descr="C:\Users\Administrator\Desktop\微立体创业计划\005.png"/>
          <p:cNvPicPr>
            <a:picLocks noChangeAspect="1"/>
          </p:cNvPicPr>
          <p:nvPr userDrawn="1"/>
        </p:nvPicPr>
        <p:blipFill>
          <a:blip r:embed="rId2" cstate="print">
            <a:duotone>
              <a:srgbClr val="2E6CA4"/>
              <a:prstClr val="white"/>
            </a:duotone>
          </a:blip>
          <a:stretch>
            <a:fillRect/>
          </a:stretch>
        </p:blipFill>
        <p:spPr>
          <a:xfrm>
            <a:off x="624136" y="375444"/>
            <a:ext cx="609601" cy="609600"/>
          </a:xfrm>
          <a:prstGeom prst="rect">
            <a:avLst/>
          </a:prstGeom>
          <a:noFill/>
          <a:ln w="9525" cap="flat" cmpd="sng">
            <a:noFill/>
            <a:prstDash val="solid"/>
            <a:miter/>
          </a:ln>
          <a:effectLst>
            <a:outerShdw blurRad="127000" dist="63500" dir="3000000" sx="104000" sy="104000" algn="tl" rotWithShape="0">
              <a:srgbClr val="000000">
                <a:alpha val="33725"/>
              </a:srgbClr>
            </a:outerShdw>
          </a:effectLst>
        </p:spPr>
      </p:pic>
      <p:pic>
        <p:nvPicPr>
          <p:cNvPr id="978" name="图片" descr="C:\Users\Administrator\Desktop\微立体创业计划\004.png"/>
          <p:cNvPicPr>
            <a:picLocks noChangeAspect="1"/>
          </p:cNvPicPr>
          <p:nvPr userDrawn="1"/>
        </p:nvPicPr>
        <p:blipFill>
          <a:blip r:embed="rId3" cstate="print"/>
          <a:stretch>
            <a:fillRect/>
          </a:stretch>
        </p:blipFill>
        <p:spPr>
          <a:xfrm>
            <a:off x="776534" y="384816"/>
            <a:ext cx="609600" cy="609601"/>
          </a:xfrm>
          <a:prstGeom prst="rect">
            <a:avLst/>
          </a:prstGeom>
          <a:noFill/>
          <a:ln w="9525" cap="flat" cmpd="sng">
            <a:noFill/>
            <a:prstDash val="solid"/>
            <a:miter/>
          </a:ln>
          <a:effectLst>
            <a:outerShdw blurRad="127000" dist="63500" dir="3000000" sx="104000" sy="104000" algn="tl" rotWithShape="0">
              <a:srgbClr val="000000">
                <a:alpha val="33725"/>
              </a:srgbClr>
            </a:outerShdw>
          </a:effectLst>
        </p:spPr>
      </p:pic>
    </p:spTree>
  </p:cSld>
  <p:clrMapOvr>
    <a:masterClrMapping/>
  </p:clrMapOvr>
  <p:transition spd="slow" advTm="3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cxnSp>
        <p:nvCxnSpPr>
          <p:cNvPr id="7" name="直接连接符 1"/>
          <p:cNvCxnSpPr/>
          <p:nvPr/>
        </p:nvCxnSpPr>
        <p:spPr>
          <a:xfrm>
            <a:off x="636588" y="1117600"/>
            <a:ext cx="1091882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3" descr="C:\Users\Administrator\Desktop\微立体创业计划\005.pn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624136" y="375444"/>
            <a:ext cx="609601" cy="609601"/>
          </a:xfrm>
          <a:prstGeom prst="rect">
            <a:avLst/>
          </a:prstGeom>
          <a:noFill/>
          <a:effectLst>
            <a:outerShdw blurRad="127000" dist="63500" dir="3000000" sx="104000" sy="104000" algn="tl" rotWithShape="0">
              <a:prstClr val="black">
                <a:alpha val="34000"/>
              </a:prstClr>
            </a:outerShdw>
          </a:effectLst>
        </p:spPr>
      </p:pic>
      <p:pic>
        <p:nvPicPr>
          <p:cNvPr id="9" name="Picture 4" descr="C:\Users\Administrator\Desktop\微立体创业计划\004.png"/>
          <p:cNvPicPr>
            <a:picLocks noChangeAspect="1" noChangeArrowheads="1"/>
          </p:cNvPicPr>
          <p:nvPr/>
        </p:nvPicPr>
        <p:blipFill>
          <a:blip r:embed="rId3"/>
          <a:srcRect/>
          <a:stretch>
            <a:fillRect/>
          </a:stretch>
        </p:blipFill>
        <p:spPr bwMode="auto">
          <a:xfrm>
            <a:off x="776288" y="384175"/>
            <a:ext cx="609600" cy="609600"/>
          </a:xfrm>
          <a:prstGeom prst="rect">
            <a:avLst/>
          </a:prstGeom>
          <a:noFill/>
          <a:effectLst>
            <a:outerShdw blurRad="127000" dist="63500" dir="3000000" sx="104000" sy="104000" algn="tl" rotWithShape="0">
              <a:prstClr val="black">
                <a:alpha val="34000"/>
              </a:prstClr>
            </a:outerShdw>
          </a:effectLst>
        </p:spPr>
      </p:pic>
      <p:sp>
        <p:nvSpPr>
          <p:cNvPr id="10" name="日期占位符 1"/>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11" name="页脚占位符 2"/>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12"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a:fld id="{9A0DB2DC-4C9A-4742-B13C-FB6460FD3503}" type="slidenum">
              <a:rPr lang="en-US" altLang="en-US" dirty="0">
                <a:latin typeface="Campton Light"/>
              </a:rPr>
            </a:fld>
            <a:endParaRPr lang="en-US" altLang="en-US" dirty="0">
              <a:latin typeface="Campton Light"/>
            </a:endParaRPr>
          </a:p>
        </p:txBody>
      </p:sp>
    </p:spTree>
  </p:cSld>
  <p:clrMapOvr>
    <a:masterClrMapping/>
  </p:clrMapOvr>
  <p:transition spd="slow"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en-US" altLang="en-US" dirty="0"/>
            </a:fld>
            <a:endParaRPr lang="en-US" altLang="en-US" dirty="0">
              <a:latin typeface="Arial" panose="020B0604020202020204" pitchFamily="34" charset="0"/>
            </a:endParaRPr>
          </a:p>
        </p:txBody>
      </p:sp>
    </p:spTree>
  </p:cSld>
  <p:clrMapOvr>
    <a:masterClrMapping/>
  </p:clrMapOvr>
  <p:transition spd="slow" advTm="300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Ref idx="1001">
        <a:schemeClr val="bg1"/>
      </p:bgRef>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lstStyle>
            <a:lvl1pPr>
              <a:defRPr sz="1200">
                <a:solidFill>
                  <a:srgbClr val="898989"/>
                </a:solidFill>
                <a:latin typeface="Campton Light"/>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C79672D5-2A21-437E-A589-9991BF53FF22}" type="datetimeFigureOut">
              <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rPr>
            </a:fld>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lgn="ctr">
              <a:defRPr sz="1200">
                <a:solidFill>
                  <a:srgbClr val="898989"/>
                </a:solidFill>
                <a:latin typeface="Campton Ligh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mpton Light"/>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mpton Light"/>
              </a:defRPr>
            </a:lvl1pPr>
          </a:lstStyle>
          <a:p>
            <a:pPr lvl="0"/>
            <a:fld id="{9A0DB2DC-4C9A-4742-B13C-FB6460FD3503}" type="slidenum">
              <a:rPr lang="en-US" altLang="en-US" dirty="0"/>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Tm="3000"/>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mpton Medium"/>
          <a:ea typeface="方正尚酷简体" panose="03000509000000000000" charset="-122"/>
        </a:defRPr>
      </a:lvl2pPr>
      <a:lvl3pPr algn="l" rtl="0" fontAlgn="base">
        <a:lnSpc>
          <a:spcPct val="90000"/>
        </a:lnSpc>
        <a:spcBef>
          <a:spcPct val="0"/>
        </a:spcBef>
        <a:spcAft>
          <a:spcPct val="0"/>
        </a:spcAft>
        <a:defRPr sz="4400">
          <a:solidFill>
            <a:schemeClr val="tx1"/>
          </a:solidFill>
          <a:latin typeface="Campton Medium"/>
          <a:ea typeface="方正尚酷简体" panose="03000509000000000000" charset="-122"/>
        </a:defRPr>
      </a:lvl3pPr>
      <a:lvl4pPr algn="l" rtl="0" fontAlgn="base">
        <a:lnSpc>
          <a:spcPct val="90000"/>
        </a:lnSpc>
        <a:spcBef>
          <a:spcPct val="0"/>
        </a:spcBef>
        <a:spcAft>
          <a:spcPct val="0"/>
        </a:spcAft>
        <a:defRPr sz="4400">
          <a:solidFill>
            <a:schemeClr val="tx1"/>
          </a:solidFill>
          <a:latin typeface="Campton Medium"/>
          <a:ea typeface="方正尚酷简体" panose="03000509000000000000" charset="-122"/>
        </a:defRPr>
      </a:lvl4pPr>
      <a:lvl5pPr algn="l" rtl="0" fontAlgn="base">
        <a:lnSpc>
          <a:spcPct val="90000"/>
        </a:lnSpc>
        <a:spcBef>
          <a:spcPct val="0"/>
        </a:spcBef>
        <a:spcAft>
          <a:spcPct val="0"/>
        </a:spcAft>
        <a:defRPr sz="4400">
          <a:solidFill>
            <a:schemeClr val="tx1"/>
          </a:solidFill>
          <a:latin typeface="Campton Medium"/>
          <a:ea typeface="方正尚酷简体" panose="03000509000000000000" charset="-122"/>
        </a:defRPr>
      </a:lvl5pPr>
      <a:lvl6pPr marL="457200" algn="l" rtl="0" fontAlgn="base">
        <a:lnSpc>
          <a:spcPct val="90000"/>
        </a:lnSpc>
        <a:spcBef>
          <a:spcPct val="0"/>
        </a:spcBef>
        <a:spcAft>
          <a:spcPct val="0"/>
        </a:spcAft>
        <a:defRPr sz="4400">
          <a:solidFill>
            <a:schemeClr val="tx1"/>
          </a:solidFill>
          <a:latin typeface="Campton Medium"/>
          <a:ea typeface="方正尚酷简体" panose="03000509000000000000" charset="-122"/>
        </a:defRPr>
      </a:lvl6pPr>
      <a:lvl7pPr marL="914400" algn="l" rtl="0" fontAlgn="base">
        <a:lnSpc>
          <a:spcPct val="90000"/>
        </a:lnSpc>
        <a:spcBef>
          <a:spcPct val="0"/>
        </a:spcBef>
        <a:spcAft>
          <a:spcPct val="0"/>
        </a:spcAft>
        <a:defRPr sz="4400">
          <a:solidFill>
            <a:schemeClr val="tx1"/>
          </a:solidFill>
          <a:latin typeface="Campton Medium"/>
          <a:ea typeface="方正尚酷简体" panose="03000509000000000000" charset="-122"/>
        </a:defRPr>
      </a:lvl7pPr>
      <a:lvl8pPr marL="1371600" algn="l" rtl="0" fontAlgn="base">
        <a:lnSpc>
          <a:spcPct val="90000"/>
        </a:lnSpc>
        <a:spcBef>
          <a:spcPct val="0"/>
        </a:spcBef>
        <a:spcAft>
          <a:spcPct val="0"/>
        </a:spcAft>
        <a:defRPr sz="4400">
          <a:solidFill>
            <a:schemeClr val="tx1"/>
          </a:solidFill>
          <a:latin typeface="Campton Medium"/>
          <a:ea typeface="方正尚酷简体" panose="03000509000000000000" charset="-122"/>
        </a:defRPr>
      </a:lvl8pPr>
      <a:lvl9pPr marL="1828800" algn="l" rtl="0" fontAlgn="base">
        <a:lnSpc>
          <a:spcPct val="90000"/>
        </a:lnSpc>
        <a:spcBef>
          <a:spcPct val="0"/>
        </a:spcBef>
        <a:spcAft>
          <a:spcPct val="0"/>
        </a:spcAft>
        <a:defRPr sz="4400">
          <a:solidFill>
            <a:schemeClr val="tx1"/>
          </a:solidFill>
          <a:latin typeface="Campton Medium"/>
          <a:ea typeface="方正尚酷简体" panose="03000509000000000000"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tags" Target="../tags/tag1.xml"/><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30.png"/><Relationship Id="rId1"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image" Target="../media/image33.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image" Target="../media/image41.jpe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3.xml"/><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3.xml"/><Relationship Id="rId2" Type="http://schemas.openxmlformats.org/officeDocument/2006/relationships/image" Target="../media/image46.png"/><Relationship Id="rId1"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3.xml"/><Relationship Id="rId2" Type="http://schemas.openxmlformats.org/officeDocument/2006/relationships/image" Target="../media/image49.png"/><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3.xml"/><Relationship Id="rId2" Type="http://schemas.openxmlformats.org/officeDocument/2006/relationships/image" Target="../media/image52.jpeg"/><Relationship Id="rId1"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image" Target="../media/image55.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3.xml"/><Relationship Id="rId2" Type="http://schemas.openxmlformats.org/officeDocument/2006/relationships/image" Target="../media/image57.png"/><Relationship Id="rId1"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image" Target="../media/image60.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3.xml"/><Relationship Id="rId2" Type="http://schemas.openxmlformats.org/officeDocument/2006/relationships/image" Target="../media/image67.png"/><Relationship Id="rId1"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1.xml"/><Relationship Id="rId2" Type="http://schemas.openxmlformats.org/officeDocument/2006/relationships/image" Target="../media/image71.png"/><Relationship Id="rId1" Type="http://schemas.openxmlformats.org/officeDocument/2006/relationships/image" Target="../media/image70.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10.jpe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12.jpe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15933" t="44437" r="20467" b="25281"/>
          <a:stretch>
            <a:fillRect/>
          </a:stretch>
        </p:blipFill>
        <p:spPr>
          <a:xfrm>
            <a:off x="1905" y="3484245"/>
            <a:ext cx="12188825" cy="3336290"/>
          </a:xfrm>
          <a:prstGeom prst="rect">
            <a:avLst/>
          </a:prstGeom>
          <a:effectLst>
            <a:softEdge rad="279400"/>
          </a:effectLst>
        </p:spPr>
      </p:pic>
      <p:sp>
        <p:nvSpPr>
          <p:cNvPr id="3" name="TextBox 2"/>
          <p:cNvSpPr txBox="1"/>
          <p:nvPr/>
        </p:nvSpPr>
        <p:spPr>
          <a:xfrm>
            <a:off x="200978" y="1418272"/>
            <a:ext cx="11677650" cy="2284095"/>
          </a:xfrm>
          <a:prstGeom prst="rect">
            <a:avLst/>
          </a:prstGeom>
          <a:noFill/>
        </p:spPr>
        <p:style>
          <a:lnRef idx="0">
            <a:schemeClr val="accent1"/>
          </a:lnRef>
          <a:fillRef idx="3">
            <a:schemeClr val="accent1"/>
          </a:fillRef>
          <a:effectRef idx="3">
            <a:schemeClr val="accent1"/>
          </a:effectRef>
          <a:fontRef idx="minor">
            <a:schemeClr val="lt1"/>
          </a:fontRef>
        </p:style>
        <p:txBody>
          <a:bodyP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65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湖里区投资环境介绍</a:t>
            </a:r>
            <a:endParaRPr kumimoji="0" lang="zh-CN" altLang="en-US" sz="6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14000"/>
              </a:lnSpc>
              <a:spcBef>
                <a:spcPts val="0"/>
              </a:spcBef>
              <a:spcAft>
                <a:spcPts val="0"/>
              </a:spcAft>
              <a:buClrTx/>
              <a:buSzTx/>
              <a:buFontTx/>
              <a:buNone/>
              <a:defRPr/>
            </a:pPr>
            <a:endParaRPr kumimoji="0" lang="zh-CN" altLang="en-US" sz="6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TextBox 2"/>
          <p:cNvSpPr txBox="1"/>
          <p:nvPr/>
        </p:nvSpPr>
        <p:spPr>
          <a:xfrm>
            <a:off x="3821748" y="2752724"/>
            <a:ext cx="4243388" cy="398779"/>
          </a:xfrm>
          <a:prstGeom prst="rect">
            <a:avLst/>
          </a:prstGeom>
          <a:solidFill>
            <a:schemeClr val="bg1">
              <a:lumMod val="75000"/>
              <a:alpha val="35000"/>
            </a:schemeClr>
          </a:solidFill>
          <a:ln>
            <a:noFill/>
          </a:ln>
        </p:spPr>
        <p:style>
          <a:lnRef idx="1">
            <a:schemeClr val="accent1"/>
          </a:lnRef>
          <a:fillRef idx="3">
            <a:schemeClr val="accent1"/>
          </a:fillRef>
          <a:effectRef idx="2">
            <a:schemeClr val="accent1"/>
          </a:effectRef>
          <a:fontRef idx="minor">
            <a:schemeClr val="lt1"/>
          </a:fontRef>
        </p:style>
        <p:txBody>
          <a:bodyP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000" b="1" i="0" u="none" strike="noStrike" kern="1200" cap="none" spc="30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rPr>
              <a:t>2020</a:t>
            </a:r>
            <a:r>
              <a:rPr kumimoji="0" lang="zh-CN" altLang="en-US" sz="2000" b="1" i="0" u="none" strike="noStrike" kern="1200" cap="none" spc="30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mn-ea"/>
              </a:rPr>
              <a:t>·</a:t>
            </a:r>
            <a:r>
              <a:rPr kumimoji="0" lang="zh-CN" altLang="en-US" sz="2000" b="1" i="0" u="none" strike="noStrike" kern="1200" cap="none" spc="30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rPr>
              <a:t>厦门·湖里·商务局</a:t>
            </a:r>
            <a:endParaRPr kumimoji="0" lang="zh-CN" altLang="en-US" sz="2000" b="1" i="0" u="none" strike="noStrike" kern="1200" cap="none" spc="30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561175" y="393663"/>
            <a:ext cx="2011680" cy="64516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区情特点</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p:txBody>
      </p:sp>
      <p:grpSp>
        <p:nvGrpSpPr>
          <p:cNvPr id="34818" name="组合 23"/>
          <p:cNvGrpSpPr/>
          <p:nvPr/>
        </p:nvGrpSpPr>
        <p:grpSpPr>
          <a:xfrm>
            <a:off x="8027988" y="1905000"/>
            <a:ext cx="1089025" cy="2152650"/>
            <a:chOff x="6856968" y="1904478"/>
            <a:chExt cx="1087967" cy="2152651"/>
          </a:xfrm>
        </p:grpSpPr>
        <p:sp>
          <p:nvSpPr>
            <p:cNvPr id="25" name="Freeform 5@|5FFC:14657585|FBC:16777215|LFC:16777215|LBC:16777215"/>
            <p:cNvSpPr>
              <a:spLocks noEditPoints="1"/>
            </p:cNvSpPr>
            <p:nvPr/>
          </p:nvSpPr>
          <p:spPr bwMode="auto">
            <a:xfrm>
              <a:off x="6856968" y="1904478"/>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accent3"/>
            </a:solidFill>
            <a:ln>
              <a:noFill/>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6" name="Freeform 53@|5FFC:14657585|FBC:16777215|LFC:16777215|LBC:16777215"/>
            <p:cNvSpPr/>
            <p:nvPr/>
          </p:nvSpPr>
          <p:spPr bwMode="auto">
            <a:xfrm>
              <a:off x="7199535" y="3330054"/>
              <a:ext cx="490060" cy="398463"/>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34819" name="组合 26"/>
          <p:cNvGrpSpPr/>
          <p:nvPr/>
        </p:nvGrpSpPr>
        <p:grpSpPr>
          <a:xfrm>
            <a:off x="5422900" y="1905000"/>
            <a:ext cx="1089025" cy="2152650"/>
            <a:chOff x="4278252" y="1904478"/>
            <a:chExt cx="1087967" cy="2152651"/>
          </a:xfrm>
        </p:grpSpPr>
        <p:sp>
          <p:nvSpPr>
            <p:cNvPr id="34829" name="Freeform 5@|5FFC:1554685|FBC:16777215|LFC:16777215|LBC:16777215"/>
            <p:cNvSpPr>
              <a:spLocks noEditPoints="1"/>
            </p:cNvSpPr>
            <p:nvPr/>
          </p:nvSpPr>
          <p:spPr>
            <a:xfrm>
              <a:off x="4278252" y="1904478"/>
              <a:ext cx="1087967" cy="2152651"/>
            </a:xfrm>
            <a:custGeom>
              <a:avLst/>
              <a:gdLst>
                <a:gd name="txL" fmla="*/ 0 w 235"/>
                <a:gd name="txT" fmla="*/ 0 h 468"/>
                <a:gd name="txR" fmla="*/ 235 w 235"/>
                <a:gd name="txB" fmla="*/ 468 h 468"/>
              </a:gdLst>
              <a:ahLst/>
              <a:cxnLst>
                <a:cxn ang="0">
                  <a:pos x="2147483647" y="2147483647"/>
                </a:cxn>
                <a:cxn ang="0">
                  <a:pos x="728743545" y="2147483647"/>
                </a:cxn>
                <a:cxn ang="0">
                  <a:pos x="450108179" y="2147483647"/>
                </a:cxn>
                <a:cxn ang="0">
                  <a:pos x="1414621201" y="2147483647"/>
                </a:cxn>
                <a:cxn ang="0">
                  <a:pos x="128602332" y="2147483647"/>
                </a:cxn>
                <a:cxn ang="0">
                  <a:pos x="2147483647" y="0"/>
                </a:cxn>
                <a:cxn ang="0">
                  <a:pos x="2147483647" y="2147483647"/>
                </a:cxn>
                <a:cxn ang="0">
                  <a:pos x="2147483647" y="2147483647"/>
                </a:cxn>
                <a:cxn ang="0">
                  <a:pos x="2147483647" y="2147483647"/>
                </a:cxn>
                <a:cxn ang="0">
                  <a:pos x="2147483647" y="148100546"/>
                </a:cxn>
                <a:cxn ang="0">
                  <a:pos x="1886159865" y="2147483647"/>
                </a:cxn>
                <a:cxn ang="0">
                  <a:pos x="2147483647" y="2147483647"/>
                </a:cxn>
                <a:cxn ang="0">
                  <a:pos x="1821858718" y="2147483647"/>
                </a:cxn>
                <a:cxn ang="0">
                  <a:pos x="1929025754"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28955274" y="2147483647"/>
                </a:cxn>
                <a:cxn ang="0">
                  <a:pos x="900211729" y="2147483647"/>
                </a:cxn>
                <a:cxn ang="0">
                  <a:pos x="407237661" y="2147483647"/>
                </a:cxn>
                <a:cxn ang="0">
                  <a:pos x="235769404" y="2147483647"/>
                </a:cxn>
                <a:cxn ang="0">
                  <a:pos x="407237661" y="2147483647"/>
                </a:cxn>
                <a:cxn ang="0">
                  <a:pos x="900211729" y="2147483647"/>
                </a:cxn>
                <a:cxn ang="0">
                  <a:pos x="1628955274"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accent2"/>
            </a:solidFill>
            <a:ln w="9525">
              <a:noFill/>
            </a:ln>
          </p:spPr>
          <p:txBody>
            <a:bodyPr/>
            <a:p>
              <a:endParaRPr lang="zh-CN" altLang="en-US" dirty="0">
                <a:latin typeface="Arial" panose="020B0604020202020204" pitchFamily="34" charset="0"/>
              </a:endParaRPr>
            </a:p>
          </p:txBody>
        </p:sp>
        <p:sp>
          <p:nvSpPr>
            <p:cNvPr id="34830" name="任意多边形 15"/>
            <p:cNvSpPr/>
            <p:nvPr/>
          </p:nvSpPr>
          <p:spPr>
            <a:xfrm>
              <a:off x="4541072" y="3313418"/>
              <a:ext cx="573648" cy="361477"/>
            </a:xfrm>
            <a:custGeom>
              <a:avLst/>
              <a:gdLst>
                <a:gd name="txL" fmla="*/ 0 w 573648"/>
                <a:gd name="txT" fmla="*/ 0 h 361477"/>
                <a:gd name="txR" fmla="*/ 573648 w 573648"/>
                <a:gd name="txB" fmla="*/ 361477 h 361477"/>
              </a:gdLst>
              <a:ahLst/>
              <a:cxnLst>
                <a:cxn ang="0">
                  <a:pos x="147163" y="103564"/>
                </a:cxn>
                <a:cxn ang="0">
                  <a:pos x="203204" y="142812"/>
                </a:cxn>
                <a:cxn ang="0">
                  <a:pos x="203813" y="178813"/>
                </a:cxn>
                <a:cxn ang="0">
                  <a:pos x="200070" y="214085"/>
                </a:cxn>
                <a:cxn ang="0">
                  <a:pos x="179361" y="255697"/>
                </a:cxn>
                <a:cxn ang="0">
                  <a:pos x="132770" y="319387"/>
                </a:cxn>
                <a:cxn ang="0">
                  <a:pos x="132770" y="319554"/>
                </a:cxn>
                <a:cxn ang="0">
                  <a:pos x="132789" y="319554"/>
                </a:cxn>
                <a:cxn ang="0">
                  <a:pos x="132789" y="319686"/>
                </a:cxn>
                <a:cxn ang="0">
                  <a:pos x="132789" y="361453"/>
                </a:cxn>
                <a:cxn ang="0">
                  <a:pos x="0" y="361477"/>
                </a:cxn>
                <a:cxn ang="0">
                  <a:pos x="0" y="331089"/>
                </a:cxn>
                <a:cxn ang="0">
                  <a:pos x="36817" y="296844"/>
                </a:cxn>
                <a:cxn ang="0">
                  <a:pos x="119605" y="261548"/>
                </a:cxn>
                <a:cxn ang="0">
                  <a:pos x="94305" y="214168"/>
                </a:cxn>
                <a:cxn ang="0">
                  <a:pos x="90533" y="178801"/>
                </a:cxn>
                <a:cxn ang="0">
                  <a:pos x="91123" y="142908"/>
                </a:cxn>
                <a:cxn ang="0">
                  <a:pos x="147163" y="103564"/>
                </a:cxn>
                <a:cxn ang="0">
                  <a:pos x="370157" y="0"/>
                </a:cxn>
                <a:cxn ang="0">
                  <a:pos x="447249" y="53947"/>
                </a:cxn>
                <a:cxn ang="0">
                  <a:pos x="448094" y="103398"/>
                </a:cxn>
                <a:cxn ang="0">
                  <a:pos x="442944" y="151913"/>
                </a:cxn>
                <a:cxn ang="0">
                  <a:pos x="408017" y="217004"/>
                </a:cxn>
                <a:cxn ang="0">
                  <a:pos x="522799" y="265584"/>
                </a:cxn>
                <a:cxn ang="0">
                  <a:pos x="573648" y="312720"/>
                </a:cxn>
                <a:cxn ang="0">
                  <a:pos x="573648" y="354457"/>
                </a:cxn>
                <a:cxn ang="0">
                  <a:pos x="167605" y="354506"/>
                </a:cxn>
                <a:cxn ang="0">
                  <a:pos x="167605" y="312720"/>
                </a:cxn>
                <a:cxn ang="0">
                  <a:pos x="218267" y="265666"/>
                </a:cxn>
                <a:cxn ang="0">
                  <a:pos x="332203" y="217151"/>
                </a:cxn>
                <a:cxn ang="0">
                  <a:pos x="297389" y="152011"/>
                </a:cxn>
                <a:cxn ang="0">
                  <a:pos x="292200" y="103398"/>
                </a:cxn>
                <a:cxn ang="0">
                  <a:pos x="293027" y="54062"/>
                </a:cxn>
                <a:cxn ang="0">
                  <a:pos x="370157" y="0"/>
                </a:cxn>
              </a:cxnLst>
              <a:rect l="txL" t="txT" r="txR" b="txB"/>
              <a:pathLst>
                <a:path w="573648" h="361477">
                  <a:moveTo>
                    <a:pt x="147163" y="103564"/>
                  </a:moveTo>
                  <a:cubicBezTo>
                    <a:pt x="172740" y="103564"/>
                    <a:pt x="194554" y="112066"/>
                    <a:pt x="203204" y="142812"/>
                  </a:cubicBezTo>
                  <a:cubicBezTo>
                    <a:pt x="205757" y="151923"/>
                    <a:pt x="203813" y="168484"/>
                    <a:pt x="203813" y="178813"/>
                  </a:cubicBezTo>
                  <a:cubicBezTo>
                    <a:pt x="203813" y="192771"/>
                    <a:pt x="204575" y="202586"/>
                    <a:pt x="200070" y="214085"/>
                  </a:cubicBezTo>
                  <a:cubicBezTo>
                    <a:pt x="193535" y="230718"/>
                    <a:pt x="187143" y="245130"/>
                    <a:pt x="179361" y="255697"/>
                  </a:cubicBezTo>
                  <a:cubicBezTo>
                    <a:pt x="136885" y="281703"/>
                    <a:pt x="132875" y="310277"/>
                    <a:pt x="132770" y="319387"/>
                  </a:cubicBezTo>
                  <a:lnTo>
                    <a:pt x="132770" y="319554"/>
                  </a:lnTo>
                  <a:lnTo>
                    <a:pt x="132789" y="319554"/>
                  </a:lnTo>
                  <a:lnTo>
                    <a:pt x="132789" y="319686"/>
                  </a:lnTo>
                  <a:lnTo>
                    <a:pt x="132789" y="361453"/>
                  </a:lnTo>
                  <a:lnTo>
                    <a:pt x="0" y="361477"/>
                  </a:lnTo>
                  <a:lnTo>
                    <a:pt x="0" y="331089"/>
                  </a:lnTo>
                  <a:cubicBezTo>
                    <a:pt x="0" y="331089"/>
                    <a:pt x="171" y="313190"/>
                    <a:pt x="36817" y="296844"/>
                  </a:cubicBezTo>
                  <a:cubicBezTo>
                    <a:pt x="54525" y="288939"/>
                    <a:pt x="80769" y="268676"/>
                    <a:pt x="119605" y="261548"/>
                  </a:cubicBezTo>
                  <a:cubicBezTo>
                    <a:pt x="109632" y="250861"/>
                    <a:pt x="102154" y="234133"/>
                    <a:pt x="94305" y="214168"/>
                  </a:cubicBezTo>
                  <a:cubicBezTo>
                    <a:pt x="89770" y="202634"/>
                    <a:pt x="90533" y="192795"/>
                    <a:pt x="90533" y="178801"/>
                  </a:cubicBezTo>
                  <a:cubicBezTo>
                    <a:pt x="90533" y="168508"/>
                    <a:pt x="88580" y="151971"/>
                    <a:pt x="91123" y="142908"/>
                  </a:cubicBezTo>
                  <a:cubicBezTo>
                    <a:pt x="99744" y="112090"/>
                    <a:pt x="121587" y="103564"/>
                    <a:pt x="147163" y="103564"/>
                  </a:cubicBezTo>
                  <a:close/>
                  <a:moveTo>
                    <a:pt x="370157" y="0"/>
                  </a:moveTo>
                  <a:cubicBezTo>
                    <a:pt x="405347" y="0"/>
                    <a:pt x="435368" y="11653"/>
                    <a:pt x="447249" y="53947"/>
                  </a:cubicBezTo>
                  <a:cubicBezTo>
                    <a:pt x="450764" y="66437"/>
                    <a:pt x="448094" y="89201"/>
                    <a:pt x="448094" y="103398"/>
                  </a:cubicBezTo>
                  <a:cubicBezTo>
                    <a:pt x="448094" y="122600"/>
                    <a:pt x="449166" y="136091"/>
                    <a:pt x="442944" y="151913"/>
                  </a:cubicBezTo>
                  <a:cubicBezTo>
                    <a:pt x="432210" y="179223"/>
                    <a:pt x="421796" y="202249"/>
                    <a:pt x="408017" y="217004"/>
                  </a:cubicBezTo>
                  <a:cubicBezTo>
                    <a:pt x="461892" y="226638"/>
                    <a:pt x="498286" y="254686"/>
                    <a:pt x="522799" y="265584"/>
                  </a:cubicBezTo>
                  <a:cubicBezTo>
                    <a:pt x="573404" y="288053"/>
                    <a:pt x="573648" y="312720"/>
                    <a:pt x="573648" y="312720"/>
                  </a:cubicBezTo>
                  <a:lnTo>
                    <a:pt x="573648" y="354457"/>
                  </a:lnTo>
                  <a:lnTo>
                    <a:pt x="167605" y="354506"/>
                  </a:lnTo>
                  <a:lnTo>
                    <a:pt x="167605" y="312720"/>
                  </a:lnTo>
                  <a:cubicBezTo>
                    <a:pt x="167605" y="312720"/>
                    <a:pt x="167850" y="288135"/>
                    <a:pt x="218267" y="265666"/>
                  </a:cubicBezTo>
                  <a:cubicBezTo>
                    <a:pt x="242629" y="254818"/>
                    <a:pt x="278760" y="226950"/>
                    <a:pt x="332203" y="217151"/>
                  </a:cubicBezTo>
                  <a:cubicBezTo>
                    <a:pt x="318480" y="202462"/>
                    <a:pt x="308198" y="179452"/>
                    <a:pt x="297389" y="152011"/>
                  </a:cubicBezTo>
                  <a:cubicBezTo>
                    <a:pt x="291148" y="136173"/>
                    <a:pt x="292200" y="122649"/>
                    <a:pt x="292200" y="103398"/>
                  </a:cubicBezTo>
                  <a:cubicBezTo>
                    <a:pt x="292200" y="89250"/>
                    <a:pt x="289531" y="66536"/>
                    <a:pt x="293027" y="54062"/>
                  </a:cubicBezTo>
                  <a:cubicBezTo>
                    <a:pt x="304889" y="11719"/>
                    <a:pt x="334948" y="0"/>
                    <a:pt x="370157" y="0"/>
                  </a:cubicBezTo>
                  <a:close/>
                </a:path>
              </a:pathLst>
            </a:custGeom>
            <a:solidFill>
              <a:schemeClr val="accent2"/>
            </a:solidFill>
            <a:ln w="9525">
              <a:noFill/>
            </a:ln>
          </p:spPr>
          <p:txBody>
            <a:bodyPr/>
            <a:p>
              <a:endParaRPr lang="zh-CN" altLang="en-US" dirty="0">
                <a:latin typeface="Arial" panose="020B0604020202020204" pitchFamily="34" charset="0"/>
              </a:endParaRPr>
            </a:p>
          </p:txBody>
        </p:sp>
      </p:grpSp>
      <p:grpSp>
        <p:nvGrpSpPr>
          <p:cNvPr id="34820" name="组合 29"/>
          <p:cNvGrpSpPr/>
          <p:nvPr/>
        </p:nvGrpSpPr>
        <p:grpSpPr>
          <a:xfrm>
            <a:off x="2817813" y="1905000"/>
            <a:ext cx="1089025" cy="2152650"/>
            <a:chOff x="1733268" y="1904478"/>
            <a:chExt cx="1087967" cy="2152651"/>
          </a:xfrm>
        </p:grpSpPr>
        <p:sp>
          <p:nvSpPr>
            <p:cNvPr id="34827" name="Freeform 5@|5FFC:4308095|FBC:16777215|LFC:16777215|LBC:16777215"/>
            <p:cNvSpPr>
              <a:spLocks noEditPoints="1"/>
            </p:cNvSpPr>
            <p:nvPr/>
          </p:nvSpPr>
          <p:spPr>
            <a:xfrm>
              <a:off x="1733268" y="1904478"/>
              <a:ext cx="1087967" cy="2152651"/>
            </a:xfrm>
            <a:custGeom>
              <a:avLst/>
              <a:gdLst>
                <a:gd name="txL" fmla="*/ 0 w 235"/>
                <a:gd name="txT" fmla="*/ 0 h 468"/>
                <a:gd name="txR" fmla="*/ 235 w 235"/>
                <a:gd name="txB" fmla="*/ 468 h 468"/>
              </a:gdLst>
              <a:ahLst/>
              <a:cxnLst>
                <a:cxn ang="0">
                  <a:pos x="2147483647" y="2147483647"/>
                </a:cxn>
                <a:cxn ang="0">
                  <a:pos x="728743545" y="2147483647"/>
                </a:cxn>
                <a:cxn ang="0">
                  <a:pos x="450108179" y="2147483647"/>
                </a:cxn>
                <a:cxn ang="0">
                  <a:pos x="1414621201" y="2147483647"/>
                </a:cxn>
                <a:cxn ang="0">
                  <a:pos x="128602332" y="2147483647"/>
                </a:cxn>
                <a:cxn ang="0">
                  <a:pos x="2147483647" y="0"/>
                </a:cxn>
                <a:cxn ang="0">
                  <a:pos x="2147483647" y="2147483647"/>
                </a:cxn>
                <a:cxn ang="0">
                  <a:pos x="2147483647" y="2147483647"/>
                </a:cxn>
                <a:cxn ang="0">
                  <a:pos x="2147483647" y="2147483647"/>
                </a:cxn>
                <a:cxn ang="0">
                  <a:pos x="2147483647" y="148100546"/>
                </a:cxn>
                <a:cxn ang="0">
                  <a:pos x="1886159865" y="2147483647"/>
                </a:cxn>
                <a:cxn ang="0">
                  <a:pos x="2147483647" y="2147483647"/>
                </a:cxn>
                <a:cxn ang="0">
                  <a:pos x="1821858718" y="2147483647"/>
                </a:cxn>
                <a:cxn ang="0">
                  <a:pos x="1929025754"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28955274" y="2147483647"/>
                </a:cxn>
                <a:cxn ang="0">
                  <a:pos x="900211729" y="2147483647"/>
                </a:cxn>
                <a:cxn ang="0">
                  <a:pos x="407237661" y="2147483647"/>
                </a:cxn>
                <a:cxn ang="0">
                  <a:pos x="235769404" y="2147483647"/>
                </a:cxn>
                <a:cxn ang="0">
                  <a:pos x="407237661" y="2147483647"/>
                </a:cxn>
                <a:cxn ang="0">
                  <a:pos x="900211729" y="2147483647"/>
                </a:cxn>
                <a:cxn ang="0">
                  <a:pos x="1628955274"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accent1"/>
            </a:solidFill>
            <a:ln w="9525">
              <a:noFill/>
            </a:ln>
          </p:spPr>
          <p:txBody>
            <a:bodyPr/>
            <a:p>
              <a:endParaRPr lang="zh-CN" altLang="en-US" dirty="0">
                <a:latin typeface="Arial" panose="020B0604020202020204" pitchFamily="34" charset="0"/>
              </a:endParaRPr>
            </a:p>
          </p:txBody>
        </p:sp>
        <p:sp>
          <p:nvSpPr>
            <p:cNvPr id="34828" name="AutoShape 241@|5FFC:4308095|FBC:16777215|LFC:16777215|LBC:16777215"/>
            <p:cNvSpPr/>
            <p:nvPr/>
          </p:nvSpPr>
          <p:spPr>
            <a:xfrm>
              <a:off x="2099155" y="3281793"/>
              <a:ext cx="329797" cy="494698"/>
            </a:xfrm>
            <a:custGeom>
              <a:avLst/>
              <a:gdLst>
                <a:gd name="txL" fmla="*/ 0 w 21600"/>
                <a:gd name="txT" fmla="*/ 0 h 21600"/>
                <a:gd name="txR" fmla="*/ 21600 w 21600"/>
                <a:gd name="txB" fmla="*/ 21600 h 2160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600" h="21600">
                  <a:moveTo>
                    <a:pt x="16190" y="14400"/>
                  </a:moveTo>
                  <a:cubicBezTo>
                    <a:pt x="15417" y="14400"/>
                    <a:pt x="14635" y="14570"/>
                    <a:pt x="14635" y="14570"/>
                  </a:cubicBezTo>
                  <a:cubicBezTo>
                    <a:pt x="14296" y="14644"/>
                    <a:pt x="13814" y="14566"/>
                    <a:pt x="13563" y="14400"/>
                  </a:cubicBezTo>
                  <a:lnTo>
                    <a:pt x="10795" y="12557"/>
                  </a:lnTo>
                  <a:cubicBezTo>
                    <a:pt x="10544" y="12389"/>
                    <a:pt x="10430" y="12069"/>
                    <a:pt x="10544" y="11845"/>
                  </a:cubicBezTo>
                  <a:cubicBezTo>
                    <a:pt x="10544" y="11845"/>
                    <a:pt x="10817" y="11303"/>
                    <a:pt x="10817" y="10776"/>
                  </a:cubicBezTo>
                  <a:cubicBezTo>
                    <a:pt x="10817" y="10288"/>
                    <a:pt x="10596" y="9811"/>
                    <a:pt x="10596" y="9811"/>
                  </a:cubicBezTo>
                  <a:cubicBezTo>
                    <a:pt x="10492" y="9585"/>
                    <a:pt x="10612" y="9263"/>
                    <a:pt x="10863" y="9096"/>
                  </a:cubicBezTo>
                  <a:lnTo>
                    <a:pt x="13666" y="7231"/>
                  </a:lnTo>
                  <a:cubicBezTo>
                    <a:pt x="13917" y="7063"/>
                    <a:pt x="14401" y="6983"/>
                    <a:pt x="14741" y="7053"/>
                  </a:cubicBezTo>
                  <a:cubicBezTo>
                    <a:pt x="14741" y="7053"/>
                    <a:pt x="15458" y="7200"/>
                    <a:pt x="16190" y="7200"/>
                  </a:cubicBezTo>
                  <a:cubicBezTo>
                    <a:pt x="19177" y="7200"/>
                    <a:pt x="21599" y="5588"/>
                    <a:pt x="21599" y="3600"/>
                  </a:cubicBezTo>
                  <a:cubicBezTo>
                    <a:pt x="21599" y="1612"/>
                    <a:pt x="19177" y="0"/>
                    <a:pt x="16190" y="0"/>
                  </a:cubicBezTo>
                  <a:cubicBezTo>
                    <a:pt x="13203" y="0"/>
                    <a:pt x="10781" y="1612"/>
                    <a:pt x="10781" y="3600"/>
                  </a:cubicBezTo>
                  <a:cubicBezTo>
                    <a:pt x="10781" y="4110"/>
                    <a:pt x="11032" y="4626"/>
                    <a:pt x="11032" y="4626"/>
                  </a:cubicBezTo>
                  <a:cubicBezTo>
                    <a:pt x="11142" y="4852"/>
                    <a:pt x="11026" y="5173"/>
                    <a:pt x="10775" y="5340"/>
                  </a:cubicBezTo>
                  <a:lnTo>
                    <a:pt x="8023" y="7171"/>
                  </a:lnTo>
                  <a:cubicBezTo>
                    <a:pt x="7771" y="7339"/>
                    <a:pt x="7289" y="7416"/>
                    <a:pt x="6951" y="7343"/>
                  </a:cubicBezTo>
                  <a:cubicBezTo>
                    <a:pt x="6951" y="7343"/>
                    <a:pt x="6176" y="7176"/>
                    <a:pt x="5409" y="7176"/>
                  </a:cubicBezTo>
                  <a:cubicBezTo>
                    <a:pt x="2422" y="7176"/>
                    <a:pt x="0" y="8787"/>
                    <a:pt x="0" y="10776"/>
                  </a:cubicBezTo>
                  <a:cubicBezTo>
                    <a:pt x="0" y="12764"/>
                    <a:pt x="2422" y="14375"/>
                    <a:pt x="5409" y="14375"/>
                  </a:cubicBezTo>
                  <a:cubicBezTo>
                    <a:pt x="6116" y="14375"/>
                    <a:pt x="6790" y="14242"/>
                    <a:pt x="6790" y="14242"/>
                  </a:cubicBezTo>
                  <a:cubicBezTo>
                    <a:pt x="7131" y="14174"/>
                    <a:pt x="7615" y="14255"/>
                    <a:pt x="7867" y="14423"/>
                  </a:cubicBezTo>
                  <a:lnTo>
                    <a:pt x="10731" y="16329"/>
                  </a:lnTo>
                  <a:cubicBezTo>
                    <a:pt x="10982" y="16496"/>
                    <a:pt x="11103" y="16818"/>
                    <a:pt x="10999" y="17045"/>
                  </a:cubicBezTo>
                  <a:cubicBezTo>
                    <a:pt x="10999" y="17045"/>
                    <a:pt x="10782" y="17516"/>
                    <a:pt x="10782" y="18000"/>
                  </a:cubicBezTo>
                  <a:cubicBezTo>
                    <a:pt x="10782" y="19988"/>
                    <a:pt x="13204" y="21600"/>
                    <a:pt x="16191" y="21600"/>
                  </a:cubicBezTo>
                  <a:cubicBezTo>
                    <a:pt x="19178" y="21600"/>
                    <a:pt x="21600" y="19988"/>
                    <a:pt x="21600" y="18000"/>
                  </a:cubicBezTo>
                  <a:cubicBezTo>
                    <a:pt x="21599" y="16012"/>
                    <a:pt x="19177" y="14400"/>
                    <a:pt x="16190" y="14400"/>
                  </a:cubicBezTo>
                  <a:close/>
                  <a:moveTo>
                    <a:pt x="16190" y="14400"/>
                  </a:moveTo>
                </a:path>
              </a:pathLst>
            </a:custGeom>
            <a:solidFill>
              <a:schemeClr val="accent1"/>
            </a:solidFill>
            <a:ln w="9525">
              <a:noFill/>
            </a:ln>
          </p:spPr>
          <p:txBody>
            <a:bodyPr/>
            <a:p>
              <a:endParaRPr lang="zh-CN" altLang="en-US" dirty="0">
                <a:latin typeface="Arial" panose="020B0604020202020204" pitchFamily="34" charset="0"/>
              </a:endParaRPr>
            </a:p>
          </p:txBody>
        </p:sp>
      </p:grpSp>
      <p:sp>
        <p:nvSpPr>
          <p:cNvPr id="33" name="矩形 32"/>
          <p:cNvSpPr/>
          <p:nvPr/>
        </p:nvSpPr>
        <p:spPr>
          <a:xfrm>
            <a:off x="2551429" y="4123054"/>
            <a:ext cx="1678941" cy="645160"/>
          </a:xfrm>
          <a:prstGeom prst="rect">
            <a:avLst/>
          </a:prstGeom>
        </p:spPr>
        <p:txBody>
          <a:bodyP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rPr>
              <a:t>特区发祥地</a:t>
            </a:r>
            <a:endParaRPr kumimoji="0" lang="zh-CN" altLang="en-US"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endParaRPr>
          </a:p>
        </p:txBody>
      </p:sp>
      <p:sp>
        <p:nvSpPr>
          <p:cNvPr id="34" name="矩形 33"/>
          <p:cNvSpPr/>
          <p:nvPr/>
        </p:nvSpPr>
        <p:spPr>
          <a:xfrm>
            <a:off x="2346325" y="4638675"/>
            <a:ext cx="2032000" cy="533400"/>
          </a:xfrm>
          <a:prstGeom prst="rect">
            <a:avLst/>
          </a:prstGeom>
        </p:spPr>
        <p:txBody>
          <a:bodyP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1980</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年</a:t>
            </a:r>
            <a:r>
              <a:rPr kumimoji="0" lang="en-US" altLang="zh-CN"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10</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月，湖里一声炮响，开始建设厦门经济特区</a:t>
            </a:r>
            <a:endParaRPr kumimoji="0" lang="zh-CN" altLang="en-US" sz="1200" b="0" i="0" u="none" strike="noStrike" kern="1200" cap="none" spc="0" normalizeH="0" baseline="0" noProof="0" dirty="0">
              <a:ln>
                <a:noFill/>
              </a:ln>
              <a:solidFill>
                <a:schemeClr val="tx2"/>
              </a:solidFill>
              <a:effectLst/>
              <a:uLnTx/>
              <a:uFillTx/>
              <a:latin typeface="+mn-ea"/>
              <a:ea typeface="+mn-ea"/>
              <a:cs typeface="+mn-cs"/>
            </a:endParaRPr>
          </a:p>
        </p:txBody>
      </p:sp>
      <p:sp>
        <p:nvSpPr>
          <p:cNvPr id="35" name="矩形 34"/>
          <p:cNvSpPr/>
          <p:nvPr/>
        </p:nvSpPr>
        <p:spPr>
          <a:xfrm>
            <a:off x="5183188" y="4122738"/>
            <a:ext cx="1670050" cy="3683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发展潜力大</a:t>
            </a:r>
            <a:endParaRPr kumimoji="0" lang="zh-CN" altLang="en-US" sz="1800" b="0" i="0" u="none" strike="noStrike" kern="1200" cap="none" spc="0" normalizeH="0" baseline="0" noProof="0" dirty="0">
              <a:ln>
                <a:noFill/>
              </a:ln>
              <a:solidFill>
                <a:schemeClr val="accent2"/>
              </a:solidFill>
              <a:effectLst/>
              <a:uLnTx/>
              <a:uFillTx/>
              <a:latin typeface="+mj-ea"/>
              <a:ea typeface="+mj-ea"/>
              <a:cs typeface="+mn-cs"/>
            </a:endParaRPr>
          </a:p>
        </p:txBody>
      </p:sp>
      <p:sp>
        <p:nvSpPr>
          <p:cNvPr id="36" name="矩形 35"/>
          <p:cNvSpPr/>
          <p:nvPr/>
        </p:nvSpPr>
        <p:spPr>
          <a:xfrm>
            <a:off x="4933950" y="4638675"/>
            <a:ext cx="2033588" cy="1639888"/>
          </a:xfrm>
          <a:prstGeom prst="rect">
            <a:avLst/>
          </a:prstGeom>
        </p:spPr>
        <p:txBody>
          <a:bodyP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湖里区尚有岛内存量土地16平方公里，土地资源稀缺，开发价值高。未来可开发的土地包括老厂房用地3平方公里，城中村用地7平方公里，机场港口用地6平方公里</a:t>
            </a:r>
            <a:endParaRPr kumimoji="0" lang="zh-CN" altLang="en-US" sz="1200" b="0" i="0" u="none" strike="noStrike" kern="1200" cap="none" spc="0" normalizeH="0" baseline="0" noProof="0" dirty="0">
              <a:ln>
                <a:noFill/>
              </a:ln>
              <a:solidFill>
                <a:schemeClr val="tx2"/>
              </a:solidFill>
              <a:effectLst/>
              <a:uLnTx/>
              <a:uFillTx/>
              <a:latin typeface="+mn-ea"/>
              <a:ea typeface="+mn-ea"/>
              <a:cs typeface="+mn-cs"/>
            </a:endParaRPr>
          </a:p>
        </p:txBody>
      </p:sp>
      <p:sp>
        <p:nvSpPr>
          <p:cNvPr id="37" name="矩形 36"/>
          <p:cNvSpPr/>
          <p:nvPr/>
        </p:nvSpPr>
        <p:spPr>
          <a:xfrm>
            <a:off x="7833359" y="4123055"/>
            <a:ext cx="1565275" cy="368300"/>
          </a:xfrm>
          <a:prstGeom prst="rect">
            <a:avLst/>
          </a:prstGeom>
        </p:spPr>
        <p:txBody>
          <a:bodyP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mn-ea"/>
              </a:rPr>
              <a:t>开放程度高</a:t>
            </a:r>
            <a:endParaRPr kumimoji="0" lang="zh-CN" altLang="en-US"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38" name="矩形 37"/>
          <p:cNvSpPr/>
          <p:nvPr/>
        </p:nvSpPr>
        <p:spPr>
          <a:xfrm>
            <a:off x="7539038" y="4638675"/>
            <a:ext cx="2032000" cy="1196975"/>
          </a:xfrm>
          <a:prstGeom prst="rect">
            <a:avLst/>
          </a:prstGeom>
        </p:spPr>
        <p:txBody>
          <a:bodyP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zh-CN"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经济外向度高，世界500强企业有46家、41个项目落户在湖里区，外资企业总数3000多家，上市企业60家，投资总额约147亿美元。</a:t>
            </a:r>
            <a:endParaRPr kumimoji="0" lang="zh-CN" altLang="en-US" sz="1200" b="0" i="0" u="none" strike="noStrike" kern="1200" cap="none" spc="0" normalizeH="0" baseline="0" noProof="0" dirty="0">
              <a:ln>
                <a:noFill/>
              </a:ln>
              <a:solidFill>
                <a:schemeClr val="tx2"/>
              </a:solidFill>
              <a:effectLst/>
              <a:uLnTx/>
              <a:uFillTx/>
              <a:latin typeface="+mn-ea"/>
              <a:ea typeface="+mn-ea"/>
              <a:cs typeface="+mn-cs"/>
            </a:endParaRPr>
          </a:p>
        </p:txBody>
      </p:sp>
    </p:spTree>
  </p:cSld>
  <p:clrMapOvr>
    <a:masterClrMapping/>
  </p:clrMapOvr>
  <p:transition spd="slow"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561175" y="393663"/>
            <a:ext cx="2011680" cy="64516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区情特点</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p:txBody>
      </p:sp>
      <p:grpSp>
        <p:nvGrpSpPr>
          <p:cNvPr id="36866" name="组合 23"/>
          <p:cNvGrpSpPr/>
          <p:nvPr/>
        </p:nvGrpSpPr>
        <p:grpSpPr>
          <a:xfrm>
            <a:off x="7456488" y="1709738"/>
            <a:ext cx="1089025" cy="2152650"/>
            <a:chOff x="6856968" y="1904478"/>
            <a:chExt cx="1087967" cy="2152651"/>
          </a:xfrm>
        </p:grpSpPr>
        <p:sp>
          <p:nvSpPr>
            <p:cNvPr id="25" name="Freeform 5@|5FFC:14657585|FBC:16777215|LFC:16777215|LBC:16777215"/>
            <p:cNvSpPr>
              <a:spLocks noEditPoints="1"/>
            </p:cNvSpPr>
            <p:nvPr/>
          </p:nvSpPr>
          <p:spPr bwMode="auto">
            <a:xfrm>
              <a:off x="6856968" y="1904478"/>
              <a:ext cx="1087967" cy="2152651"/>
            </a:xfrm>
            <a:custGeom>
              <a:avLst/>
              <a:gdLst>
                <a:gd name="T0" fmla="*/ 201 w 235"/>
                <a:gd name="T1" fmla="*/ 434 h 468"/>
                <a:gd name="T2" fmla="*/ 34 w 235"/>
                <a:gd name="T3" fmla="*/ 434 h 468"/>
                <a:gd name="T4" fmla="*/ 21 w 235"/>
                <a:gd name="T5" fmla="*/ 282 h 468"/>
                <a:gd name="T6" fmla="*/ 66 w 235"/>
                <a:gd name="T7" fmla="*/ 204 h 468"/>
                <a:gd name="T8" fmla="*/ 6 w 235"/>
                <a:gd name="T9" fmla="*/ 108 h 468"/>
                <a:gd name="T10" fmla="*/ 229 w 235"/>
                <a:gd name="T11" fmla="*/ 0 h 468"/>
                <a:gd name="T12" fmla="*/ 167 w 235"/>
                <a:gd name="T13" fmla="*/ 203 h 468"/>
                <a:gd name="T14" fmla="*/ 155 w 235"/>
                <a:gd name="T15" fmla="*/ 238 h 468"/>
                <a:gd name="T16" fmla="*/ 235 w 235"/>
                <a:gd name="T17" fmla="*/ 350 h 468"/>
                <a:gd name="T18" fmla="*/ 146 w 235"/>
                <a:gd name="T19" fmla="*/ 7 h 468"/>
                <a:gd name="T20" fmla="*/ 88 w 235"/>
                <a:gd name="T21" fmla="*/ 193 h 468"/>
                <a:gd name="T22" fmla="*/ 156 w 235"/>
                <a:gd name="T23" fmla="*/ 205 h 468"/>
                <a:gd name="T24" fmla="*/ 85 w 235"/>
                <a:gd name="T25" fmla="*/ 206 h 468"/>
                <a:gd name="T26" fmla="*/ 90 w 235"/>
                <a:gd name="T27" fmla="*/ 235 h 468"/>
                <a:gd name="T28" fmla="*/ 142 w 235"/>
                <a:gd name="T29" fmla="*/ 235 h 468"/>
                <a:gd name="T30" fmla="*/ 221 w 235"/>
                <a:gd name="T31" fmla="*/ 352 h 468"/>
                <a:gd name="T32" fmla="*/ 213 w 235"/>
                <a:gd name="T33" fmla="*/ 311 h 468"/>
                <a:gd name="T34" fmla="*/ 190 w 235"/>
                <a:gd name="T35" fmla="*/ 277 h 468"/>
                <a:gd name="T36" fmla="*/ 156 w 235"/>
                <a:gd name="T37" fmla="*/ 255 h 468"/>
                <a:gd name="T38" fmla="*/ 116 w 235"/>
                <a:gd name="T39" fmla="*/ 247 h 468"/>
                <a:gd name="T40" fmla="*/ 76 w 235"/>
                <a:gd name="T41" fmla="*/ 255 h 468"/>
                <a:gd name="T42" fmla="*/ 42 w 235"/>
                <a:gd name="T43" fmla="*/ 277 h 468"/>
                <a:gd name="T44" fmla="*/ 19 w 235"/>
                <a:gd name="T45" fmla="*/ 311 h 468"/>
                <a:gd name="T46" fmla="*/ 11 w 235"/>
                <a:gd name="T47" fmla="*/ 352 h 468"/>
                <a:gd name="T48" fmla="*/ 19 w 235"/>
                <a:gd name="T49" fmla="*/ 392 h 468"/>
                <a:gd name="T50" fmla="*/ 42 w 235"/>
                <a:gd name="T51" fmla="*/ 426 h 468"/>
                <a:gd name="T52" fmla="*/ 76 w 235"/>
                <a:gd name="T53" fmla="*/ 449 h 468"/>
                <a:gd name="T54" fmla="*/ 116 w 235"/>
                <a:gd name="T55" fmla="*/ 456 h 468"/>
                <a:gd name="T56" fmla="*/ 156 w 235"/>
                <a:gd name="T57" fmla="*/ 449 h 468"/>
                <a:gd name="T58" fmla="*/ 190 w 235"/>
                <a:gd name="T59" fmla="*/ 426 h 468"/>
                <a:gd name="T60" fmla="*/ 213 w 235"/>
                <a:gd name="T61" fmla="*/ 392 h 468"/>
                <a:gd name="T62" fmla="*/ 221 w 235"/>
                <a:gd name="T63"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accent3"/>
            </a:solidFill>
            <a:ln>
              <a:noFill/>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6" name="Freeform 53@|5FFC:14657585|FBC:16777215|LFC:16777215|LBC:16777215"/>
            <p:cNvSpPr/>
            <p:nvPr/>
          </p:nvSpPr>
          <p:spPr bwMode="auto">
            <a:xfrm>
              <a:off x="7199535" y="3330054"/>
              <a:ext cx="490060" cy="398462"/>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36867" name="组合 26"/>
          <p:cNvGrpSpPr/>
          <p:nvPr/>
        </p:nvGrpSpPr>
        <p:grpSpPr>
          <a:xfrm>
            <a:off x="4851400" y="1709738"/>
            <a:ext cx="1089025" cy="2152650"/>
            <a:chOff x="4278252" y="1904478"/>
            <a:chExt cx="1087967" cy="2152651"/>
          </a:xfrm>
        </p:grpSpPr>
        <p:sp>
          <p:nvSpPr>
            <p:cNvPr id="36877" name="Freeform 5@|5FFC:1554685|FBC:16777215|LFC:16777215|LBC:16777215"/>
            <p:cNvSpPr>
              <a:spLocks noEditPoints="1"/>
            </p:cNvSpPr>
            <p:nvPr/>
          </p:nvSpPr>
          <p:spPr>
            <a:xfrm>
              <a:off x="4278252" y="1904478"/>
              <a:ext cx="1087967" cy="2152651"/>
            </a:xfrm>
            <a:custGeom>
              <a:avLst/>
              <a:gdLst>
                <a:gd name="txL" fmla="*/ 0 w 235"/>
                <a:gd name="txT" fmla="*/ 0 h 468"/>
                <a:gd name="txR" fmla="*/ 235 w 235"/>
                <a:gd name="txB" fmla="*/ 468 h 468"/>
              </a:gdLst>
              <a:ahLst/>
              <a:cxnLst>
                <a:cxn ang="0">
                  <a:pos x="2147483647" y="2147483647"/>
                </a:cxn>
                <a:cxn ang="0">
                  <a:pos x="728743545" y="2147483647"/>
                </a:cxn>
                <a:cxn ang="0">
                  <a:pos x="450108179" y="2147483647"/>
                </a:cxn>
                <a:cxn ang="0">
                  <a:pos x="1414621201" y="2147483647"/>
                </a:cxn>
                <a:cxn ang="0">
                  <a:pos x="128602332" y="2147483647"/>
                </a:cxn>
                <a:cxn ang="0">
                  <a:pos x="2147483647" y="0"/>
                </a:cxn>
                <a:cxn ang="0">
                  <a:pos x="2147483647" y="2147483647"/>
                </a:cxn>
                <a:cxn ang="0">
                  <a:pos x="2147483647" y="2147483647"/>
                </a:cxn>
                <a:cxn ang="0">
                  <a:pos x="2147483647" y="2147483647"/>
                </a:cxn>
                <a:cxn ang="0">
                  <a:pos x="2147483647" y="148100546"/>
                </a:cxn>
                <a:cxn ang="0">
                  <a:pos x="1886159865" y="2147483647"/>
                </a:cxn>
                <a:cxn ang="0">
                  <a:pos x="2147483647" y="2147483647"/>
                </a:cxn>
                <a:cxn ang="0">
                  <a:pos x="1821858718" y="2147483647"/>
                </a:cxn>
                <a:cxn ang="0">
                  <a:pos x="1929025754"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28955274" y="2147483647"/>
                </a:cxn>
                <a:cxn ang="0">
                  <a:pos x="900211729" y="2147483647"/>
                </a:cxn>
                <a:cxn ang="0">
                  <a:pos x="407237661" y="2147483647"/>
                </a:cxn>
                <a:cxn ang="0">
                  <a:pos x="235769404" y="2147483647"/>
                </a:cxn>
                <a:cxn ang="0">
                  <a:pos x="407237661" y="2147483647"/>
                </a:cxn>
                <a:cxn ang="0">
                  <a:pos x="900211729" y="2147483647"/>
                </a:cxn>
                <a:cxn ang="0">
                  <a:pos x="1628955274"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accent2"/>
            </a:solidFill>
            <a:ln w="9525">
              <a:noFill/>
            </a:ln>
          </p:spPr>
          <p:txBody>
            <a:bodyPr/>
            <a:p>
              <a:endParaRPr lang="zh-CN" altLang="en-US" dirty="0">
                <a:latin typeface="Arial" panose="020B0604020202020204" pitchFamily="34" charset="0"/>
              </a:endParaRPr>
            </a:p>
          </p:txBody>
        </p:sp>
        <p:sp>
          <p:nvSpPr>
            <p:cNvPr id="36878" name="任意多边形 15"/>
            <p:cNvSpPr/>
            <p:nvPr/>
          </p:nvSpPr>
          <p:spPr>
            <a:xfrm>
              <a:off x="4541072" y="3313418"/>
              <a:ext cx="573648" cy="361477"/>
            </a:xfrm>
            <a:custGeom>
              <a:avLst/>
              <a:gdLst>
                <a:gd name="txL" fmla="*/ 0 w 573648"/>
                <a:gd name="txT" fmla="*/ 0 h 361477"/>
                <a:gd name="txR" fmla="*/ 573648 w 573648"/>
                <a:gd name="txB" fmla="*/ 361477 h 361477"/>
              </a:gdLst>
              <a:ahLst/>
              <a:cxnLst>
                <a:cxn ang="0">
                  <a:pos x="147163" y="103564"/>
                </a:cxn>
                <a:cxn ang="0">
                  <a:pos x="203204" y="142812"/>
                </a:cxn>
                <a:cxn ang="0">
                  <a:pos x="203813" y="178813"/>
                </a:cxn>
                <a:cxn ang="0">
                  <a:pos x="200070" y="214085"/>
                </a:cxn>
                <a:cxn ang="0">
                  <a:pos x="179361" y="255697"/>
                </a:cxn>
                <a:cxn ang="0">
                  <a:pos x="132770" y="319387"/>
                </a:cxn>
                <a:cxn ang="0">
                  <a:pos x="132770" y="319554"/>
                </a:cxn>
                <a:cxn ang="0">
                  <a:pos x="132789" y="319554"/>
                </a:cxn>
                <a:cxn ang="0">
                  <a:pos x="132789" y="319686"/>
                </a:cxn>
                <a:cxn ang="0">
                  <a:pos x="132789" y="361453"/>
                </a:cxn>
                <a:cxn ang="0">
                  <a:pos x="0" y="361477"/>
                </a:cxn>
                <a:cxn ang="0">
                  <a:pos x="0" y="331089"/>
                </a:cxn>
                <a:cxn ang="0">
                  <a:pos x="36817" y="296844"/>
                </a:cxn>
                <a:cxn ang="0">
                  <a:pos x="119605" y="261548"/>
                </a:cxn>
                <a:cxn ang="0">
                  <a:pos x="94305" y="214168"/>
                </a:cxn>
                <a:cxn ang="0">
                  <a:pos x="90533" y="178801"/>
                </a:cxn>
                <a:cxn ang="0">
                  <a:pos x="91123" y="142908"/>
                </a:cxn>
                <a:cxn ang="0">
                  <a:pos x="147163" y="103564"/>
                </a:cxn>
                <a:cxn ang="0">
                  <a:pos x="370157" y="0"/>
                </a:cxn>
                <a:cxn ang="0">
                  <a:pos x="447249" y="53947"/>
                </a:cxn>
                <a:cxn ang="0">
                  <a:pos x="448094" y="103398"/>
                </a:cxn>
                <a:cxn ang="0">
                  <a:pos x="442944" y="151913"/>
                </a:cxn>
                <a:cxn ang="0">
                  <a:pos x="408017" y="217004"/>
                </a:cxn>
                <a:cxn ang="0">
                  <a:pos x="522799" y="265584"/>
                </a:cxn>
                <a:cxn ang="0">
                  <a:pos x="573648" y="312720"/>
                </a:cxn>
                <a:cxn ang="0">
                  <a:pos x="573648" y="354457"/>
                </a:cxn>
                <a:cxn ang="0">
                  <a:pos x="167605" y="354506"/>
                </a:cxn>
                <a:cxn ang="0">
                  <a:pos x="167605" y="312720"/>
                </a:cxn>
                <a:cxn ang="0">
                  <a:pos x="218267" y="265666"/>
                </a:cxn>
                <a:cxn ang="0">
                  <a:pos x="332203" y="217151"/>
                </a:cxn>
                <a:cxn ang="0">
                  <a:pos x="297389" y="152011"/>
                </a:cxn>
                <a:cxn ang="0">
                  <a:pos x="292200" y="103398"/>
                </a:cxn>
                <a:cxn ang="0">
                  <a:pos x="293027" y="54062"/>
                </a:cxn>
                <a:cxn ang="0">
                  <a:pos x="370157" y="0"/>
                </a:cxn>
              </a:cxnLst>
              <a:rect l="txL" t="txT" r="txR" b="txB"/>
              <a:pathLst>
                <a:path w="573648" h="361477">
                  <a:moveTo>
                    <a:pt x="147163" y="103564"/>
                  </a:moveTo>
                  <a:cubicBezTo>
                    <a:pt x="172740" y="103564"/>
                    <a:pt x="194554" y="112066"/>
                    <a:pt x="203204" y="142812"/>
                  </a:cubicBezTo>
                  <a:cubicBezTo>
                    <a:pt x="205757" y="151923"/>
                    <a:pt x="203813" y="168484"/>
                    <a:pt x="203813" y="178813"/>
                  </a:cubicBezTo>
                  <a:cubicBezTo>
                    <a:pt x="203813" y="192771"/>
                    <a:pt x="204575" y="202586"/>
                    <a:pt x="200070" y="214085"/>
                  </a:cubicBezTo>
                  <a:cubicBezTo>
                    <a:pt x="193535" y="230718"/>
                    <a:pt x="187143" y="245130"/>
                    <a:pt x="179361" y="255697"/>
                  </a:cubicBezTo>
                  <a:cubicBezTo>
                    <a:pt x="136885" y="281703"/>
                    <a:pt x="132875" y="310277"/>
                    <a:pt x="132770" y="319387"/>
                  </a:cubicBezTo>
                  <a:lnTo>
                    <a:pt x="132770" y="319554"/>
                  </a:lnTo>
                  <a:lnTo>
                    <a:pt x="132789" y="319554"/>
                  </a:lnTo>
                  <a:lnTo>
                    <a:pt x="132789" y="319686"/>
                  </a:lnTo>
                  <a:lnTo>
                    <a:pt x="132789" y="361453"/>
                  </a:lnTo>
                  <a:lnTo>
                    <a:pt x="0" y="361477"/>
                  </a:lnTo>
                  <a:lnTo>
                    <a:pt x="0" y="331089"/>
                  </a:lnTo>
                  <a:cubicBezTo>
                    <a:pt x="0" y="331089"/>
                    <a:pt x="171" y="313190"/>
                    <a:pt x="36817" y="296844"/>
                  </a:cubicBezTo>
                  <a:cubicBezTo>
                    <a:pt x="54525" y="288939"/>
                    <a:pt x="80769" y="268676"/>
                    <a:pt x="119605" y="261548"/>
                  </a:cubicBezTo>
                  <a:cubicBezTo>
                    <a:pt x="109632" y="250861"/>
                    <a:pt x="102154" y="234133"/>
                    <a:pt x="94305" y="214168"/>
                  </a:cubicBezTo>
                  <a:cubicBezTo>
                    <a:pt x="89770" y="202634"/>
                    <a:pt x="90533" y="192795"/>
                    <a:pt x="90533" y="178801"/>
                  </a:cubicBezTo>
                  <a:cubicBezTo>
                    <a:pt x="90533" y="168508"/>
                    <a:pt x="88580" y="151971"/>
                    <a:pt x="91123" y="142908"/>
                  </a:cubicBezTo>
                  <a:cubicBezTo>
                    <a:pt x="99744" y="112090"/>
                    <a:pt x="121587" y="103564"/>
                    <a:pt x="147163" y="103564"/>
                  </a:cubicBezTo>
                  <a:close/>
                  <a:moveTo>
                    <a:pt x="370157" y="0"/>
                  </a:moveTo>
                  <a:cubicBezTo>
                    <a:pt x="405347" y="0"/>
                    <a:pt x="435368" y="11653"/>
                    <a:pt x="447249" y="53947"/>
                  </a:cubicBezTo>
                  <a:cubicBezTo>
                    <a:pt x="450764" y="66437"/>
                    <a:pt x="448094" y="89201"/>
                    <a:pt x="448094" y="103398"/>
                  </a:cubicBezTo>
                  <a:cubicBezTo>
                    <a:pt x="448094" y="122600"/>
                    <a:pt x="449166" y="136091"/>
                    <a:pt x="442944" y="151913"/>
                  </a:cubicBezTo>
                  <a:cubicBezTo>
                    <a:pt x="432210" y="179223"/>
                    <a:pt x="421796" y="202249"/>
                    <a:pt x="408017" y="217004"/>
                  </a:cubicBezTo>
                  <a:cubicBezTo>
                    <a:pt x="461892" y="226638"/>
                    <a:pt x="498286" y="254686"/>
                    <a:pt x="522799" y="265584"/>
                  </a:cubicBezTo>
                  <a:cubicBezTo>
                    <a:pt x="573404" y="288053"/>
                    <a:pt x="573648" y="312720"/>
                    <a:pt x="573648" y="312720"/>
                  </a:cubicBezTo>
                  <a:lnTo>
                    <a:pt x="573648" y="354457"/>
                  </a:lnTo>
                  <a:lnTo>
                    <a:pt x="167605" y="354506"/>
                  </a:lnTo>
                  <a:lnTo>
                    <a:pt x="167605" y="312720"/>
                  </a:lnTo>
                  <a:cubicBezTo>
                    <a:pt x="167605" y="312720"/>
                    <a:pt x="167850" y="288135"/>
                    <a:pt x="218267" y="265666"/>
                  </a:cubicBezTo>
                  <a:cubicBezTo>
                    <a:pt x="242629" y="254818"/>
                    <a:pt x="278760" y="226950"/>
                    <a:pt x="332203" y="217151"/>
                  </a:cubicBezTo>
                  <a:cubicBezTo>
                    <a:pt x="318480" y="202462"/>
                    <a:pt x="308198" y="179452"/>
                    <a:pt x="297389" y="152011"/>
                  </a:cubicBezTo>
                  <a:cubicBezTo>
                    <a:pt x="291148" y="136173"/>
                    <a:pt x="292200" y="122649"/>
                    <a:pt x="292200" y="103398"/>
                  </a:cubicBezTo>
                  <a:cubicBezTo>
                    <a:pt x="292200" y="89250"/>
                    <a:pt x="289531" y="66536"/>
                    <a:pt x="293027" y="54062"/>
                  </a:cubicBezTo>
                  <a:cubicBezTo>
                    <a:pt x="304889" y="11719"/>
                    <a:pt x="334948" y="0"/>
                    <a:pt x="370157" y="0"/>
                  </a:cubicBezTo>
                  <a:close/>
                </a:path>
              </a:pathLst>
            </a:custGeom>
            <a:solidFill>
              <a:schemeClr val="accent2"/>
            </a:solidFill>
            <a:ln w="9525">
              <a:noFill/>
            </a:ln>
          </p:spPr>
          <p:txBody>
            <a:bodyPr/>
            <a:p>
              <a:endParaRPr lang="zh-CN" altLang="en-US" dirty="0">
                <a:latin typeface="Arial" panose="020B0604020202020204" pitchFamily="34" charset="0"/>
              </a:endParaRPr>
            </a:p>
          </p:txBody>
        </p:sp>
      </p:grpSp>
      <p:grpSp>
        <p:nvGrpSpPr>
          <p:cNvPr id="36868" name="组合 29"/>
          <p:cNvGrpSpPr/>
          <p:nvPr/>
        </p:nvGrpSpPr>
        <p:grpSpPr>
          <a:xfrm>
            <a:off x="2246313" y="1709738"/>
            <a:ext cx="1089025" cy="2152650"/>
            <a:chOff x="1733268" y="1904478"/>
            <a:chExt cx="1087967" cy="2152651"/>
          </a:xfrm>
        </p:grpSpPr>
        <p:sp>
          <p:nvSpPr>
            <p:cNvPr id="36875" name="Freeform 5@|5FFC:4308095|FBC:16777215|LFC:16777215|LBC:16777215"/>
            <p:cNvSpPr>
              <a:spLocks noEditPoints="1"/>
            </p:cNvSpPr>
            <p:nvPr/>
          </p:nvSpPr>
          <p:spPr>
            <a:xfrm>
              <a:off x="1733268" y="1904478"/>
              <a:ext cx="1087967" cy="2152651"/>
            </a:xfrm>
            <a:custGeom>
              <a:avLst/>
              <a:gdLst>
                <a:gd name="txL" fmla="*/ 0 w 235"/>
                <a:gd name="txT" fmla="*/ 0 h 468"/>
                <a:gd name="txR" fmla="*/ 235 w 235"/>
                <a:gd name="txB" fmla="*/ 468 h 468"/>
              </a:gdLst>
              <a:ahLst/>
              <a:cxnLst>
                <a:cxn ang="0">
                  <a:pos x="2147483647" y="2147483647"/>
                </a:cxn>
                <a:cxn ang="0">
                  <a:pos x="728743545" y="2147483647"/>
                </a:cxn>
                <a:cxn ang="0">
                  <a:pos x="450108179" y="2147483647"/>
                </a:cxn>
                <a:cxn ang="0">
                  <a:pos x="1414621201" y="2147483647"/>
                </a:cxn>
                <a:cxn ang="0">
                  <a:pos x="128602332" y="2147483647"/>
                </a:cxn>
                <a:cxn ang="0">
                  <a:pos x="2147483647" y="0"/>
                </a:cxn>
                <a:cxn ang="0">
                  <a:pos x="2147483647" y="2147483647"/>
                </a:cxn>
                <a:cxn ang="0">
                  <a:pos x="2147483647" y="2147483647"/>
                </a:cxn>
                <a:cxn ang="0">
                  <a:pos x="2147483647" y="2147483647"/>
                </a:cxn>
                <a:cxn ang="0">
                  <a:pos x="2147483647" y="148100546"/>
                </a:cxn>
                <a:cxn ang="0">
                  <a:pos x="1886159865" y="2147483647"/>
                </a:cxn>
                <a:cxn ang="0">
                  <a:pos x="2147483647" y="2147483647"/>
                </a:cxn>
                <a:cxn ang="0">
                  <a:pos x="1821858718" y="2147483647"/>
                </a:cxn>
                <a:cxn ang="0">
                  <a:pos x="1929025754"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28955274" y="2147483647"/>
                </a:cxn>
                <a:cxn ang="0">
                  <a:pos x="900211729" y="2147483647"/>
                </a:cxn>
                <a:cxn ang="0">
                  <a:pos x="407237661" y="2147483647"/>
                </a:cxn>
                <a:cxn ang="0">
                  <a:pos x="235769404" y="2147483647"/>
                </a:cxn>
                <a:cxn ang="0">
                  <a:pos x="407237661" y="2147483647"/>
                </a:cxn>
                <a:cxn ang="0">
                  <a:pos x="900211729" y="2147483647"/>
                </a:cxn>
                <a:cxn ang="0">
                  <a:pos x="1628955274"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35" h="468">
                  <a:moveTo>
                    <a:pt x="235" y="350"/>
                  </a:moveTo>
                  <a:cubicBezTo>
                    <a:pt x="235" y="383"/>
                    <a:pt x="224" y="411"/>
                    <a:pt x="201" y="434"/>
                  </a:cubicBezTo>
                  <a:cubicBezTo>
                    <a:pt x="178" y="457"/>
                    <a:pt x="150" y="468"/>
                    <a:pt x="117" y="468"/>
                  </a:cubicBezTo>
                  <a:cubicBezTo>
                    <a:pt x="85" y="468"/>
                    <a:pt x="57" y="457"/>
                    <a:pt x="34" y="434"/>
                  </a:cubicBezTo>
                  <a:cubicBezTo>
                    <a:pt x="11" y="411"/>
                    <a:pt x="0" y="383"/>
                    <a:pt x="0" y="350"/>
                  </a:cubicBezTo>
                  <a:cubicBezTo>
                    <a:pt x="0" y="325"/>
                    <a:pt x="7" y="302"/>
                    <a:pt x="21" y="282"/>
                  </a:cubicBezTo>
                  <a:cubicBezTo>
                    <a:pt x="36" y="262"/>
                    <a:pt x="55" y="247"/>
                    <a:pt x="78" y="239"/>
                  </a:cubicBezTo>
                  <a:cubicBezTo>
                    <a:pt x="69" y="230"/>
                    <a:pt x="65" y="218"/>
                    <a:pt x="66" y="204"/>
                  </a:cubicBezTo>
                  <a:cubicBezTo>
                    <a:pt x="47" y="199"/>
                    <a:pt x="32" y="189"/>
                    <a:pt x="22" y="172"/>
                  </a:cubicBezTo>
                  <a:cubicBezTo>
                    <a:pt x="11" y="155"/>
                    <a:pt x="6" y="134"/>
                    <a:pt x="6" y="108"/>
                  </a:cubicBezTo>
                  <a:cubicBezTo>
                    <a:pt x="6" y="0"/>
                    <a:pt x="6" y="0"/>
                    <a:pt x="6" y="0"/>
                  </a:cubicBezTo>
                  <a:cubicBezTo>
                    <a:pt x="229" y="0"/>
                    <a:pt x="229" y="0"/>
                    <a:pt x="229" y="0"/>
                  </a:cubicBezTo>
                  <a:cubicBezTo>
                    <a:pt x="229" y="108"/>
                    <a:pt x="229" y="108"/>
                    <a:pt x="229" y="108"/>
                  </a:cubicBezTo>
                  <a:cubicBezTo>
                    <a:pt x="229" y="164"/>
                    <a:pt x="208" y="195"/>
                    <a:pt x="167" y="203"/>
                  </a:cubicBezTo>
                  <a:cubicBezTo>
                    <a:pt x="167" y="204"/>
                    <a:pt x="167" y="204"/>
                    <a:pt x="167" y="204"/>
                  </a:cubicBezTo>
                  <a:cubicBezTo>
                    <a:pt x="166" y="218"/>
                    <a:pt x="162" y="230"/>
                    <a:pt x="155" y="238"/>
                  </a:cubicBezTo>
                  <a:cubicBezTo>
                    <a:pt x="178" y="246"/>
                    <a:pt x="198" y="260"/>
                    <a:pt x="212" y="280"/>
                  </a:cubicBezTo>
                  <a:cubicBezTo>
                    <a:pt x="228" y="301"/>
                    <a:pt x="235" y="325"/>
                    <a:pt x="235" y="350"/>
                  </a:cubicBezTo>
                  <a:close/>
                  <a:moveTo>
                    <a:pt x="146" y="193"/>
                  </a:moveTo>
                  <a:cubicBezTo>
                    <a:pt x="146" y="7"/>
                    <a:pt x="146" y="7"/>
                    <a:pt x="146" y="7"/>
                  </a:cubicBezTo>
                  <a:cubicBezTo>
                    <a:pt x="88" y="7"/>
                    <a:pt x="88" y="7"/>
                    <a:pt x="88" y="7"/>
                  </a:cubicBezTo>
                  <a:cubicBezTo>
                    <a:pt x="88" y="193"/>
                    <a:pt x="88" y="193"/>
                    <a:pt x="88" y="193"/>
                  </a:cubicBezTo>
                  <a:lnTo>
                    <a:pt x="146" y="193"/>
                  </a:lnTo>
                  <a:close/>
                  <a:moveTo>
                    <a:pt x="156" y="205"/>
                  </a:moveTo>
                  <a:cubicBezTo>
                    <a:pt x="150" y="206"/>
                    <a:pt x="144" y="206"/>
                    <a:pt x="138" y="206"/>
                  </a:cubicBezTo>
                  <a:cubicBezTo>
                    <a:pt x="85" y="206"/>
                    <a:pt x="85" y="206"/>
                    <a:pt x="85" y="206"/>
                  </a:cubicBezTo>
                  <a:cubicBezTo>
                    <a:pt x="83" y="206"/>
                    <a:pt x="80" y="206"/>
                    <a:pt x="77" y="206"/>
                  </a:cubicBezTo>
                  <a:cubicBezTo>
                    <a:pt x="78" y="219"/>
                    <a:pt x="82" y="229"/>
                    <a:pt x="90" y="235"/>
                  </a:cubicBezTo>
                  <a:cubicBezTo>
                    <a:pt x="99" y="233"/>
                    <a:pt x="108" y="232"/>
                    <a:pt x="117" y="232"/>
                  </a:cubicBezTo>
                  <a:cubicBezTo>
                    <a:pt x="126" y="232"/>
                    <a:pt x="134" y="233"/>
                    <a:pt x="142" y="235"/>
                  </a:cubicBezTo>
                  <a:cubicBezTo>
                    <a:pt x="150" y="228"/>
                    <a:pt x="155" y="218"/>
                    <a:pt x="156" y="205"/>
                  </a:cubicBezTo>
                  <a:close/>
                  <a:moveTo>
                    <a:pt x="221" y="352"/>
                  </a:moveTo>
                  <a:cubicBezTo>
                    <a:pt x="196" y="336"/>
                    <a:pt x="196" y="336"/>
                    <a:pt x="196" y="336"/>
                  </a:cubicBezTo>
                  <a:cubicBezTo>
                    <a:pt x="213" y="311"/>
                    <a:pt x="213" y="311"/>
                    <a:pt x="213" y="311"/>
                  </a:cubicBezTo>
                  <a:cubicBezTo>
                    <a:pt x="184" y="307"/>
                    <a:pt x="184" y="307"/>
                    <a:pt x="184" y="307"/>
                  </a:cubicBezTo>
                  <a:cubicBezTo>
                    <a:pt x="190" y="277"/>
                    <a:pt x="190" y="277"/>
                    <a:pt x="190" y="277"/>
                  </a:cubicBezTo>
                  <a:cubicBezTo>
                    <a:pt x="161" y="284"/>
                    <a:pt x="161" y="284"/>
                    <a:pt x="161" y="284"/>
                  </a:cubicBezTo>
                  <a:cubicBezTo>
                    <a:pt x="156" y="255"/>
                    <a:pt x="156" y="255"/>
                    <a:pt x="156" y="255"/>
                  </a:cubicBezTo>
                  <a:cubicBezTo>
                    <a:pt x="132" y="272"/>
                    <a:pt x="132" y="272"/>
                    <a:pt x="132" y="272"/>
                  </a:cubicBezTo>
                  <a:cubicBezTo>
                    <a:pt x="116" y="247"/>
                    <a:pt x="116" y="247"/>
                    <a:pt x="116" y="247"/>
                  </a:cubicBezTo>
                  <a:cubicBezTo>
                    <a:pt x="100" y="273"/>
                    <a:pt x="100" y="273"/>
                    <a:pt x="100" y="273"/>
                  </a:cubicBezTo>
                  <a:cubicBezTo>
                    <a:pt x="76" y="255"/>
                    <a:pt x="76" y="255"/>
                    <a:pt x="76" y="255"/>
                  </a:cubicBezTo>
                  <a:cubicBezTo>
                    <a:pt x="72" y="285"/>
                    <a:pt x="72" y="285"/>
                    <a:pt x="72" y="285"/>
                  </a:cubicBezTo>
                  <a:cubicBezTo>
                    <a:pt x="42" y="277"/>
                    <a:pt x="42" y="277"/>
                    <a:pt x="42" y="277"/>
                  </a:cubicBezTo>
                  <a:cubicBezTo>
                    <a:pt x="50" y="307"/>
                    <a:pt x="50" y="307"/>
                    <a:pt x="50" y="307"/>
                  </a:cubicBezTo>
                  <a:cubicBezTo>
                    <a:pt x="19" y="311"/>
                    <a:pt x="19" y="311"/>
                    <a:pt x="19" y="311"/>
                  </a:cubicBezTo>
                  <a:cubicBezTo>
                    <a:pt x="38" y="336"/>
                    <a:pt x="38" y="336"/>
                    <a:pt x="38" y="336"/>
                  </a:cubicBezTo>
                  <a:cubicBezTo>
                    <a:pt x="11" y="352"/>
                    <a:pt x="11" y="352"/>
                    <a:pt x="11" y="352"/>
                  </a:cubicBezTo>
                  <a:cubicBezTo>
                    <a:pt x="38" y="367"/>
                    <a:pt x="38" y="367"/>
                    <a:pt x="38" y="367"/>
                  </a:cubicBezTo>
                  <a:cubicBezTo>
                    <a:pt x="19" y="392"/>
                    <a:pt x="19" y="392"/>
                    <a:pt x="19" y="392"/>
                  </a:cubicBezTo>
                  <a:cubicBezTo>
                    <a:pt x="50" y="396"/>
                    <a:pt x="50" y="396"/>
                    <a:pt x="50" y="396"/>
                  </a:cubicBezTo>
                  <a:cubicBezTo>
                    <a:pt x="42" y="426"/>
                    <a:pt x="42" y="426"/>
                    <a:pt x="42" y="426"/>
                  </a:cubicBezTo>
                  <a:cubicBezTo>
                    <a:pt x="72" y="418"/>
                    <a:pt x="72" y="418"/>
                    <a:pt x="72" y="418"/>
                  </a:cubicBezTo>
                  <a:cubicBezTo>
                    <a:pt x="76" y="449"/>
                    <a:pt x="76" y="449"/>
                    <a:pt x="76" y="449"/>
                  </a:cubicBezTo>
                  <a:cubicBezTo>
                    <a:pt x="100" y="430"/>
                    <a:pt x="100" y="430"/>
                    <a:pt x="100" y="430"/>
                  </a:cubicBezTo>
                  <a:cubicBezTo>
                    <a:pt x="116" y="456"/>
                    <a:pt x="116" y="456"/>
                    <a:pt x="116" y="456"/>
                  </a:cubicBezTo>
                  <a:cubicBezTo>
                    <a:pt x="132" y="431"/>
                    <a:pt x="132" y="431"/>
                    <a:pt x="132" y="431"/>
                  </a:cubicBezTo>
                  <a:cubicBezTo>
                    <a:pt x="156" y="449"/>
                    <a:pt x="156" y="449"/>
                    <a:pt x="156" y="449"/>
                  </a:cubicBezTo>
                  <a:cubicBezTo>
                    <a:pt x="161" y="419"/>
                    <a:pt x="161" y="419"/>
                    <a:pt x="161" y="419"/>
                  </a:cubicBezTo>
                  <a:cubicBezTo>
                    <a:pt x="190" y="426"/>
                    <a:pt x="190" y="426"/>
                    <a:pt x="190" y="426"/>
                  </a:cubicBezTo>
                  <a:cubicBezTo>
                    <a:pt x="183" y="397"/>
                    <a:pt x="183" y="397"/>
                    <a:pt x="183" y="397"/>
                  </a:cubicBezTo>
                  <a:cubicBezTo>
                    <a:pt x="213" y="392"/>
                    <a:pt x="213" y="392"/>
                    <a:pt x="213" y="392"/>
                  </a:cubicBezTo>
                  <a:cubicBezTo>
                    <a:pt x="196" y="368"/>
                    <a:pt x="196" y="368"/>
                    <a:pt x="196" y="368"/>
                  </a:cubicBezTo>
                  <a:lnTo>
                    <a:pt x="221" y="352"/>
                  </a:lnTo>
                  <a:close/>
                </a:path>
              </a:pathLst>
            </a:custGeom>
            <a:solidFill>
              <a:schemeClr val="accent1"/>
            </a:solidFill>
            <a:ln w="9525">
              <a:noFill/>
            </a:ln>
          </p:spPr>
          <p:txBody>
            <a:bodyPr/>
            <a:p>
              <a:endParaRPr lang="zh-CN" altLang="en-US" dirty="0">
                <a:latin typeface="Arial" panose="020B0604020202020204" pitchFamily="34" charset="0"/>
              </a:endParaRPr>
            </a:p>
          </p:txBody>
        </p:sp>
        <p:sp>
          <p:nvSpPr>
            <p:cNvPr id="36876" name="AutoShape 241@|5FFC:4308095|FBC:16777215|LFC:16777215|LBC:16777215"/>
            <p:cNvSpPr/>
            <p:nvPr/>
          </p:nvSpPr>
          <p:spPr>
            <a:xfrm>
              <a:off x="2099155" y="3281793"/>
              <a:ext cx="329797" cy="494698"/>
            </a:xfrm>
            <a:custGeom>
              <a:avLst/>
              <a:gdLst>
                <a:gd name="txL" fmla="*/ 0 w 21600"/>
                <a:gd name="txT" fmla="*/ 0 h 21600"/>
                <a:gd name="txR" fmla="*/ 21600 w 21600"/>
                <a:gd name="txB" fmla="*/ 21600 h 2160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600" h="21600">
                  <a:moveTo>
                    <a:pt x="16190" y="14400"/>
                  </a:moveTo>
                  <a:cubicBezTo>
                    <a:pt x="15417" y="14400"/>
                    <a:pt x="14635" y="14570"/>
                    <a:pt x="14635" y="14570"/>
                  </a:cubicBezTo>
                  <a:cubicBezTo>
                    <a:pt x="14296" y="14644"/>
                    <a:pt x="13814" y="14566"/>
                    <a:pt x="13563" y="14400"/>
                  </a:cubicBezTo>
                  <a:lnTo>
                    <a:pt x="10795" y="12557"/>
                  </a:lnTo>
                  <a:cubicBezTo>
                    <a:pt x="10544" y="12389"/>
                    <a:pt x="10430" y="12069"/>
                    <a:pt x="10544" y="11845"/>
                  </a:cubicBezTo>
                  <a:cubicBezTo>
                    <a:pt x="10544" y="11845"/>
                    <a:pt x="10817" y="11303"/>
                    <a:pt x="10817" y="10776"/>
                  </a:cubicBezTo>
                  <a:cubicBezTo>
                    <a:pt x="10817" y="10288"/>
                    <a:pt x="10596" y="9811"/>
                    <a:pt x="10596" y="9811"/>
                  </a:cubicBezTo>
                  <a:cubicBezTo>
                    <a:pt x="10492" y="9585"/>
                    <a:pt x="10612" y="9263"/>
                    <a:pt x="10863" y="9096"/>
                  </a:cubicBezTo>
                  <a:lnTo>
                    <a:pt x="13666" y="7231"/>
                  </a:lnTo>
                  <a:cubicBezTo>
                    <a:pt x="13917" y="7063"/>
                    <a:pt x="14401" y="6983"/>
                    <a:pt x="14741" y="7053"/>
                  </a:cubicBezTo>
                  <a:cubicBezTo>
                    <a:pt x="14741" y="7053"/>
                    <a:pt x="15458" y="7200"/>
                    <a:pt x="16190" y="7200"/>
                  </a:cubicBezTo>
                  <a:cubicBezTo>
                    <a:pt x="19177" y="7200"/>
                    <a:pt x="21599" y="5588"/>
                    <a:pt x="21599" y="3600"/>
                  </a:cubicBezTo>
                  <a:cubicBezTo>
                    <a:pt x="21599" y="1612"/>
                    <a:pt x="19177" y="0"/>
                    <a:pt x="16190" y="0"/>
                  </a:cubicBezTo>
                  <a:cubicBezTo>
                    <a:pt x="13203" y="0"/>
                    <a:pt x="10781" y="1612"/>
                    <a:pt x="10781" y="3600"/>
                  </a:cubicBezTo>
                  <a:cubicBezTo>
                    <a:pt x="10781" y="4110"/>
                    <a:pt x="11032" y="4626"/>
                    <a:pt x="11032" y="4626"/>
                  </a:cubicBezTo>
                  <a:cubicBezTo>
                    <a:pt x="11142" y="4852"/>
                    <a:pt x="11026" y="5173"/>
                    <a:pt x="10775" y="5340"/>
                  </a:cubicBezTo>
                  <a:lnTo>
                    <a:pt x="8023" y="7171"/>
                  </a:lnTo>
                  <a:cubicBezTo>
                    <a:pt x="7771" y="7339"/>
                    <a:pt x="7289" y="7416"/>
                    <a:pt x="6951" y="7343"/>
                  </a:cubicBezTo>
                  <a:cubicBezTo>
                    <a:pt x="6951" y="7343"/>
                    <a:pt x="6176" y="7176"/>
                    <a:pt x="5409" y="7176"/>
                  </a:cubicBezTo>
                  <a:cubicBezTo>
                    <a:pt x="2422" y="7176"/>
                    <a:pt x="0" y="8787"/>
                    <a:pt x="0" y="10776"/>
                  </a:cubicBezTo>
                  <a:cubicBezTo>
                    <a:pt x="0" y="12764"/>
                    <a:pt x="2422" y="14375"/>
                    <a:pt x="5409" y="14375"/>
                  </a:cubicBezTo>
                  <a:cubicBezTo>
                    <a:pt x="6116" y="14375"/>
                    <a:pt x="6790" y="14242"/>
                    <a:pt x="6790" y="14242"/>
                  </a:cubicBezTo>
                  <a:cubicBezTo>
                    <a:pt x="7131" y="14174"/>
                    <a:pt x="7615" y="14255"/>
                    <a:pt x="7867" y="14423"/>
                  </a:cubicBezTo>
                  <a:lnTo>
                    <a:pt x="10731" y="16329"/>
                  </a:lnTo>
                  <a:cubicBezTo>
                    <a:pt x="10982" y="16496"/>
                    <a:pt x="11103" y="16818"/>
                    <a:pt x="10999" y="17045"/>
                  </a:cubicBezTo>
                  <a:cubicBezTo>
                    <a:pt x="10999" y="17045"/>
                    <a:pt x="10782" y="17516"/>
                    <a:pt x="10782" y="18000"/>
                  </a:cubicBezTo>
                  <a:cubicBezTo>
                    <a:pt x="10782" y="19988"/>
                    <a:pt x="13204" y="21600"/>
                    <a:pt x="16191" y="21600"/>
                  </a:cubicBezTo>
                  <a:cubicBezTo>
                    <a:pt x="19178" y="21600"/>
                    <a:pt x="21600" y="19988"/>
                    <a:pt x="21600" y="18000"/>
                  </a:cubicBezTo>
                  <a:cubicBezTo>
                    <a:pt x="21599" y="16012"/>
                    <a:pt x="19177" y="14400"/>
                    <a:pt x="16190" y="14400"/>
                  </a:cubicBezTo>
                  <a:close/>
                  <a:moveTo>
                    <a:pt x="16190" y="14400"/>
                  </a:moveTo>
                </a:path>
              </a:pathLst>
            </a:custGeom>
            <a:solidFill>
              <a:schemeClr val="accent1"/>
            </a:solidFill>
            <a:ln w="9525">
              <a:noFill/>
            </a:ln>
          </p:spPr>
          <p:txBody>
            <a:bodyPr/>
            <a:p>
              <a:endParaRPr lang="zh-CN" altLang="en-US" dirty="0">
                <a:latin typeface="Arial" panose="020B0604020202020204" pitchFamily="34" charset="0"/>
              </a:endParaRPr>
            </a:p>
          </p:txBody>
        </p:sp>
      </p:grpSp>
      <p:sp>
        <p:nvSpPr>
          <p:cNvPr id="33" name="矩形 32"/>
          <p:cNvSpPr/>
          <p:nvPr/>
        </p:nvSpPr>
        <p:spPr>
          <a:xfrm>
            <a:off x="1979613" y="3929063"/>
            <a:ext cx="1679575" cy="64452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x-none"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rPr>
              <a:t>经济</a:t>
            </a:r>
            <a:r>
              <a:rPr kumimoji="0" lang="zh-CN" altLang="en-US"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rPr>
              <a:t>活力</a:t>
            </a:r>
            <a:r>
              <a:rPr kumimoji="0" lang="en-US" altLang="x-none"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rPr>
              <a:t>强</a:t>
            </a:r>
            <a:endParaRPr kumimoji="0" lang="zh-CN" altLang="en-US" sz="18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endParaRPr>
          </a:p>
        </p:txBody>
      </p:sp>
      <p:sp>
        <p:nvSpPr>
          <p:cNvPr id="34" name="矩形 33"/>
          <p:cNvSpPr/>
          <p:nvPr/>
        </p:nvSpPr>
        <p:spPr>
          <a:xfrm>
            <a:off x="1774825" y="4445000"/>
            <a:ext cx="2032000" cy="1196975"/>
          </a:xfrm>
          <a:prstGeom prst="rect">
            <a:avLst/>
          </a:prstGeom>
        </p:spPr>
        <p:txBody>
          <a:bodyP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zh-CN"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湖里区以占全市4.2%的土地面积，创造出约占全市1/4的生产总值、1/3的工业产值，地均GDP</a:t>
            </a:r>
            <a:r>
              <a:rPr kumimoji="0" 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14</a:t>
            </a:r>
            <a:r>
              <a:rPr kumimoji="0" lang="zh-CN" altLang="zh-CN"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亿元/平方公里</a:t>
            </a:r>
            <a:endParaRPr kumimoji="0" lang="zh-CN" altLang="en-US" sz="1200" b="0" i="0" u="none" strike="noStrike" kern="1200" cap="none" spc="0" normalizeH="0" baseline="0" noProof="0" dirty="0">
              <a:ln>
                <a:noFill/>
              </a:ln>
              <a:solidFill>
                <a:schemeClr val="tx2"/>
              </a:solidFill>
              <a:effectLst/>
              <a:uLnTx/>
              <a:uFillTx/>
              <a:latin typeface="+mn-ea"/>
              <a:ea typeface="+mn-ea"/>
              <a:cs typeface="+mn-cs"/>
            </a:endParaRPr>
          </a:p>
        </p:txBody>
      </p:sp>
      <p:sp>
        <p:nvSpPr>
          <p:cNvPr id="35" name="矩形 34"/>
          <p:cNvSpPr/>
          <p:nvPr/>
        </p:nvSpPr>
        <p:spPr>
          <a:xfrm>
            <a:off x="4611688" y="3929063"/>
            <a:ext cx="1670050" cy="3683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生态自然美</a:t>
            </a:r>
            <a:endParaRPr kumimoji="0" lang="zh-CN" altLang="en-US" sz="1800" b="0" i="0" u="none" strike="noStrike" kern="1200" cap="none" spc="0" normalizeH="0" baseline="0" noProof="0" dirty="0">
              <a:ln>
                <a:noFill/>
              </a:ln>
              <a:solidFill>
                <a:schemeClr val="accent2"/>
              </a:solidFill>
              <a:effectLst/>
              <a:uLnTx/>
              <a:uFillTx/>
              <a:latin typeface="+mj-ea"/>
              <a:ea typeface="+mj-ea"/>
              <a:cs typeface="+mn-cs"/>
            </a:endParaRPr>
          </a:p>
        </p:txBody>
      </p:sp>
      <p:sp>
        <p:nvSpPr>
          <p:cNvPr id="36" name="矩形 35"/>
          <p:cNvSpPr/>
          <p:nvPr/>
        </p:nvSpPr>
        <p:spPr>
          <a:xfrm>
            <a:off x="4362450" y="4445000"/>
            <a:ext cx="2033588" cy="1860550"/>
          </a:xfrm>
          <a:prstGeom prst="rect">
            <a:avLst/>
          </a:prstGeom>
        </p:spPr>
        <p:txBody>
          <a:bodyP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湖里区拥有“八山两水、三面环海”的生态资源。八山（东西绿廊）：狐尾山、仙岳山、圆山、薜岭山、虎头山、虎仔山、金山、东芳山。两水（南北水廊）：五缘湾、湖边水库。30公里海岸线，景观资源丰富</a:t>
            </a:r>
            <a:endParaRPr kumimoji="0" lang="zh-CN" altLang="en-US" sz="1200" b="0" i="0" u="none" strike="noStrike" kern="1200" cap="none" spc="0" normalizeH="0" baseline="0" noProof="0" dirty="0">
              <a:ln>
                <a:noFill/>
              </a:ln>
              <a:solidFill>
                <a:schemeClr val="tx2"/>
              </a:solidFill>
              <a:effectLst/>
              <a:uLnTx/>
              <a:uFillTx/>
              <a:latin typeface="+mn-ea"/>
              <a:ea typeface="+mn-ea"/>
              <a:cs typeface="+mn-cs"/>
            </a:endParaRPr>
          </a:p>
        </p:txBody>
      </p:sp>
      <p:sp>
        <p:nvSpPr>
          <p:cNvPr id="37" name="矩形 36"/>
          <p:cNvSpPr/>
          <p:nvPr/>
        </p:nvSpPr>
        <p:spPr>
          <a:xfrm>
            <a:off x="7261860" y="3928745"/>
            <a:ext cx="1565275" cy="368300"/>
          </a:xfrm>
          <a:prstGeom prst="rect">
            <a:avLst/>
          </a:prstGeom>
        </p:spPr>
        <p:txBody>
          <a:bodyP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mn-ea"/>
              </a:rPr>
              <a:t>营商环境优</a:t>
            </a:r>
            <a:endParaRPr kumimoji="0" lang="zh-CN" altLang="en-US" sz="1800" b="1" i="0" u="none" strike="noStrike" kern="1200" cap="none" spc="0" normalizeH="0" baseline="0" noProof="0" dirty="0">
              <a:ln>
                <a:noFill/>
              </a:ln>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38" name="矩形 37"/>
          <p:cNvSpPr/>
          <p:nvPr/>
        </p:nvSpPr>
        <p:spPr>
          <a:xfrm>
            <a:off x="6967538" y="4445000"/>
            <a:ext cx="4448175" cy="2281238"/>
          </a:xfrm>
          <a:prstGeom prst="rect">
            <a:avLst/>
          </a:prstGeom>
        </p:spPr>
        <p:txBody>
          <a:bodyP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拥有海陆空铁+邮轮母港</a:t>
            </a:r>
            <a:endPar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海港（</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港口集装箱吞吐量居全国第七</a:t>
            </a:r>
            <a:r>
              <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东渡港口、五通码头、邮轮母港、游艇港、闽台中心渔港；</a:t>
            </a:r>
            <a:endPar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空港（</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空港客流量居全国第十一 </a:t>
            </a:r>
            <a:r>
              <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：高崎国际机场；</a:t>
            </a:r>
            <a:endPar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货运站：</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高崎火车站；</a:t>
            </a:r>
            <a:endPar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汽车站：</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枋湖客运中心；</a:t>
            </a:r>
            <a:endPar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桥隧：</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陆路出岛的厦门大桥、海沧大桥、集美大桥、杏林大桥、翔安隧道、第二西通道（在建）</a:t>
            </a:r>
            <a:r>
              <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endPar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地铁：</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1、2、3号线，远期规划5、7、8号线均通过湖里区</a:t>
            </a:r>
            <a:endPar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2"/>
              </a:solidFill>
              <a:effectLst/>
              <a:uLnTx/>
              <a:uFillTx/>
              <a:latin typeface="+mn-ea"/>
              <a:ea typeface="+mn-ea"/>
              <a:cs typeface="+mn-cs"/>
            </a:endParaRPr>
          </a:p>
        </p:txBody>
      </p:sp>
    </p:spTree>
  </p:cSld>
  <p:clrMapOvr>
    <a:masterClrMapping/>
  </p:clrMapOvr>
  <p:transition spd="slow"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561175" y="393663"/>
            <a:ext cx="2926080" cy="1198879"/>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商务配套完善</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2" name="矩形 1"/>
          <p:cNvSpPr/>
          <p:nvPr/>
        </p:nvSpPr>
        <p:spPr>
          <a:xfrm>
            <a:off x="1127125" y="3756025"/>
            <a:ext cx="1800225" cy="142875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厦门双十中学</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福建省厦门第六中学</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厦门音乐学校</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厦门五缘实验学校</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外籍人员子女学校</a:t>
            </a:r>
            <a:endParaRPr kumimoji="0" lang="zh-CN" altLang="en-US" sz="120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3" name="矩形 2"/>
          <p:cNvSpPr/>
          <p:nvPr/>
        </p:nvSpPr>
        <p:spPr>
          <a:xfrm>
            <a:off x="1127125" y="1954213"/>
            <a:ext cx="1800225" cy="1800225"/>
          </a:xfrm>
          <a:prstGeom prst="rect">
            <a:avLst/>
          </a:prstGeom>
          <a:solidFill>
            <a:schemeClr val="accent1"/>
          </a:solidFill>
          <a:ln>
            <a:solidFill>
              <a:schemeClr val="accent1"/>
            </a:solid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4" name="矩形 3"/>
          <p:cNvSpPr/>
          <p:nvPr/>
        </p:nvSpPr>
        <p:spPr>
          <a:xfrm>
            <a:off x="3160713" y="1954213"/>
            <a:ext cx="1800225" cy="1800225"/>
          </a:xfrm>
          <a:prstGeom prst="rect">
            <a:avLst/>
          </a:prstGeom>
          <a:solidFill>
            <a:schemeClr val="accent2"/>
          </a:solidFill>
          <a:ln>
            <a:solidFill>
              <a:schemeClr val="accent2"/>
            </a:solid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5" name="矩形 4"/>
          <p:cNvSpPr/>
          <p:nvPr/>
        </p:nvSpPr>
        <p:spPr>
          <a:xfrm>
            <a:off x="3160713" y="3756025"/>
            <a:ext cx="1800225" cy="142875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复旦中山厦门医院、</a:t>
            </a:r>
            <a:r>
              <a:rPr kumimoji="0" lang="zh-CN" altLang="en-US" sz="1200" b="0"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弘爱医院、</a:t>
            </a: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中医院、心血管病医院、眼科医院、口腔医院、儿童医院、如心月子中心</a:t>
            </a:r>
            <a:endParaRPr kumimoji="0" lang="zh-CN" altLang="en-US" sz="1200" b="0" i="0" u="none" strike="noStrike" kern="1200" cap="none" spc="0" normalizeH="0" baseline="0" noProof="0" dirty="0">
              <a:ln>
                <a:noFill/>
              </a:ln>
              <a:solidFill>
                <a:schemeClr val="tx1">
                  <a:lumMod val="50000"/>
                  <a:lumOff val="50000"/>
                </a:schemeClr>
              </a:solidFill>
              <a:effectLst/>
              <a:uLnTx/>
              <a:uFillTx/>
              <a:latin typeface="+mn-ea"/>
              <a:ea typeface="+mn-ea"/>
              <a:cs typeface="+mn-cs"/>
            </a:endParaRPr>
          </a:p>
        </p:txBody>
      </p:sp>
      <p:sp>
        <p:nvSpPr>
          <p:cNvPr id="6" name="矩形 5"/>
          <p:cNvSpPr/>
          <p:nvPr/>
        </p:nvSpPr>
        <p:spPr>
          <a:xfrm>
            <a:off x="5195888" y="1954213"/>
            <a:ext cx="1798638" cy="1800225"/>
          </a:xfrm>
          <a:prstGeom prst="rect">
            <a:avLst/>
          </a:prstGeom>
          <a:solidFill>
            <a:schemeClr val="accent3"/>
          </a:solidFill>
          <a:ln>
            <a:solidFill>
              <a:schemeClr val="accent3"/>
            </a:solid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7" name="矩形 6"/>
          <p:cNvSpPr/>
          <p:nvPr/>
        </p:nvSpPr>
        <p:spPr>
          <a:xfrm>
            <a:off x="5194300" y="3756025"/>
            <a:ext cx="1800225" cy="142875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50000"/>
                  <a:lumOff val="50000"/>
                </a:schemeClr>
              </a:solidFill>
              <a:effectLst/>
              <a:uLnTx/>
              <a:uFillTx/>
              <a:latin typeface="+mn-ea"/>
              <a:ea typeface="+mn-ea"/>
              <a:cs typeface="+mn-cs"/>
            </a:endParaRPr>
          </a:p>
        </p:txBody>
      </p:sp>
      <p:sp>
        <p:nvSpPr>
          <p:cNvPr id="8" name="矩形 7"/>
          <p:cNvSpPr/>
          <p:nvPr/>
        </p:nvSpPr>
        <p:spPr>
          <a:xfrm>
            <a:off x="7229475" y="1954213"/>
            <a:ext cx="1800225" cy="1800225"/>
          </a:xfrm>
          <a:prstGeom prst="rect">
            <a:avLst/>
          </a:prstGeom>
          <a:solidFill>
            <a:schemeClr val="accent4"/>
          </a:solidFill>
          <a:ln>
            <a:solidFill>
              <a:schemeClr val="accent4"/>
            </a:solid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9" name="矩形 8"/>
          <p:cNvSpPr/>
          <p:nvPr/>
        </p:nvSpPr>
        <p:spPr>
          <a:xfrm>
            <a:off x="7229475" y="3756025"/>
            <a:ext cx="1800225" cy="142875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福德文化节</a:t>
            </a:r>
            <a:endPar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城市诵读节</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元宵民俗文化节</a:t>
            </a:r>
            <a:endPar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社区文化艺术节</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50000"/>
                  <a:lumOff val="50000"/>
                </a:schemeClr>
              </a:solidFill>
              <a:effectLst/>
              <a:uLnTx/>
              <a:uFillTx/>
              <a:latin typeface="+mn-ea"/>
              <a:ea typeface="+mn-ea"/>
              <a:cs typeface="+mn-cs"/>
            </a:endParaRPr>
          </a:p>
        </p:txBody>
      </p:sp>
      <p:sp>
        <p:nvSpPr>
          <p:cNvPr id="10" name="矩形 9"/>
          <p:cNvSpPr/>
          <p:nvPr/>
        </p:nvSpPr>
        <p:spPr>
          <a:xfrm>
            <a:off x="9263063" y="1954213"/>
            <a:ext cx="1800225" cy="180022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9263063" y="3756025"/>
            <a:ext cx="1800225" cy="142875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中国俱乐部杯帆船挑战赛、福隆国家乒乓球训练基地、五缘运动馆、</a:t>
            </a:r>
            <a:r>
              <a:rPr kumimoji="0" lang="en-US" altLang="zh-CN"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F1</a:t>
            </a: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摩托艇、湖里体育公园（正在规划）</a:t>
            </a:r>
            <a:endParaRPr kumimoji="0" lang="zh-CN" altLang="en-US" sz="1200" b="0" i="0" u="none" strike="noStrike" kern="1200" cap="none" spc="0" normalizeH="0" baseline="0" noProof="0" dirty="0">
              <a:ln>
                <a:noFill/>
              </a:ln>
              <a:solidFill>
                <a:schemeClr val="tx1">
                  <a:lumMod val="50000"/>
                  <a:lumOff val="50000"/>
                </a:schemeClr>
              </a:solidFill>
              <a:effectLst/>
              <a:uLnTx/>
              <a:uFillTx/>
              <a:latin typeface="+mn-ea"/>
              <a:ea typeface="+mn-ea"/>
              <a:cs typeface="+mn-cs"/>
            </a:endParaRPr>
          </a:p>
        </p:txBody>
      </p:sp>
      <p:sp>
        <p:nvSpPr>
          <p:cNvPr id="12" name="等腰三角形 11"/>
          <p:cNvSpPr/>
          <p:nvPr/>
        </p:nvSpPr>
        <p:spPr>
          <a:xfrm flipV="1">
            <a:off x="1855788" y="5178425"/>
            <a:ext cx="250825" cy="2159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38925" name="TextBox 40"/>
          <p:cNvSpPr txBox="1"/>
          <p:nvPr/>
        </p:nvSpPr>
        <p:spPr>
          <a:xfrm>
            <a:off x="1427163" y="5529263"/>
            <a:ext cx="1108075" cy="368300"/>
          </a:xfrm>
          <a:prstGeom prst="rect">
            <a:avLst/>
          </a:prstGeom>
          <a:noFill/>
          <a:ln w="9525">
            <a:noFill/>
          </a:ln>
        </p:spPr>
        <p:txBody>
          <a:bodyPr>
            <a:spAutoFit/>
          </a:bodyPr>
          <a:p>
            <a:pPr algn="ctr"/>
            <a:r>
              <a:rPr lang="zh-CN" altLang="en-US" b="1" dirty="0">
                <a:solidFill>
                  <a:schemeClr val="tx2"/>
                </a:solidFill>
                <a:latin typeface="方正粗黑宋简体" panose="02000000000000000000" charset="-122"/>
                <a:ea typeface="方正粗黑宋简体" panose="02000000000000000000" charset="-122"/>
              </a:rPr>
              <a:t>教 育</a:t>
            </a:r>
            <a:endParaRPr lang="zh-CN" altLang="en-US" b="1" dirty="0">
              <a:solidFill>
                <a:schemeClr val="tx2"/>
              </a:solidFill>
              <a:latin typeface="方正粗黑宋简体" panose="02000000000000000000" charset="-122"/>
              <a:ea typeface="方正粗黑宋简体" panose="02000000000000000000" charset="-122"/>
            </a:endParaRPr>
          </a:p>
        </p:txBody>
      </p:sp>
      <p:grpSp>
        <p:nvGrpSpPr>
          <p:cNvPr id="38926" name="组合 13"/>
          <p:cNvGrpSpPr/>
          <p:nvPr/>
        </p:nvGrpSpPr>
        <p:grpSpPr>
          <a:xfrm>
            <a:off x="3460750" y="5189538"/>
            <a:ext cx="7210425" cy="719137"/>
            <a:chOff x="5505" y="8407"/>
            <a:chExt cx="11355" cy="1132"/>
          </a:xfrm>
        </p:grpSpPr>
        <p:sp>
          <p:nvSpPr>
            <p:cNvPr id="16" name="等腰三角形 15"/>
            <p:cNvSpPr/>
            <p:nvPr/>
          </p:nvSpPr>
          <p:spPr>
            <a:xfrm flipV="1">
              <a:off x="6180" y="8407"/>
              <a:ext cx="395" cy="34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7" name="等腰三角形 16"/>
            <p:cNvSpPr/>
            <p:nvPr/>
          </p:nvSpPr>
          <p:spPr>
            <a:xfrm flipV="1">
              <a:off x="9383" y="8407"/>
              <a:ext cx="395" cy="3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8" name="等腰三角形 17"/>
            <p:cNvSpPr/>
            <p:nvPr/>
          </p:nvSpPr>
          <p:spPr>
            <a:xfrm flipV="1">
              <a:off x="12588" y="8407"/>
              <a:ext cx="395" cy="34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9" name="等腰三角形 18"/>
            <p:cNvSpPr/>
            <p:nvPr/>
          </p:nvSpPr>
          <p:spPr>
            <a:xfrm flipV="1">
              <a:off x="15790" y="8407"/>
              <a:ext cx="395" cy="34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38937" name="TextBox 41"/>
            <p:cNvSpPr txBox="1"/>
            <p:nvPr/>
          </p:nvSpPr>
          <p:spPr>
            <a:xfrm>
              <a:off x="5505" y="8959"/>
              <a:ext cx="1745" cy="580"/>
            </a:xfrm>
            <a:prstGeom prst="rect">
              <a:avLst/>
            </a:prstGeom>
            <a:noFill/>
            <a:ln w="9525">
              <a:noFill/>
            </a:ln>
          </p:spPr>
          <p:txBody>
            <a:bodyPr>
              <a:spAutoFit/>
            </a:bodyPr>
            <a:p>
              <a:pPr algn="ctr"/>
              <a:r>
                <a:rPr lang="zh-CN" altLang="en-US" b="1" dirty="0">
                  <a:solidFill>
                    <a:schemeClr val="tx2"/>
                  </a:solidFill>
                  <a:latin typeface="方正粗黑宋简体" panose="02000000000000000000" charset="-122"/>
                  <a:ea typeface="方正粗黑宋简体" panose="02000000000000000000" charset="-122"/>
                  <a:sym typeface="+mn-ea"/>
                </a:rPr>
                <a:t>医疗</a:t>
              </a:r>
              <a:endParaRPr lang="zh-CN" altLang="en-US" b="1" dirty="0">
                <a:solidFill>
                  <a:schemeClr val="tx2"/>
                </a:solidFill>
                <a:latin typeface="方正粗黑宋简体" panose="02000000000000000000" charset="-122"/>
                <a:ea typeface="方正粗黑宋简体" panose="02000000000000000000" charset="-122"/>
                <a:sym typeface="+mn-ea"/>
              </a:endParaRPr>
            </a:p>
          </p:txBody>
        </p:sp>
        <p:sp>
          <p:nvSpPr>
            <p:cNvPr id="38938" name="TextBox 42"/>
            <p:cNvSpPr txBox="1"/>
            <p:nvPr/>
          </p:nvSpPr>
          <p:spPr>
            <a:xfrm>
              <a:off x="8708" y="8959"/>
              <a:ext cx="1745" cy="580"/>
            </a:xfrm>
            <a:prstGeom prst="rect">
              <a:avLst/>
            </a:prstGeom>
            <a:noFill/>
            <a:ln w="9525">
              <a:noFill/>
            </a:ln>
          </p:spPr>
          <p:txBody>
            <a:bodyPr>
              <a:spAutoFit/>
            </a:bodyPr>
            <a:p>
              <a:pPr algn="ctr"/>
              <a:r>
                <a:rPr lang="zh-CN" altLang="en-US" b="1" dirty="0">
                  <a:solidFill>
                    <a:schemeClr val="tx2"/>
                  </a:solidFill>
                  <a:latin typeface="方正粗黑宋简体" panose="02000000000000000000" charset="-122"/>
                  <a:ea typeface="方正粗黑宋简体" panose="02000000000000000000" charset="-122"/>
                  <a:sym typeface="+mn-ea"/>
                </a:rPr>
                <a:t>商业</a:t>
              </a:r>
              <a:endParaRPr lang="zh-CN" altLang="en-US" b="1" dirty="0">
                <a:solidFill>
                  <a:schemeClr val="tx2"/>
                </a:solidFill>
                <a:latin typeface="方正粗黑宋简体" panose="02000000000000000000" charset="-122"/>
                <a:ea typeface="方正粗黑宋简体" panose="02000000000000000000" charset="-122"/>
                <a:sym typeface="+mn-ea"/>
              </a:endParaRPr>
            </a:p>
          </p:txBody>
        </p:sp>
        <p:sp>
          <p:nvSpPr>
            <p:cNvPr id="38939" name="TextBox 43"/>
            <p:cNvSpPr txBox="1"/>
            <p:nvPr/>
          </p:nvSpPr>
          <p:spPr>
            <a:xfrm>
              <a:off x="11912" y="8959"/>
              <a:ext cx="1745" cy="580"/>
            </a:xfrm>
            <a:prstGeom prst="rect">
              <a:avLst/>
            </a:prstGeom>
            <a:noFill/>
            <a:ln w="9525">
              <a:noFill/>
            </a:ln>
          </p:spPr>
          <p:txBody>
            <a:bodyPr>
              <a:spAutoFit/>
            </a:bodyPr>
            <a:p>
              <a:pPr algn="ctr"/>
              <a:r>
                <a:rPr lang="zh-CN" altLang="en-US" b="1" dirty="0">
                  <a:solidFill>
                    <a:schemeClr val="tx2"/>
                  </a:solidFill>
                  <a:latin typeface="方正粗黑宋简体" panose="02000000000000000000" charset="-122"/>
                  <a:ea typeface="方正粗黑宋简体" panose="02000000000000000000" charset="-122"/>
                  <a:sym typeface="+mn-ea"/>
                </a:rPr>
                <a:t>文化</a:t>
              </a:r>
              <a:endParaRPr lang="zh-CN" altLang="en-US" b="1" dirty="0">
                <a:solidFill>
                  <a:schemeClr val="tx2"/>
                </a:solidFill>
                <a:latin typeface="方正粗黑宋简体" panose="02000000000000000000" charset="-122"/>
                <a:ea typeface="方正粗黑宋简体" panose="02000000000000000000" charset="-122"/>
                <a:sym typeface="+mn-ea"/>
              </a:endParaRPr>
            </a:p>
          </p:txBody>
        </p:sp>
        <p:sp>
          <p:nvSpPr>
            <p:cNvPr id="38940" name="TextBox 44"/>
            <p:cNvSpPr txBox="1"/>
            <p:nvPr/>
          </p:nvSpPr>
          <p:spPr>
            <a:xfrm>
              <a:off x="15115" y="8959"/>
              <a:ext cx="1745" cy="580"/>
            </a:xfrm>
            <a:prstGeom prst="rect">
              <a:avLst/>
            </a:prstGeom>
            <a:noFill/>
            <a:ln w="9525">
              <a:noFill/>
            </a:ln>
          </p:spPr>
          <p:txBody>
            <a:bodyPr>
              <a:spAutoFit/>
            </a:bodyPr>
            <a:p>
              <a:pPr algn="ctr"/>
              <a:r>
                <a:rPr lang="zh-CN" altLang="en-US" b="1" dirty="0">
                  <a:solidFill>
                    <a:schemeClr val="tx2"/>
                  </a:solidFill>
                  <a:latin typeface="方正粗黑宋简体" panose="02000000000000000000" charset="-122"/>
                  <a:ea typeface="方正粗黑宋简体" panose="02000000000000000000" charset="-122"/>
                  <a:sym typeface="+mn-ea"/>
                </a:rPr>
                <a:t>体育</a:t>
              </a:r>
              <a:endParaRPr lang="zh-CN" altLang="en-US" b="1" dirty="0">
                <a:solidFill>
                  <a:schemeClr val="tx2"/>
                </a:solidFill>
                <a:latin typeface="方正粗黑宋简体" panose="02000000000000000000" charset="-122"/>
                <a:ea typeface="方正粗黑宋简体" panose="02000000000000000000" charset="-122"/>
                <a:sym typeface="+mn-ea"/>
              </a:endParaRPr>
            </a:p>
          </p:txBody>
        </p:sp>
      </p:grpSp>
      <p:pic>
        <p:nvPicPr>
          <p:cNvPr id="20484" name="图片 1" descr="5-6_0008_曲线-4"/>
          <p:cNvPicPr>
            <a:picLocks noChangeAspect="1" noChangeArrowheads="1"/>
          </p:cNvPicPr>
          <p:nvPr/>
        </p:nvPicPr>
        <p:blipFill>
          <a:blip r:embed="rId1"/>
          <a:stretch>
            <a:fillRect/>
          </a:stretch>
        </p:blipFill>
        <p:spPr bwMode="auto">
          <a:xfrm>
            <a:off x="1172844" y="1990089"/>
            <a:ext cx="1706880" cy="1742440"/>
          </a:xfrm>
          <a:prstGeom prst="roundRect">
            <a:avLst/>
          </a:prstGeom>
          <a:ln>
            <a:noFill/>
          </a:ln>
          <a:effectLst>
            <a:outerShdw blurRad="190500" algn="tl" rotWithShape="0">
              <a:srgbClr val="000000">
                <a:alpha val="70000"/>
              </a:srgbClr>
            </a:outerShdw>
          </a:effectLst>
        </p:spPr>
      </p:pic>
      <p:pic>
        <p:nvPicPr>
          <p:cNvPr id="20485" name="图片 2" descr="5-6_0006_一个万达广场一个城市中心（陈庆丽摄）"/>
          <p:cNvPicPr>
            <a:picLocks noChangeAspect="1" noChangeArrowheads="1"/>
          </p:cNvPicPr>
          <p:nvPr/>
        </p:nvPicPr>
        <p:blipFill>
          <a:blip r:embed="rId2"/>
          <a:srcRect/>
          <a:stretch>
            <a:fillRect/>
          </a:stretch>
        </p:blipFill>
        <p:spPr bwMode="auto">
          <a:xfrm>
            <a:off x="5241290" y="2000249"/>
            <a:ext cx="1706880" cy="1732280"/>
          </a:xfrm>
          <a:prstGeom prst="roundRect">
            <a:avLst/>
          </a:prstGeom>
          <a:ln>
            <a:noFill/>
          </a:ln>
          <a:effectLst>
            <a:outerShdw blurRad="190500" algn="tl" rotWithShape="0">
              <a:srgbClr val="000000">
                <a:alpha val="70000"/>
              </a:srgbClr>
            </a:outerShdw>
          </a:effectLst>
        </p:spPr>
      </p:pic>
      <p:pic>
        <p:nvPicPr>
          <p:cNvPr id="20486" name="图片 3" descr="5-6_0007_7"/>
          <p:cNvPicPr>
            <a:picLocks noChangeAspect="1" noChangeArrowheads="1"/>
          </p:cNvPicPr>
          <p:nvPr/>
        </p:nvPicPr>
        <p:blipFill>
          <a:blip r:embed="rId3"/>
          <a:srcRect/>
          <a:stretch>
            <a:fillRect/>
          </a:stretch>
        </p:blipFill>
        <p:spPr bwMode="auto">
          <a:xfrm>
            <a:off x="3208655" y="2011680"/>
            <a:ext cx="1706880" cy="1732280"/>
          </a:xfrm>
          <a:prstGeom prst="roundRect">
            <a:avLst/>
          </a:prstGeom>
          <a:ln>
            <a:noFill/>
          </a:ln>
          <a:effectLst>
            <a:outerShdw blurRad="190500" algn="tl" rotWithShape="0">
              <a:srgbClr val="000000">
                <a:alpha val="70000"/>
              </a:srgbClr>
            </a:outerShdw>
          </a:effectLst>
        </p:spPr>
      </p:pic>
      <p:pic>
        <p:nvPicPr>
          <p:cNvPr id="24" name="图片 23" descr="换P14图：联发.东南天地"/>
          <p:cNvPicPr>
            <a:picLocks noChangeAspect="1"/>
          </p:cNvPicPr>
          <p:nvPr/>
        </p:nvPicPr>
        <p:blipFill>
          <a:blip r:embed="rId4"/>
          <a:stretch>
            <a:fillRect/>
          </a:stretch>
        </p:blipFill>
        <p:spPr bwMode="auto">
          <a:xfrm>
            <a:off x="7275830" y="1989454"/>
            <a:ext cx="1706880" cy="1743075"/>
          </a:xfrm>
          <a:prstGeom prst="roundRect">
            <a:avLst/>
          </a:prstGeom>
          <a:ln>
            <a:noFill/>
          </a:ln>
          <a:effectLst>
            <a:outerShdw blurRad="190500" algn="tl" rotWithShape="0">
              <a:srgbClr val="000000">
                <a:alpha val="70000"/>
              </a:srgbClr>
            </a:outerShdw>
          </a:effectLst>
        </p:spPr>
      </p:pic>
      <p:pic>
        <p:nvPicPr>
          <p:cNvPr id="69" name="图片 68" descr="换封面图"/>
          <p:cNvPicPr>
            <a:picLocks noChangeAspect="1"/>
          </p:cNvPicPr>
          <p:nvPr/>
        </p:nvPicPr>
        <p:blipFill>
          <a:blip r:embed="rId5"/>
          <a:stretch>
            <a:fillRect/>
          </a:stretch>
        </p:blipFill>
        <p:spPr bwMode="auto">
          <a:xfrm>
            <a:off x="9321799" y="1977389"/>
            <a:ext cx="1707515" cy="1743710"/>
          </a:xfrm>
          <a:prstGeom prst="roundRect">
            <a:avLst/>
          </a:prstGeom>
          <a:ln>
            <a:noFill/>
          </a:ln>
          <a:effectLst>
            <a:outerShdw blurRad="190500" algn="tl" rotWithShape="0">
              <a:srgbClr val="000000">
                <a:alpha val="70000"/>
              </a:srgbClr>
            </a:outerShdw>
          </a:effectLst>
        </p:spPr>
      </p:pic>
      <p:sp>
        <p:nvSpPr>
          <p:cNvPr id="38932" name="文本框 69"/>
          <p:cNvSpPr txBox="1"/>
          <p:nvPr/>
        </p:nvSpPr>
        <p:spPr>
          <a:xfrm>
            <a:off x="5194300" y="3819525"/>
            <a:ext cx="1717675" cy="1419225"/>
          </a:xfrm>
          <a:prstGeom prst="rect">
            <a:avLst/>
          </a:prstGeom>
          <a:noFill/>
          <a:ln w="9525">
            <a:noFill/>
          </a:ln>
        </p:spPr>
        <p:txBody>
          <a:bodyPr>
            <a:spAutoFit/>
          </a:bodyPr>
          <a:p>
            <a:pPr algn="just">
              <a:lnSpc>
                <a:spcPct val="120000"/>
              </a:lnSpc>
              <a:buFont typeface="Arial" panose="020B0604020202020204" pitchFamily="34" charset="0"/>
            </a:pPr>
            <a:r>
              <a:rPr lang="zh-CN" altLang="en-US" sz="1200"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SM商城、万达商业广场国贸美岁城、湾悦城</a:t>
            </a:r>
            <a:endParaRPr lang="en-US" altLang="en-US" sz="120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20000"/>
              </a:lnSpc>
              <a:buFont typeface="Arial" panose="020B0604020202020204" pitchFamily="34" charset="0"/>
            </a:pPr>
            <a:r>
              <a:rPr lang="zh-CN" altLang="en-US" sz="1200"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山姆会员店、乐购</a:t>
            </a:r>
            <a:endParaRPr lang="en-US" altLang="en-US" sz="120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20000"/>
              </a:lnSpc>
              <a:buFont typeface="Arial" panose="020B0604020202020204" pitchFamily="34" charset="0"/>
            </a:pPr>
            <a:r>
              <a:rPr lang="zh-CN" altLang="en-US" sz="1200"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闽南古镇、五缘湾天虹、蔡塘广场</a:t>
            </a:r>
            <a:endParaRPr lang="en-US" altLang="en-US" sz="120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20000"/>
              </a:lnSpc>
              <a:buFont typeface="Arial" panose="020B0604020202020204" pitchFamily="34" charset="0"/>
            </a:pPr>
            <a:r>
              <a:rPr lang="zh-CN" altLang="en-US" sz="1200"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吉家家居、红星美凯龙</a:t>
            </a:r>
            <a:endParaRPr lang="zh-CN" altLang="en-US" sz="1200"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561175" y="393663"/>
            <a:ext cx="2926080" cy="1198879"/>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商务配套完善</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2" name="矩形 1"/>
          <p:cNvSpPr/>
          <p:nvPr/>
        </p:nvSpPr>
        <p:spPr>
          <a:xfrm>
            <a:off x="2120900" y="3756025"/>
            <a:ext cx="1800225" cy="18335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仙岳山公园</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五缘湾湿地公园</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灯塔公园</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薛岭山公园</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忠仑公园</a:t>
            </a:r>
            <a:endParaRPr kumimoji="0" lang="zh-CN" altLang="en-US" sz="120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3" name="矩形 2"/>
          <p:cNvSpPr/>
          <p:nvPr/>
        </p:nvSpPr>
        <p:spPr>
          <a:xfrm>
            <a:off x="2120900" y="1966913"/>
            <a:ext cx="1800225" cy="1800225"/>
          </a:xfrm>
          <a:prstGeom prst="rect">
            <a:avLst/>
          </a:prstGeom>
          <a:solidFill>
            <a:schemeClr val="accent1"/>
          </a:solidFill>
          <a:ln>
            <a:solidFill>
              <a:schemeClr val="accent1"/>
            </a:solid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4" name="矩形 3"/>
          <p:cNvSpPr/>
          <p:nvPr/>
        </p:nvSpPr>
        <p:spPr>
          <a:xfrm>
            <a:off x="4156075" y="1954213"/>
            <a:ext cx="1798638" cy="1800225"/>
          </a:xfrm>
          <a:prstGeom prst="rect">
            <a:avLst/>
          </a:prstGeom>
          <a:solidFill>
            <a:schemeClr val="accent2"/>
          </a:solidFill>
          <a:ln>
            <a:solidFill>
              <a:schemeClr val="accent2"/>
            </a:solid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5" name="矩形 4"/>
          <p:cNvSpPr/>
          <p:nvPr/>
        </p:nvSpPr>
        <p:spPr>
          <a:xfrm>
            <a:off x="4156075" y="3756025"/>
            <a:ext cx="1800225" cy="1833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悦华酒店、喜来登酒店</a:t>
            </a:r>
            <a:endParaRPr kumimoji="0" lang="zh-CN" altLang="zh-CN"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翔鹭国际大酒店、艾美酒店、朗豪酒店、凯悦酒店、牡丹港都大酒店、</a:t>
            </a:r>
            <a:endParaRPr kumimoji="0" lang="zh-CN" altLang="zh-CN"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五缘湾水乡酒店、璞尚酒店、希尔顿逸林酒店</a:t>
            </a:r>
            <a:endParaRPr kumimoji="0" lang="zh-CN" altLang="zh-CN"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佰翔五通酒店</a:t>
            </a:r>
            <a:endParaRPr kumimoji="0" lang="zh-CN" altLang="en-US" sz="1200" b="0" i="0" u="none" strike="noStrike" kern="1200" cap="none" spc="0" normalizeH="0" baseline="0" noProof="0" dirty="0">
              <a:ln>
                <a:noFill/>
              </a:ln>
              <a:solidFill>
                <a:schemeClr val="tx1">
                  <a:lumMod val="50000"/>
                  <a:lumOff val="50000"/>
                </a:schemeClr>
              </a:solidFill>
              <a:effectLst/>
              <a:uLnTx/>
              <a:uFillTx/>
              <a:latin typeface="+mn-ea"/>
              <a:ea typeface="+mn-ea"/>
              <a:cs typeface="+mn-cs"/>
            </a:endParaRPr>
          </a:p>
        </p:txBody>
      </p:sp>
      <p:sp>
        <p:nvSpPr>
          <p:cNvPr id="6" name="矩形 5"/>
          <p:cNvSpPr/>
          <p:nvPr/>
        </p:nvSpPr>
        <p:spPr>
          <a:xfrm>
            <a:off x="6189663" y="1954213"/>
            <a:ext cx="1800225" cy="1800225"/>
          </a:xfrm>
          <a:prstGeom prst="rect">
            <a:avLst/>
          </a:prstGeom>
          <a:solidFill>
            <a:schemeClr val="accent3"/>
          </a:solidFill>
          <a:ln>
            <a:solidFill>
              <a:schemeClr val="accent3"/>
            </a:solid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7" name="矩形 6"/>
          <p:cNvSpPr/>
          <p:nvPr/>
        </p:nvSpPr>
        <p:spPr>
          <a:xfrm>
            <a:off x="6189663" y="3756025"/>
            <a:ext cx="1800225" cy="183356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50000"/>
                  <a:lumOff val="50000"/>
                </a:schemeClr>
              </a:solidFill>
              <a:effectLst/>
              <a:uLnTx/>
              <a:uFillTx/>
              <a:latin typeface="+mn-ea"/>
              <a:ea typeface="+mn-ea"/>
              <a:cs typeface="+mn-cs"/>
            </a:endParaRPr>
          </a:p>
        </p:txBody>
      </p:sp>
      <p:sp>
        <p:nvSpPr>
          <p:cNvPr id="8" name="矩形 7"/>
          <p:cNvSpPr/>
          <p:nvPr/>
        </p:nvSpPr>
        <p:spPr>
          <a:xfrm>
            <a:off x="8223250" y="1954213"/>
            <a:ext cx="1800225" cy="1800225"/>
          </a:xfrm>
          <a:prstGeom prst="rect">
            <a:avLst/>
          </a:prstGeom>
          <a:solidFill>
            <a:schemeClr val="accent4"/>
          </a:solidFill>
          <a:ln>
            <a:solidFill>
              <a:schemeClr val="accent4"/>
            </a:solid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9" name="矩形 8"/>
          <p:cNvSpPr/>
          <p:nvPr/>
        </p:nvSpPr>
        <p:spPr>
          <a:xfrm>
            <a:off x="8223250" y="3756025"/>
            <a:ext cx="1800225" cy="183356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五缘湾游艇港</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正阳直升机旅游服务中心、仙岳山、五通码头</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厦门邮轮中心</a:t>
            </a:r>
            <a:endPar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山海</a:t>
            </a:r>
            <a:r>
              <a:rPr kumimoji="0" lang="en-US" altLang="zh-CN"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1200" b="0" i="0" u="none" strike="noStrike" kern="1200" cap="none" spc="0" normalizeH="0" baseline="0" noProof="0">
                <a:ln>
                  <a:noFill/>
                </a:ln>
                <a:solidFill>
                  <a:srgbClr val="595959"/>
                </a:solidFill>
                <a:effectLst/>
                <a:uLnTx/>
                <a:uFillTx/>
                <a:latin typeface="微软雅黑" panose="020B0503020204020204" pitchFamily="34" charset="-122"/>
                <a:ea typeface="微软雅黑" panose="020B0503020204020204" pitchFamily="34" charset="-122"/>
                <a:cs typeface="+mn-cs"/>
                <a:sym typeface="+mn-ea"/>
              </a:rPr>
              <a:t>健康步道</a:t>
            </a:r>
            <a:endParaRPr kumimoji="0" lang="zh-CN" altLang="en-US" sz="1200"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50000"/>
                  <a:lumOff val="50000"/>
                </a:schemeClr>
              </a:solidFill>
              <a:effectLst/>
              <a:uLnTx/>
              <a:uFillTx/>
              <a:latin typeface="+mn-ea"/>
              <a:ea typeface="+mn-ea"/>
              <a:cs typeface="+mn-cs"/>
            </a:endParaRPr>
          </a:p>
        </p:txBody>
      </p:sp>
      <p:grpSp>
        <p:nvGrpSpPr>
          <p:cNvPr id="40970" name="组合 29"/>
          <p:cNvGrpSpPr/>
          <p:nvPr/>
        </p:nvGrpSpPr>
        <p:grpSpPr>
          <a:xfrm>
            <a:off x="2420938" y="5589588"/>
            <a:ext cx="7212012" cy="730250"/>
            <a:chOff x="3813" y="8155"/>
            <a:chExt cx="11356" cy="1150"/>
          </a:xfrm>
        </p:grpSpPr>
        <p:sp>
          <p:nvSpPr>
            <p:cNvPr id="40984" name="TextBox 40"/>
            <p:cNvSpPr txBox="1"/>
            <p:nvPr/>
          </p:nvSpPr>
          <p:spPr>
            <a:xfrm>
              <a:off x="3813" y="8707"/>
              <a:ext cx="1745" cy="580"/>
            </a:xfrm>
            <a:prstGeom prst="rect">
              <a:avLst/>
            </a:prstGeom>
            <a:noFill/>
            <a:ln w="9525">
              <a:noFill/>
            </a:ln>
          </p:spPr>
          <p:txBody>
            <a:bodyPr>
              <a:spAutoFit/>
            </a:bodyPr>
            <a:p>
              <a:pPr algn="ctr"/>
              <a:r>
                <a:rPr lang="zh-CN" altLang="en-US" b="1" dirty="0">
                  <a:solidFill>
                    <a:schemeClr val="tx2"/>
                  </a:solidFill>
                  <a:latin typeface="方正粗黑宋简体" panose="02000000000000000000" charset="-122"/>
                  <a:ea typeface="方正粗黑宋简体" panose="02000000000000000000" charset="-122"/>
                </a:rPr>
                <a:t>公园</a:t>
              </a:r>
              <a:endParaRPr lang="zh-CN" altLang="en-US" b="1" dirty="0">
                <a:solidFill>
                  <a:schemeClr val="tx2"/>
                </a:solidFill>
                <a:latin typeface="方正粗黑宋简体" panose="02000000000000000000" charset="-122"/>
                <a:ea typeface="方正粗黑宋简体" panose="02000000000000000000" charset="-122"/>
              </a:endParaRPr>
            </a:p>
          </p:txBody>
        </p:sp>
        <p:grpSp>
          <p:nvGrpSpPr>
            <p:cNvPr id="40985" name="组合 28"/>
            <p:cNvGrpSpPr/>
            <p:nvPr/>
          </p:nvGrpSpPr>
          <p:grpSpPr>
            <a:xfrm>
              <a:off x="4488" y="8155"/>
              <a:ext cx="10005" cy="358"/>
              <a:chOff x="4488" y="8155"/>
              <a:chExt cx="10005" cy="358"/>
            </a:xfrm>
          </p:grpSpPr>
          <p:sp>
            <p:nvSpPr>
              <p:cNvPr id="12" name="等腰三角形 11"/>
              <p:cNvSpPr/>
              <p:nvPr/>
            </p:nvSpPr>
            <p:spPr>
              <a:xfrm flipV="1">
                <a:off x="4488" y="8155"/>
                <a:ext cx="395" cy="3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6" name="等腰三角形 15"/>
              <p:cNvSpPr/>
              <p:nvPr/>
            </p:nvSpPr>
            <p:spPr>
              <a:xfrm flipV="1">
                <a:off x="7692" y="8172"/>
                <a:ext cx="395" cy="34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7" name="等腰三角形 16"/>
              <p:cNvSpPr/>
              <p:nvPr/>
            </p:nvSpPr>
            <p:spPr>
              <a:xfrm flipV="1">
                <a:off x="10895" y="8172"/>
                <a:ext cx="395" cy="3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8" name="等腰三角形 17"/>
              <p:cNvSpPr/>
              <p:nvPr/>
            </p:nvSpPr>
            <p:spPr>
              <a:xfrm flipV="1">
                <a:off x="14099" y="8172"/>
                <a:ext cx="395" cy="34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grpSp>
        <p:sp>
          <p:nvSpPr>
            <p:cNvPr id="40986" name="TextBox 41"/>
            <p:cNvSpPr txBox="1"/>
            <p:nvPr/>
          </p:nvSpPr>
          <p:spPr>
            <a:xfrm>
              <a:off x="7017" y="8725"/>
              <a:ext cx="1745" cy="580"/>
            </a:xfrm>
            <a:prstGeom prst="rect">
              <a:avLst/>
            </a:prstGeom>
            <a:noFill/>
            <a:ln w="9525">
              <a:noFill/>
            </a:ln>
          </p:spPr>
          <p:txBody>
            <a:bodyPr>
              <a:spAutoFit/>
            </a:bodyPr>
            <a:p>
              <a:pPr algn="ctr"/>
              <a:r>
                <a:rPr lang="zh-CN" altLang="zh-CN" b="1" dirty="0">
                  <a:solidFill>
                    <a:schemeClr val="tx2"/>
                  </a:solidFill>
                  <a:latin typeface="方正粗黑宋简体" panose="02000000000000000000" charset="-122"/>
                  <a:ea typeface="方正粗黑宋简体" panose="02000000000000000000" charset="-122"/>
                  <a:sym typeface="+mn-ea"/>
                </a:rPr>
                <a:t>酒店</a:t>
              </a:r>
              <a:endParaRPr lang="zh-CN" altLang="zh-CN" b="1" dirty="0">
                <a:solidFill>
                  <a:schemeClr val="tx2"/>
                </a:solidFill>
                <a:latin typeface="方正粗黑宋简体" panose="02000000000000000000" charset="-122"/>
                <a:ea typeface="方正粗黑宋简体" panose="02000000000000000000" charset="-122"/>
                <a:sym typeface="+mn-ea"/>
              </a:endParaRPr>
            </a:p>
          </p:txBody>
        </p:sp>
        <p:sp>
          <p:nvSpPr>
            <p:cNvPr id="40987" name="TextBox 42"/>
            <p:cNvSpPr txBox="1"/>
            <p:nvPr/>
          </p:nvSpPr>
          <p:spPr>
            <a:xfrm>
              <a:off x="10220" y="8725"/>
              <a:ext cx="1745" cy="580"/>
            </a:xfrm>
            <a:prstGeom prst="rect">
              <a:avLst/>
            </a:prstGeom>
            <a:noFill/>
            <a:ln w="9525">
              <a:noFill/>
            </a:ln>
          </p:spPr>
          <p:txBody>
            <a:bodyPr>
              <a:spAutoFit/>
            </a:bodyPr>
            <a:p>
              <a:pPr algn="ctr"/>
              <a:r>
                <a:rPr lang="zh-CN" altLang="zh-CN" b="1" dirty="0">
                  <a:solidFill>
                    <a:schemeClr val="tx2"/>
                  </a:solidFill>
                  <a:latin typeface="方正粗黑宋简体" panose="02000000000000000000" charset="-122"/>
                  <a:ea typeface="方正粗黑宋简体" panose="02000000000000000000" charset="-122"/>
                  <a:sym typeface="+mn-ea"/>
                </a:rPr>
                <a:t>交通</a:t>
              </a:r>
              <a:endParaRPr lang="zh-CN" altLang="zh-CN" b="1" dirty="0">
                <a:solidFill>
                  <a:schemeClr val="tx2"/>
                </a:solidFill>
                <a:latin typeface="方正粗黑宋简体" panose="02000000000000000000" charset="-122"/>
                <a:ea typeface="方正粗黑宋简体" panose="02000000000000000000" charset="-122"/>
                <a:sym typeface="+mn-ea"/>
              </a:endParaRPr>
            </a:p>
          </p:txBody>
        </p:sp>
        <p:sp>
          <p:nvSpPr>
            <p:cNvPr id="40988" name="TextBox 43"/>
            <p:cNvSpPr txBox="1"/>
            <p:nvPr/>
          </p:nvSpPr>
          <p:spPr>
            <a:xfrm>
              <a:off x="13424" y="8725"/>
              <a:ext cx="1745" cy="580"/>
            </a:xfrm>
            <a:prstGeom prst="rect">
              <a:avLst/>
            </a:prstGeom>
            <a:noFill/>
            <a:ln w="9525">
              <a:noFill/>
            </a:ln>
          </p:spPr>
          <p:txBody>
            <a:bodyPr>
              <a:spAutoFit/>
            </a:bodyPr>
            <a:p>
              <a:pPr algn="ctr"/>
              <a:r>
                <a:rPr lang="zh-CN" altLang="en-US" b="1" dirty="0">
                  <a:solidFill>
                    <a:schemeClr val="tx2"/>
                  </a:solidFill>
                  <a:latin typeface="方正粗黑宋简体" panose="02000000000000000000" charset="-122"/>
                  <a:ea typeface="方正粗黑宋简体" panose="02000000000000000000" charset="-122"/>
                  <a:sym typeface="+mn-ea"/>
                </a:rPr>
                <a:t>旅游</a:t>
              </a:r>
              <a:endParaRPr lang="zh-CN" altLang="en-US" b="1" dirty="0">
                <a:solidFill>
                  <a:schemeClr val="tx2"/>
                </a:solidFill>
                <a:latin typeface="方正粗黑宋简体" panose="02000000000000000000" charset="-122"/>
                <a:ea typeface="方正粗黑宋简体" panose="02000000000000000000" charset="-122"/>
                <a:sym typeface="+mn-ea"/>
              </a:endParaRPr>
            </a:p>
          </p:txBody>
        </p:sp>
      </p:grpSp>
      <p:grpSp>
        <p:nvGrpSpPr>
          <p:cNvPr id="40971" name="组合 21"/>
          <p:cNvGrpSpPr/>
          <p:nvPr/>
        </p:nvGrpSpPr>
        <p:grpSpPr>
          <a:xfrm>
            <a:off x="2108200" y="2071688"/>
            <a:ext cx="1801813" cy="1611312"/>
            <a:chOff x="3054585" y="1154648"/>
            <a:chExt cx="2529368" cy="1972800"/>
          </a:xfrm>
        </p:grpSpPr>
        <p:pic>
          <p:nvPicPr>
            <p:cNvPr id="25" name="图片 24" descr="7-8_0003s_0003_《休闲时光》陈孟哲摄-18059800095_03"/>
            <p:cNvPicPr>
              <a:picLocks noChangeAspect="1"/>
            </p:cNvPicPr>
            <p:nvPr/>
          </p:nvPicPr>
          <p:blipFill>
            <a:blip r:embed="rId1"/>
            <a:stretch>
              <a:fillRect/>
            </a:stretch>
          </p:blipFill>
          <p:spPr>
            <a:xfrm>
              <a:off x="3054585" y="1154648"/>
              <a:ext cx="2529368" cy="1972800"/>
            </a:xfrm>
            <a:prstGeom prst="roundRect">
              <a:avLst/>
            </a:prstGeom>
            <a:ln>
              <a:noFill/>
            </a:ln>
            <a:effectLst>
              <a:outerShdw blurRad="292100" dist="139700" dir="2700000" algn="tl" rotWithShape="0">
                <a:srgbClr val="333333">
                  <a:alpha val="65000"/>
                </a:srgbClr>
              </a:outerShdw>
            </a:effectLst>
          </p:spPr>
        </p:pic>
        <p:sp>
          <p:nvSpPr>
            <p:cNvPr id="40983" name="文本框 6"/>
            <p:cNvSpPr txBox="1"/>
            <p:nvPr/>
          </p:nvSpPr>
          <p:spPr>
            <a:xfrm>
              <a:off x="3054585" y="1154648"/>
              <a:ext cx="2197589" cy="394094"/>
            </a:xfrm>
            <a:prstGeom prst="rect">
              <a:avLst/>
            </a:prstGeom>
            <a:noFill/>
            <a:ln w="9525">
              <a:noFill/>
            </a:ln>
          </p:spPr>
          <p:txBody>
            <a:bodyPr>
              <a:spAutoFit/>
            </a:bodyPr>
            <a:p>
              <a:pPr>
                <a:buFont typeface="Arial" panose="020B0604020202020204" pitchFamily="34" charset="0"/>
              </a:pPr>
              <a:r>
                <a:rPr lang="zh-CN" altLang="en-US" sz="1500" dirty="0">
                  <a:solidFill>
                    <a:schemeClr val="bg1"/>
                  </a:solidFill>
                  <a:latin typeface="黑体" panose="02010609060101010101" pitchFamily="49" charset="-122"/>
                  <a:ea typeface="黑体" panose="02010609060101010101" pitchFamily="49" charset="-122"/>
                </a:rPr>
                <a:t>五缘湾湿地公园</a:t>
              </a:r>
              <a:endParaRPr lang="zh-CN" altLang="en-US" sz="1500" dirty="0">
                <a:solidFill>
                  <a:schemeClr val="bg1"/>
                </a:solidFill>
                <a:latin typeface="黑体" panose="02010609060101010101" pitchFamily="49" charset="-122"/>
                <a:ea typeface="黑体" panose="02010609060101010101" pitchFamily="49" charset="-122"/>
              </a:endParaRPr>
            </a:p>
          </p:txBody>
        </p:sp>
      </p:grpSp>
      <p:grpSp>
        <p:nvGrpSpPr>
          <p:cNvPr id="40972" name="组合 26"/>
          <p:cNvGrpSpPr/>
          <p:nvPr/>
        </p:nvGrpSpPr>
        <p:grpSpPr>
          <a:xfrm>
            <a:off x="4143375" y="2071688"/>
            <a:ext cx="1801813" cy="1611312"/>
            <a:chOff x="9468" y="1472"/>
            <a:chExt cx="4943" cy="3414"/>
          </a:xfrm>
        </p:grpSpPr>
        <p:pic>
          <p:nvPicPr>
            <p:cNvPr id="28" name="图片 27" descr="7-8_0003s_0002_五缘湾湿地公园-水光潋滟晴方好（赵建军摄）"/>
            <p:cNvPicPr>
              <a:picLocks noChangeAspect="1"/>
            </p:cNvPicPr>
            <p:nvPr/>
          </p:nvPicPr>
          <p:blipFill>
            <a:blip r:embed="rId2"/>
            <a:stretch>
              <a:fillRect/>
            </a:stretch>
          </p:blipFill>
          <p:spPr>
            <a:xfrm>
              <a:off x="9468" y="1472"/>
              <a:ext cx="4943" cy="3414"/>
            </a:xfrm>
            <a:prstGeom prst="roundRect">
              <a:avLst/>
            </a:prstGeom>
            <a:ln>
              <a:noFill/>
            </a:ln>
            <a:effectLst>
              <a:outerShdw blurRad="292100" dist="139700" dir="2700000" algn="tl" rotWithShape="0">
                <a:srgbClr val="333333">
                  <a:alpha val="65000"/>
                </a:srgbClr>
              </a:outerShdw>
            </a:effectLst>
          </p:spPr>
        </p:pic>
        <p:sp>
          <p:nvSpPr>
            <p:cNvPr id="40981" name="文本框 6"/>
            <p:cNvSpPr txBox="1"/>
            <p:nvPr/>
          </p:nvSpPr>
          <p:spPr>
            <a:xfrm>
              <a:off x="9520" y="1481"/>
              <a:ext cx="4427" cy="682"/>
            </a:xfrm>
            <a:prstGeom prst="rect">
              <a:avLst/>
            </a:prstGeom>
            <a:noFill/>
            <a:ln w="9525">
              <a:noFill/>
            </a:ln>
          </p:spPr>
          <p:txBody>
            <a:bodyPr>
              <a:spAutoFit/>
            </a:bodyPr>
            <a:p>
              <a:pPr>
                <a:buFont typeface="Arial" panose="020B0604020202020204" pitchFamily="34" charset="0"/>
              </a:pPr>
              <a:r>
                <a:rPr lang="zh-CN" altLang="en-US" sz="1500" dirty="0">
                  <a:solidFill>
                    <a:schemeClr val="bg1"/>
                  </a:solidFill>
                  <a:latin typeface="黑体" panose="02010609060101010101" pitchFamily="49" charset="-122"/>
                  <a:ea typeface="黑体" panose="02010609060101010101" pitchFamily="49" charset="-122"/>
                </a:rPr>
                <a:t>五缘湾水乡酒店</a:t>
              </a:r>
              <a:endParaRPr lang="zh-CN" altLang="en-US" sz="1500" dirty="0">
                <a:solidFill>
                  <a:schemeClr val="bg1"/>
                </a:solidFill>
                <a:latin typeface="黑体" panose="02010609060101010101" pitchFamily="49" charset="-122"/>
                <a:ea typeface="黑体" panose="02010609060101010101" pitchFamily="49" charset="-122"/>
              </a:endParaRPr>
            </a:p>
          </p:txBody>
        </p:sp>
      </p:grpSp>
      <p:sp>
        <p:nvSpPr>
          <p:cNvPr id="40973" name="文本框 30"/>
          <p:cNvSpPr txBox="1"/>
          <p:nvPr/>
        </p:nvSpPr>
        <p:spPr>
          <a:xfrm>
            <a:off x="6283325" y="3921125"/>
            <a:ext cx="2540000" cy="976313"/>
          </a:xfrm>
          <a:prstGeom prst="rect">
            <a:avLst/>
          </a:prstGeom>
          <a:noFill/>
          <a:ln w="9525">
            <a:noFill/>
          </a:ln>
        </p:spPr>
        <p:txBody>
          <a:bodyPr>
            <a:spAutoFit/>
          </a:bodyPr>
          <a:p>
            <a:pPr algn="just">
              <a:lnSpc>
                <a:spcPct val="120000"/>
              </a:lnSpc>
              <a:buFont typeface="Arial" panose="020B0604020202020204" pitchFamily="34" charset="0"/>
            </a:pPr>
            <a:r>
              <a:rPr lang="zh-CN" altLang="en-US" sz="1200"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地铁1、2、3号线BRT</a:t>
            </a:r>
            <a:endParaRPr lang="en-US" altLang="en-US" sz="120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20000"/>
              </a:lnSpc>
              <a:buFont typeface="Arial" panose="020B0604020202020204" pitchFamily="34" charset="0"/>
            </a:pPr>
            <a:r>
              <a:rPr lang="zh-CN" altLang="en-US" sz="1200"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第二西通道</a:t>
            </a:r>
            <a:endParaRPr lang="en-US" altLang="en-US" sz="120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20000"/>
              </a:lnSpc>
              <a:buFont typeface="Arial" panose="020B0604020202020204" pitchFamily="34" charset="0"/>
            </a:pPr>
            <a:r>
              <a:rPr lang="zh-CN" altLang="en-US" sz="1200"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第二东通道</a:t>
            </a:r>
            <a:endParaRPr lang="en-US" altLang="en-US" sz="120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20000"/>
              </a:lnSpc>
              <a:buFont typeface="Arial" panose="020B0604020202020204" pitchFamily="34" charset="0"/>
            </a:pPr>
            <a:r>
              <a:rPr lang="zh-CN" altLang="en-US" sz="1200"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空中自行车道</a:t>
            </a:r>
            <a:endParaRPr lang="zh-CN" altLang="en-US" sz="1200" dirty="0">
              <a:solidFill>
                <a:srgbClr val="595959"/>
              </a:solidFill>
              <a:latin typeface="微软雅黑" panose="020B0503020204020204" pitchFamily="34" charset="-122"/>
              <a:ea typeface="微软雅黑" panose="020B0503020204020204" pitchFamily="34" charset="-122"/>
            </a:endParaRPr>
          </a:p>
        </p:txBody>
      </p:sp>
      <p:grpSp>
        <p:nvGrpSpPr>
          <p:cNvPr id="40974" name="组合 31"/>
          <p:cNvGrpSpPr/>
          <p:nvPr/>
        </p:nvGrpSpPr>
        <p:grpSpPr>
          <a:xfrm>
            <a:off x="6189663" y="2071688"/>
            <a:ext cx="1800225" cy="1611312"/>
            <a:chOff x="4274" y="5048"/>
            <a:chExt cx="4924" cy="3535"/>
          </a:xfrm>
        </p:grpSpPr>
        <p:pic>
          <p:nvPicPr>
            <p:cNvPr id="33" name="图片 32"/>
            <p:cNvPicPr>
              <a:picLocks noChangeAspect="1"/>
            </p:cNvPicPr>
            <p:nvPr>
              <p:custDataLst>
                <p:tags r:id="rId3"/>
              </p:custDataLst>
            </p:nvPr>
          </p:nvPicPr>
          <p:blipFill>
            <a:blip r:embed="rId4"/>
            <a:stretch>
              <a:fillRect/>
            </a:stretch>
          </p:blipFill>
          <p:spPr>
            <a:xfrm>
              <a:off x="4274" y="5048"/>
              <a:ext cx="4924" cy="3535"/>
            </a:xfrm>
            <a:prstGeom prst="roundRect">
              <a:avLst/>
            </a:prstGeom>
            <a:blipFill>
              <a:blip r:embed="rId5"/>
              <a:tile tx="0" ty="0" sx="100000" sy="100000" flip="none" algn="tl"/>
            </a:blipFill>
            <a:ln>
              <a:noFill/>
            </a:ln>
            <a:effectLst>
              <a:outerShdw blurRad="292100" dist="139700" dir="2700000" algn="tl" rotWithShape="0">
                <a:srgbClr val="333333">
                  <a:alpha val="65000"/>
                </a:srgbClr>
              </a:outerShdw>
            </a:effectLst>
          </p:spPr>
        </p:pic>
        <p:sp>
          <p:nvSpPr>
            <p:cNvPr id="40979" name="文本框 10"/>
            <p:cNvSpPr txBox="1"/>
            <p:nvPr/>
          </p:nvSpPr>
          <p:spPr>
            <a:xfrm>
              <a:off x="4436" y="5126"/>
              <a:ext cx="3748" cy="808"/>
            </a:xfrm>
            <a:prstGeom prst="rect">
              <a:avLst/>
            </a:prstGeom>
            <a:noFill/>
            <a:ln w="9525">
              <a:noFill/>
            </a:ln>
          </p:spPr>
          <p:txBody>
            <a:bodyPr>
              <a:spAutoFit/>
            </a:bodyPr>
            <a:p>
              <a:pPr algn="just">
                <a:lnSpc>
                  <a:spcPct val="120000"/>
                </a:lnSpc>
                <a:buFont typeface="Arial" panose="020B0604020202020204" pitchFamily="34" charset="0"/>
              </a:pPr>
              <a:r>
                <a:rPr lang="zh-CN" altLang="en-US" sz="1500" dirty="0">
                  <a:solidFill>
                    <a:schemeClr val="bg1"/>
                  </a:solidFill>
                  <a:latin typeface="黑体" panose="02010609060101010101" pitchFamily="49" charset="-122"/>
                  <a:ea typeface="黑体" panose="02010609060101010101" pitchFamily="49" charset="-122"/>
                  <a:sym typeface="+mn-ea"/>
                </a:rPr>
                <a:t>地铁</a:t>
              </a:r>
              <a:r>
                <a:rPr lang="en-US" altLang="zh-CN" sz="1500">
                  <a:solidFill>
                    <a:schemeClr val="bg1"/>
                  </a:solidFill>
                  <a:latin typeface="黑体" panose="02010609060101010101" pitchFamily="49" charset="-122"/>
                  <a:ea typeface="黑体" panose="02010609060101010101" pitchFamily="49" charset="-122"/>
                  <a:sym typeface="+mn-ea"/>
                </a:rPr>
                <a:t>1</a:t>
              </a:r>
              <a:r>
                <a:rPr lang="zh-CN" altLang="en-US" sz="1500" dirty="0">
                  <a:solidFill>
                    <a:schemeClr val="bg1"/>
                  </a:solidFill>
                  <a:latin typeface="黑体" panose="02010609060101010101" pitchFamily="49" charset="-122"/>
                  <a:ea typeface="黑体" panose="02010609060101010101" pitchFamily="49" charset="-122"/>
                  <a:sym typeface="+mn-ea"/>
                </a:rPr>
                <a:t>号线</a:t>
              </a:r>
              <a:endParaRPr lang="zh-CN" altLang="en-US" sz="1500" dirty="0">
                <a:solidFill>
                  <a:schemeClr val="bg1"/>
                </a:solidFill>
                <a:latin typeface="黑体" panose="02010609060101010101" pitchFamily="49" charset="-122"/>
                <a:ea typeface="黑体" panose="02010609060101010101" pitchFamily="49" charset="-122"/>
                <a:sym typeface="+mn-ea"/>
              </a:endParaRPr>
            </a:p>
          </p:txBody>
        </p:sp>
      </p:grpSp>
      <p:grpSp>
        <p:nvGrpSpPr>
          <p:cNvPr id="40975" name="组合 34"/>
          <p:cNvGrpSpPr/>
          <p:nvPr/>
        </p:nvGrpSpPr>
        <p:grpSpPr>
          <a:xfrm>
            <a:off x="8223250" y="2071688"/>
            <a:ext cx="1800225" cy="1611312"/>
            <a:chOff x="9468" y="5047"/>
            <a:chExt cx="4963" cy="3536"/>
          </a:xfrm>
        </p:grpSpPr>
        <p:pic>
          <p:nvPicPr>
            <p:cNvPr id="36" name="图片 35" descr="7-8_0003s_0000_搭乘民生动车，驰骋幸福之路（詹国光摄）"/>
            <p:cNvPicPr>
              <a:picLocks noChangeAspect="1"/>
            </p:cNvPicPr>
            <p:nvPr/>
          </p:nvPicPr>
          <p:blipFill>
            <a:blip r:embed="rId6"/>
            <a:srcRect t="6978" r="5929" b="6559"/>
            <a:stretch>
              <a:fillRect/>
            </a:stretch>
          </p:blipFill>
          <p:spPr>
            <a:xfrm>
              <a:off x="9468" y="5047"/>
              <a:ext cx="4963" cy="3536"/>
            </a:xfrm>
            <a:prstGeom prst="roundRect">
              <a:avLst/>
            </a:prstGeom>
            <a:blipFill>
              <a:blip r:embed="rId5"/>
              <a:tile tx="0" ty="0" sx="100000" sy="100000" flip="none" algn="tl"/>
            </a:blipFill>
            <a:ln>
              <a:noFill/>
            </a:ln>
            <a:effectLst>
              <a:outerShdw blurRad="292100" dist="139700" dir="2700000" algn="tl" rotWithShape="0">
                <a:srgbClr val="333333">
                  <a:alpha val="65000"/>
                </a:srgbClr>
              </a:outerShdw>
            </a:effectLst>
          </p:spPr>
        </p:pic>
        <p:sp>
          <p:nvSpPr>
            <p:cNvPr id="40977" name="文本框 10"/>
            <p:cNvSpPr txBox="1"/>
            <p:nvPr/>
          </p:nvSpPr>
          <p:spPr>
            <a:xfrm>
              <a:off x="9552" y="5047"/>
              <a:ext cx="4680" cy="808"/>
            </a:xfrm>
            <a:prstGeom prst="rect">
              <a:avLst/>
            </a:prstGeom>
            <a:noFill/>
            <a:ln w="9525">
              <a:noFill/>
            </a:ln>
          </p:spPr>
          <p:txBody>
            <a:bodyPr>
              <a:spAutoFit/>
            </a:bodyPr>
            <a:p>
              <a:pPr algn="just">
                <a:lnSpc>
                  <a:spcPct val="120000"/>
                </a:lnSpc>
                <a:buFont typeface="Arial" panose="020B0604020202020204" pitchFamily="34" charset="0"/>
              </a:pPr>
              <a:r>
                <a:rPr lang="zh-CN" altLang="en-US" sz="1500" dirty="0">
                  <a:solidFill>
                    <a:schemeClr val="bg1"/>
                  </a:solidFill>
                  <a:latin typeface="黑体" panose="02010609060101010101" pitchFamily="49" charset="-122"/>
                  <a:ea typeface="黑体" panose="02010609060101010101" pitchFamily="49" charset="-122"/>
                  <a:sym typeface="+mn-ea"/>
                </a:rPr>
                <a:t>五缘湾游艇港</a:t>
              </a:r>
              <a:endParaRPr lang="zh-CN" altLang="en-US" sz="1500" dirty="0">
                <a:solidFill>
                  <a:schemeClr val="bg1"/>
                </a:solidFill>
                <a:latin typeface="黑体" panose="02010609060101010101" pitchFamily="49" charset="-122"/>
                <a:ea typeface="黑体" panose="02010609060101010101" pitchFamily="49" charset="-122"/>
                <a:sym typeface="+mn-ea"/>
              </a:endParaRPr>
            </a:p>
          </p:txBody>
        </p:sp>
      </p:grpSp>
    </p:spTree>
  </p:cSld>
  <p:clrMapOvr>
    <a:masterClrMapping/>
  </p:clrMapOvr>
  <p:transition spd="slow"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矩形 2"/>
          <p:cNvSpPr/>
          <p:nvPr/>
        </p:nvSpPr>
        <p:spPr>
          <a:xfrm>
            <a:off x="1284288" y="1382713"/>
            <a:ext cx="2590800" cy="1198562"/>
          </a:xfrm>
          <a:prstGeom prst="rect">
            <a:avLst/>
          </a:prstGeom>
          <a:noFill/>
          <a:ln w="9525">
            <a:noFill/>
          </a:ln>
        </p:spPr>
        <p:txBody>
          <a:bodyPr wrap="none">
            <a:spAutoFit/>
          </a:bodyPr>
          <a:p>
            <a:pPr algn="ctr"/>
            <a:r>
              <a:rPr lang="en-US" altLang="zh-CN" sz="7200">
                <a:solidFill>
                  <a:schemeClr val="accent1"/>
                </a:solidFill>
                <a:latin typeface="Agency FB" panose="020B0503020202020204" pitchFamily="34" charset="0"/>
              </a:rPr>
              <a:t>PART 03</a:t>
            </a:r>
            <a:endParaRPr lang="en-US" altLang="zh-CN" sz="7200">
              <a:solidFill>
                <a:schemeClr val="accent1"/>
              </a:solidFill>
              <a:latin typeface="Agency FB" panose="020B0503020202020204" pitchFamily="34" charset="0"/>
            </a:endParaRPr>
          </a:p>
        </p:txBody>
      </p:sp>
      <p:grpSp>
        <p:nvGrpSpPr>
          <p:cNvPr id="17" name="组合 16"/>
          <p:cNvGrpSpPr/>
          <p:nvPr/>
        </p:nvGrpSpPr>
        <p:grpSpPr>
          <a:xfrm>
            <a:off x="973347" y="2530319"/>
            <a:ext cx="3213316" cy="2547344"/>
            <a:chOff x="4489342" y="2379824"/>
            <a:chExt cx="3213316" cy="2547344"/>
          </a:xfrm>
          <a:solidFill>
            <a:schemeClr val="bg1"/>
          </a:solidFill>
        </p:grpSpPr>
        <p:grpSp>
          <p:nvGrpSpPr>
            <p:cNvPr id="5" name="组合 4"/>
            <p:cNvGrpSpPr/>
            <p:nvPr/>
          </p:nvGrpSpPr>
          <p:grpSpPr>
            <a:xfrm>
              <a:off x="4489342" y="2379824"/>
              <a:ext cx="3213316" cy="2547344"/>
              <a:chOff x="790776" y="3015255"/>
              <a:chExt cx="3213316" cy="2547344"/>
            </a:xfrm>
            <a:grpFill/>
          </p:grpSpPr>
          <p:sp>
            <p:nvSpPr>
              <p:cNvPr id="13" name="矩形 12"/>
              <p:cNvSpPr/>
              <p:nvPr/>
            </p:nvSpPr>
            <p:spPr>
              <a:xfrm>
                <a:off x="790776" y="3174910"/>
                <a:ext cx="3213316" cy="23876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790776" y="3015255"/>
                <a:ext cx="3213316" cy="159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 name="组合 5"/>
            <p:cNvGrpSpPr/>
            <p:nvPr/>
          </p:nvGrpSpPr>
          <p:grpSpPr>
            <a:xfrm>
              <a:off x="5375397" y="3051158"/>
              <a:ext cx="1441208" cy="1215032"/>
              <a:chOff x="7551984" y="2816424"/>
              <a:chExt cx="366000" cy="308562"/>
            </a:xfrm>
            <a:grpFill/>
          </p:grpSpPr>
          <p:sp>
            <p:nvSpPr>
              <p:cNvPr id="7" name="Freeform 152"/>
              <p:cNvSpPr/>
              <p:nvPr/>
            </p:nvSpPr>
            <p:spPr bwMode="auto">
              <a:xfrm>
                <a:off x="7625452" y="2950000"/>
                <a:ext cx="220401" cy="174986"/>
              </a:xfrm>
              <a:custGeom>
                <a:avLst/>
                <a:gdLst>
                  <a:gd name="T0" fmla="*/ 39 w 54"/>
                  <a:gd name="T1" fmla="*/ 0 h 43"/>
                  <a:gd name="T2" fmla="*/ 32 w 54"/>
                  <a:gd name="T3" fmla="*/ 0 h 43"/>
                  <a:gd name="T4" fmla="*/ 30 w 54"/>
                  <a:gd name="T5" fmla="*/ 6 h 43"/>
                  <a:gd name="T6" fmla="*/ 32 w 54"/>
                  <a:gd name="T7" fmla="*/ 30 h 43"/>
                  <a:gd name="T8" fmla="*/ 27 w 54"/>
                  <a:gd name="T9" fmla="*/ 39 h 43"/>
                  <a:gd name="T10" fmla="*/ 22 w 54"/>
                  <a:gd name="T11" fmla="*/ 30 h 43"/>
                  <a:gd name="T12" fmla="*/ 25 w 54"/>
                  <a:gd name="T13" fmla="*/ 6 h 43"/>
                  <a:gd name="T14" fmla="*/ 23 w 54"/>
                  <a:gd name="T15" fmla="*/ 0 h 43"/>
                  <a:gd name="T16" fmla="*/ 14 w 54"/>
                  <a:gd name="T17" fmla="*/ 0 h 43"/>
                  <a:gd name="T18" fmla="*/ 14 w 54"/>
                  <a:gd name="T19" fmla="*/ 0 h 43"/>
                  <a:gd name="T20" fmla="*/ 1 w 54"/>
                  <a:gd name="T21" fmla="*/ 14 h 43"/>
                  <a:gd name="T22" fmla="*/ 3 w 54"/>
                  <a:gd name="T23" fmla="*/ 29 h 43"/>
                  <a:gd name="T24" fmla="*/ 16 w 54"/>
                  <a:gd name="T25" fmla="*/ 43 h 43"/>
                  <a:gd name="T26" fmla="*/ 37 w 54"/>
                  <a:gd name="T27" fmla="*/ 43 h 43"/>
                  <a:gd name="T28" fmla="*/ 51 w 54"/>
                  <a:gd name="T29" fmla="*/ 29 h 43"/>
                  <a:gd name="T30" fmla="*/ 53 w 54"/>
                  <a:gd name="T31" fmla="*/ 14 h 43"/>
                  <a:gd name="T32" fmla="*/ 39 w 54"/>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3">
                    <a:moveTo>
                      <a:pt x="39" y="0"/>
                    </a:moveTo>
                    <a:cubicBezTo>
                      <a:pt x="32" y="0"/>
                      <a:pt x="32" y="0"/>
                      <a:pt x="32" y="0"/>
                    </a:cubicBezTo>
                    <a:cubicBezTo>
                      <a:pt x="32" y="1"/>
                      <a:pt x="32" y="4"/>
                      <a:pt x="30" y="6"/>
                    </a:cubicBezTo>
                    <a:cubicBezTo>
                      <a:pt x="30" y="6"/>
                      <a:pt x="33" y="24"/>
                      <a:pt x="32" y="30"/>
                    </a:cubicBezTo>
                    <a:cubicBezTo>
                      <a:pt x="31" y="32"/>
                      <a:pt x="29" y="39"/>
                      <a:pt x="27" y="39"/>
                    </a:cubicBezTo>
                    <a:cubicBezTo>
                      <a:pt x="24" y="39"/>
                      <a:pt x="22" y="32"/>
                      <a:pt x="22" y="30"/>
                    </a:cubicBezTo>
                    <a:cubicBezTo>
                      <a:pt x="21" y="24"/>
                      <a:pt x="25" y="6"/>
                      <a:pt x="25" y="6"/>
                    </a:cubicBezTo>
                    <a:cubicBezTo>
                      <a:pt x="24" y="6"/>
                      <a:pt x="23" y="5"/>
                      <a:pt x="23" y="0"/>
                    </a:cubicBezTo>
                    <a:cubicBezTo>
                      <a:pt x="14" y="0"/>
                      <a:pt x="14" y="0"/>
                      <a:pt x="14" y="0"/>
                    </a:cubicBezTo>
                    <a:cubicBezTo>
                      <a:pt x="14" y="0"/>
                      <a:pt x="14" y="0"/>
                      <a:pt x="14" y="0"/>
                    </a:cubicBezTo>
                    <a:cubicBezTo>
                      <a:pt x="7" y="0"/>
                      <a:pt x="0" y="7"/>
                      <a:pt x="1" y="14"/>
                    </a:cubicBezTo>
                    <a:cubicBezTo>
                      <a:pt x="3" y="29"/>
                      <a:pt x="3" y="29"/>
                      <a:pt x="3" y="29"/>
                    </a:cubicBezTo>
                    <a:cubicBezTo>
                      <a:pt x="4" y="37"/>
                      <a:pt x="9" y="43"/>
                      <a:pt x="16" y="43"/>
                    </a:cubicBezTo>
                    <a:cubicBezTo>
                      <a:pt x="37" y="43"/>
                      <a:pt x="37" y="43"/>
                      <a:pt x="37" y="43"/>
                    </a:cubicBezTo>
                    <a:cubicBezTo>
                      <a:pt x="45" y="43"/>
                      <a:pt x="50" y="37"/>
                      <a:pt x="51" y="29"/>
                    </a:cubicBezTo>
                    <a:cubicBezTo>
                      <a:pt x="53" y="14"/>
                      <a:pt x="53" y="14"/>
                      <a:pt x="53" y="14"/>
                    </a:cubicBezTo>
                    <a:cubicBezTo>
                      <a:pt x="54" y="6"/>
                      <a:pt x="47" y="0"/>
                      <a:pt x="39"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Oval 153"/>
              <p:cNvSpPr>
                <a:spLocks noChangeArrowheads="1"/>
              </p:cNvSpPr>
              <p:nvPr/>
            </p:nvSpPr>
            <p:spPr bwMode="auto">
              <a:xfrm>
                <a:off x="7677546" y="2816424"/>
                <a:ext cx="114876" cy="113540"/>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 name="Freeform 154"/>
              <p:cNvSpPr/>
              <p:nvPr/>
            </p:nvSpPr>
            <p:spPr bwMode="auto">
              <a:xfrm>
                <a:off x="7792422" y="2925957"/>
                <a:ext cx="125562" cy="109533"/>
              </a:xfrm>
              <a:custGeom>
                <a:avLst/>
                <a:gdLst>
                  <a:gd name="T0" fmla="*/ 21 w 31"/>
                  <a:gd name="T1" fmla="*/ 0 h 27"/>
                  <a:gd name="T2" fmla="*/ 6 w 31"/>
                  <a:gd name="T3" fmla="*/ 0 h 27"/>
                  <a:gd name="T4" fmla="*/ 6 w 31"/>
                  <a:gd name="T5" fmla="*/ 0 h 27"/>
                  <a:gd name="T6" fmla="*/ 0 w 31"/>
                  <a:gd name="T7" fmla="*/ 1 h 27"/>
                  <a:gd name="T8" fmla="*/ 7 w 31"/>
                  <a:gd name="T9" fmla="*/ 3 h 27"/>
                  <a:gd name="T10" fmla="*/ 13 w 31"/>
                  <a:gd name="T11" fmla="*/ 8 h 27"/>
                  <a:gd name="T12" fmla="*/ 17 w 31"/>
                  <a:gd name="T13" fmla="*/ 20 h 27"/>
                  <a:gd name="T14" fmla="*/ 17 w 31"/>
                  <a:gd name="T15" fmla="*/ 20 h 27"/>
                  <a:gd name="T16" fmla="*/ 17 w 31"/>
                  <a:gd name="T17" fmla="*/ 20 h 27"/>
                  <a:gd name="T18" fmla="*/ 16 w 31"/>
                  <a:gd name="T19" fmla="*/ 27 h 27"/>
                  <a:gd name="T20" fmla="*/ 20 w 31"/>
                  <a:gd name="T21" fmla="*/ 27 h 27"/>
                  <a:gd name="T22" fmla="*/ 29 w 31"/>
                  <a:gd name="T23" fmla="*/ 18 h 27"/>
                  <a:gd name="T24" fmla="*/ 30 w 31"/>
                  <a:gd name="T25" fmla="*/ 8 h 27"/>
                  <a:gd name="T26" fmla="*/ 21 w 3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7">
                    <a:moveTo>
                      <a:pt x="21" y="0"/>
                    </a:moveTo>
                    <a:cubicBezTo>
                      <a:pt x="6" y="0"/>
                      <a:pt x="6" y="0"/>
                      <a:pt x="6" y="0"/>
                    </a:cubicBezTo>
                    <a:cubicBezTo>
                      <a:pt x="6" y="0"/>
                      <a:pt x="6" y="0"/>
                      <a:pt x="6" y="0"/>
                    </a:cubicBezTo>
                    <a:cubicBezTo>
                      <a:pt x="4" y="0"/>
                      <a:pt x="2" y="0"/>
                      <a:pt x="0" y="1"/>
                    </a:cubicBezTo>
                    <a:cubicBezTo>
                      <a:pt x="3" y="2"/>
                      <a:pt x="5" y="2"/>
                      <a:pt x="7" y="3"/>
                    </a:cubicBezTo>
                    <a:cubicBezTo>
                      <a:pt x="9" y="4"/>
                      <a:pt x="11" y="6"/>
                      <a:pt x="13" y="8"/>
                    </a:cubicBezTo>
                    <a:cubicBezTo>
                      <a:pt x="16" y="11"/>
                      <a:pt x="17" y="15"/>
                      <a:pt x="17" y="20"/>
                    </a:cubicBezTo>
                    <a:cubicBezTo>
                      <a:pt x="17" y="20"/>
                      <a:pt x="17" y="20"/>
                      <a:pt x="17" y="20"/>
                    </a:cubicBezTo>
                    <a:cubicBezTo>
                      <a:pt x="17" y="20"/>
                      <a:pt x="17" y="20"/>
                      <a:pt x="17" y="20"/>
                    </a:cubicBezTo>
                    <a:cubicBezTo>
                      <a:pt x="16" y="27"/>
                      <a:pt x="16" y="27"/>
                      <a:pt x="16" y="27"/>
                    </a:cubicBezTo>
                    <a:cubicBezTo>
                      <a:pt x="20" y="27"/>
                      <a:pt x="20" y="27"/>
                      <a:pt x="20" y="27"/>
                    </a:cubicBezTo>
                    <a:cubicBezTo>
                      <a:pt x="25" y="27"/>
                      <a:pt x="28" y="22"/>
                      <a:pt x="29" y="18"/>
                    </a:cubicBezTo>
                    <a:cubicBezTo>
                      <a:pt x="30" y="8"/>
                      <a:pt x="30" y="8"/>
                      <a:pt x="30" y="8"/>
                    </a:cubicBezTo>
                    <a:cubicBezTo>
                      <a:pt x="31" y="4"/>
                      <a:pt x="26" y="0"/>
                      <a:pt x="2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 name="Oval 155"/>
              <p:cNvSpPr>
                <a:spLocks noChangeArrowheads="1"/>
              </p:cNvSpPr>
              <p:nvPr/>
            </p:nvSpPr>
            <p:spPr bwMode="auto">
              <a:xfrm>
                <a:off x="7812459" y="2840468"/>
                <a:ext cx="69460" cy="73467"/>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Freeform 156"/>
              <p:cNvSpPr/>
              <p:nvPr/>
            </p:nvSpPr>
            <p:spPr bwMode="auto">
              <a:xfrm>
                <a:off x="7551984" y="2925957"/>
                <a:ext cx="121554" cy="109533"/>
              </a:xfrm>
              <a:custGeom>
                <a:avLst/>
                <a:gdLst>
                  <a:gd name="T0" fmla="*/ 25 w 30"/>
                  <a:gd name="T1" fmla="*/ 0 h 27"/>
                  <a:gd name="T2" fmla="*/ 9 w 30"/>
                  <a:gd name="T3" fmla="*/ 0 h 27"/>
                  <a:gd name="T4" fmla="*/ 9 w 30"/>
                  <a:gd name="T5" fmla="*/ 0 h 27"/>
                  <a:gd name="T6" fmla="*/ 0 w 30"/>
                  <a:gd name="T7" fmla="*/ 8 h 27"/>
                  <a:gd name="T8" fmla="*/ 2 w 30"/>
                  <a:gd name="T9" fmla="*/ 18 h 27"/>
                  <a:gd name="T10" fmla="*/ 10 w 30"/>
                  <a:gd name="T11" fmla="*/ 27 h 27"/>
                  <a:gd name="T12" fmla="*/ 15 w 30"/>
                  <a:gd name="T13" fmla="*/ 27 h 27"/>
                  <a:gd name="T14" fmla="*/ 14 w 30"/>
                  <a:gd name="T15" fmla="*/ 20 h 27"/>
                  <a:gd name="T16" fmla="*/ 14 w 30"/>
                  <a:gd name="T17" fmla="*/ 20 h 27"/>
                  <a:gd name="T18" fmla="*/ 14 w 30"/>
                  <a:gd name="T19" fmla="*/ 20 h 27"/>
                  <a:gd name="T20" fmla="*/ 18 w 30"/>
                  <a:gd name="T21" fmla="*/ 8 h 27"/>
                  <a:gd name="T22" fmla="*/ 24 w 30"/>
                  <a:gd name="T23" fmla="*/ 3 h 27"/>
                  <a:gd name="T24" fmla="*/ 30 w 30"/>
                  <a:gd name="T25" fmla="*/ 1 h 27"/>
                  <a:gd name="T26" fmla="*/ 25 w 30"/>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7">
                    <a:moveTo>
                      <a:pt x="25" y="0"/>
                    </a:moveTo>
                    <a:cubicBezTo>
                      <a:pt x="9" y="0"/>
                      <a:pt x="9" y="0"/>
                      <a:pt x="9" y="0"/>
                    </a:cubicBezTo>
                    <a:cubicBezTo>
                      <a:pt x="9" y="0"/>
                      <a:pt x="9" y="0"/>
                      <a:pt x="9" y="0"/>
                    </a:cubicBezTo>
                    <a:cubicBezTo>
                      <a:pt x="4" y="0"/>
                      <a:pt x="0" y="4"/>
                      <a:pt x="0" y="8"/>
                    </a:cubicBezTo>
                    <a:cubicBezTo>
                      <a:pt x="2" y="18"/>
                      <a:pt x="2" y="18"/>
                      <a:pt x="2" y="18"/>
                    </a:cubicBezTo>
                    <a:cubicBezTo>
                      <a:pt x="3" y="23"/>
                      <a:pt x="5" y="27"/>
                      <a:pt x="10" y="27"/>
                    </a:cubicBezTo>
                    <a:cubicBezTo>
                      <a:pt x="15" y="27"/>
                      <a:pt x="15" y="27"/>
                      <a:pt x="15" y="27"/>
                    </a:cubicBezTo>
                    <a:cubicBezTo>
                      <a:pt x="14" y="20"/>
                      <a:pt x="14" y="20"/>
                      <a:pt x="14" y="20"/>
                    </a:cubicBezTo>
                    <a:cubicBezTo>
                      <a:pt x="14" y="20"/>
                      <a:pt x="14" y="20"/>
                      <a:pt x="14" y="20"/>
                    </a:cubicBezTo>
                    <a:cubicBezTo>
                      <a:pt x="14" y="20"/>
                      <a:pt x="14" y="20"/>
                      <a:pt x="14" y="20"/>
                    </a:cubicBezTo>
                    <a:cubicBezTo>
                      <a:pt x="13" y="16"/>
                      <a:pt x="15" y="11"/>
                      <a:pt x="18" y="8"/>
                    </a:cubicBezTo>
                    <a:cubicBezTo>
                      <a:pt x="19" y="6"/>
                      <a:pt x="22" y="4"/>
                      <a:pt x="24" y="3"/>
                    </a:cubicBezTo>
                    <a:cubicBezTo>
                      <a:pt x="26" y="2"/>
                      <a:pt x="28" y="2"/>
                      <a:pt x="30" y="1"/>
                    </a:cubicBezTo>
                    <a:cubicBezTo>
                      <a:pt x="28" y="0"/>
                      <a:pt x="27" y="0"/>
                      <a:pt x="2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Oval 157"/>
              <p:cNvSpPr>
                <a:spLocks noChangeArrowheads="1"/>
              </p:cNvSpPr>
              <p:nvPr/>
            </p:nvSpPr>
            <p:spPr bwMode="auto">
              <a:xfrm>
                <a:off x="7584043" y="2840468"/>
                <a:ext cx="73467" cy="73467"/>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sp>
        <p:nvSpPr>
          <p:cNvPr id="2" name="文本框 1"/>
          <p:cNvSpPr txBox="1"/>
          <p:nvPr/>
        </p:nvSpPr>
        <p:spPr>
          <a:xfrm>
            <a:off x="5221288" y="2963863"/>
            <a:ext cx="4984750" cy="2863850"/>
          </a:xfrm>
          <a:prstGeom prst="rect">
            <a:avLst/>
          </a:prstGeom>
          <a:noFill/>
        </p:spPr>
        <p:txBody>
          <a:bodyPr wrap="none">
            <a:spAutoFit/>
          </a:bodyPr>
          <a:lstStyle/>
          <a:p>
            <a:pPr marR="0" defTabSz="914400" fontAlgn="auto">
              <a:spcBef>
                <a:spcPts val="0"/>
              </a:spcBef>
              <a:spcAft>
                <a:spcPts val="0"/>
              </a:spcAft>
              <a:buClrTx/>
              <a:buSzTx/>
              <a:buFont typeface="Arial" panose="020B0604020202020204" pitchFamily="34" charset="0"/>
              <a:defRPr/>
            </a:pPr>
            <a:r>
              <a:rPr kumimoji="0" lang="zh-CN" altLang="en-US" sz="5400" kern="1200" cap="none" spc="0" normalizeH="0" baseline="0" noProof="0">
                <a:solidFill>
                  <a:srgbClr val="0070C0"/>
                </a:solidFill>
                <a:latin typeface="方正粗黑宋简体" panose="02000000000000000000" charset="-122"/>
                <a:ea typeface="方正粗黑宋简体" panose="02000000000000000000" charset="-122"/>
                <a:cs typeface="隶书" panose="02010509060101010101" pitchFamily="49" charset="-122"/>
                <a:sym typeface="+mn-ea"/>
              </a:rPr>
              <a:t>湖里区发展战略</a:t>
            </a:r>
            <a:endParaRPr kumimoji="0" lang="zh-CN" altLang="en-US" sz="5400" kern="1200" cap="none" spc="0" normalizeH="0" baseline="0" noProof="0">
              <a:solidFill>
                <a:srgbClr val="0070C0"/>
              </a:solidFill>
              <a:latin typeface="方正粗黑宋简体" panose="02000000000000000000" charset="-122"/>
              <a:ea typeface="方正粗黑宋简体" panose="02000000000000000000" charset="-122"/>
              <a:cs typeface="隶书" panose="02010509060101010101" pitchFamily="49" charset="-122"/>
            </a:endParaRPr>
          </a:p>
          <a:p>
            <a:pPr marR="0" defTabSz="914400" fontAlgn="auto">
              <a:spcBef>
                <a:spcPts val="0"/>
              </a:spcBef>
              <a:spcAft>
                <a:spcPts val="0"/>
              </a:spcAft>
              <a:buClrTx/>
              <a:buSzTx/>
              <a:buFont typeface="Arial" panose="020B0604020202020204" pitchFamily="34" charset="0"/>
              <a:defRPr/>
            </a:pPr>
            <a:endParaRPr kumimoji="0" lang="en-US" altLang="zh-CN" sz="2000" b="1" kern="1200" cap="none" spc="0" normalizeH="0" baseline="0" noProof="0">
              <a:solidFill>
                <a:srgbClr val="F2F2F2"/>
              </a:solidFill>
              <a:latin typeface="Verdana" panose="020B0604030504040204" pitchFamily="34" charset="0"/>
              <a:ea typeface="隶书" panose="02010509060101010101" pitchFamily="49" charset="-122"/>
              <a:cs typeface="Verdana" panose="020B0604030504040204" pitchFamily="34" charset="0"/>
              <a:sym typeface="+mn-ea"/>
            </a:endParaRPr>
          </a:p>
          <a:p>
            <a:pPr marR="0" defTabSz="914400" fontAlgn="auto">
              <a:spcBef>
                <a:spcPts val="0"/>
              </a:spcBef>
              <a:spcAft>
                <a:spcPts val="0"/>
              </a:spcAft>
              <a:buClrTx/>
              <a:buSzTx/>
              <a:buFont typeface="Arial" panose="020B0604020202020204" pitchFamily="34" charset="0"/>
              <a:defRPr/>
            </a:pPr>
            <a:endParaRPr kumimoji="0" lang="zh-CN" altLang="en-US" sz="5400" kern="1200" cap="none" spc="0" normalizeH="0" baseline="0" noProof="0">
              <a:solidFill>
                <a:srgbClr val="F2F2F2"/>
              </a:solidFill>
              <a:effectLst>
                <a:outerShdw blurRad="38100" dist="38100" dir="2700000" algn="tl">
                  <a:srgbClr val="C0C0C0"/>
                </a:outerShdw>
              </a:effectLst>
              <a:latin typeface="隶书" panose="02010509060101010101" pitchFamily="49" charset="-122"/>
              <a:ea typeface="隶书" panose="02010509060101010101" pitchFamily="49" charset="-122"/>
              <a:cs typeface="Verdana" panose="020B0604030504040204" pitchFamily="34" charset="0"/>
            </a:endParaRPr>
          </a:p>
          <a:p>
            <a:pPr marR="0" defTabSz="914400" fontAlgn="auto">
              <a:spcBef>
                <a:spcPts val="0"/>
              </a:spcBef>
              <a:spcAft>
                <a:spcPts val="0"/>
              </a:spcAft>
              <a:buClrTx/>
              <a:buSzTx/>
              <a:buFontTx/>
              <a:defRPr/>
            </a:pPr>
            <a:endParaRPr kumimoji="0" lang="zh-CN" altLang="en-US" sz="5400" kern="1200" cap="none" spc="0" normalizeH="0" baseline="0" noProof="0">
              <a:solidFill>
                <a:srgbClr val="0070C0"/>
              </a:solidFill>
              <a:latin typeface="方正粗黑宋简体" panose="02000000000000000000" charset="-122"/>
              <a:ea typeface="方正粗黑宋简体" panose="02000000000000000000" charset="-122"/>
              <a:cs typeface="隶书" panose="02010509060101010101" pitchFamily="49" charset="-122"/>
              <a:sym typeface="+mn-ea"/>
            </a:endParaRPr>
          </a:p>
        </p:txBody>
      </p:sp>
      <p:sp>
        <p:nvSpPr>
          <p:cNvPr id="43012" name="文本框 3"/>
          <p:cNvSpPr txBox="1"/>
          <p:nvPr/>
        </p:nvSpPr>
        <p:spPr>
          <a:xfrm>
            <a:off x="5289550" y="3703638"/>
            <a:ext cx="5040313" cy="368300"/>
          </a:xfrm>
          <a:prstGeom prst="rect">
            <a:avLst/>
          </a:prstGeom>
          <a:noFill/>
          <a:ln w="9525">
            <a:noFill/>
          </a:ln>
        </p:spPr>
        <p:txBody>
          <a:bodyPr>
            <a:spAutoFit/>
          </a:bodyPr>
          <a:p>
            <a:pPr>
              <a:buFont typeface="Arial" panose="020B0604020202020204" pitchFamily="34" charset="0"/>
            </a:pPr>
            <a:r>
              <a:rPr lang="en-US" altLang="zh-CN" b="1" err="1">
                <a:solidFill>
                  <a:srgbClr val="7F7F7F"/>
                </a:solidFill>
                <a:latin typeface="Verdana" panose="020B0604030504040204" pitchFamily="34" charset="0"/>
                <a:sym typeface="+mn-ea"/>
              </a:rPr>
              <a:t>Huli</a:t>
            </a:r>
            <a:r>
              <a:rPr lang="en-US" altLang="zh-CN" b="1">
                <a:solidFill>
                  <a:srgbClr val="7F7F7F"/>
                </a:solidFill>
                <a:latin typeface="Verdana" panose="020B0604030504040204" pitchFamily="34" charset="0"/>
                <a:sym typeface="+mn-ea"/>
              </a:rPr>
              <a:t> District Development Strategy</a:t>
            </a:r>
            <a:endParaRPr lang="en-US" altLang="zh-CN" b="1">
              <a:solidFill>
                <a:srgbClr val="7F7F7F"/>
              </a:solidFill>
              <a:latin typeface="Verdana" panose="020B0604030504040204" pitchFamily="34" charset="0"/>
            </a:endParaRPr>
          </a:p>
        </p:txBody>
      </p:sp>
    </p:spTree>
  </p:cSld>
  <p:clrMapOvr>
    <a:masterClrMapping/>
  </p:clrMapOvr>
  <p:transition spd="slow"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561175" y="393663"/>
            <a:ext cx="5669280" cy="1198879"/>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湖里区建设目标和发展战略</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22532" name="图片 1" descr="7-8_0003_照片滤镜-3"/>
          <p:cNvPicPr>
            <a:picLocks noChangeAspect="1"/>
          </p:cNvPicPr>
          <p:nvPr/>
        </p:nvPicPr>
        <p:blipFill>
          <a:blip r:embed="rId1" cstate="print"/>
          <a:stretch>
            <a:fillRect/>
          </a:stretch>
        </p:blipFill>
        <p:spPr bwMode="auto">
          <a:xfrm>
            <a:off x="-1270" y="4144645"/>
            <a:ext cx="12181206" cy="2695575"/>
          </a:xfrm>
          <a:prstGeom prst="rect">
            <a:avLst/>
          </a:prstGeom>
          <a:ln>
            <a:noFill/>
          </a:ln>
          <a:effectLst>
            <a:softEdge rad="112500"/>
          </a:effectLst>
        </p:spPr>
      </p:pic>
      <p:sp>
        <p:nvSpPr>
          <p:cNvPr id="14339" name="文本框 4"/>
          <p:cNvSpPr txBox="1"/>
          <p:nvPr/>
        </p:nvSpPr>
        <p:spPr>
          <a:xfrm>
            <a:off x="5664200" y="954088"/>
            <a:ext cx="6065838" cy="3235325"/>
          </a:xfrm>
          <a:prstGeom prst="rect">
            <a:avLst/>
          </a:prstGeom>
          <a:noFill/>
          <a:ln w="9525">
            <a:noFill/>
          </a:ln>
        </p:spPr>
        <p:txBody>
          <a:bodyPr>
            <a:spAutoFit/>
          </a:bodyPr>
          <a:lstStyle/>
          <a:p>
            <a:pPr marL="457200" marR="0" indent="-457200" defTabSz="914400" fontAlgn="auto">
              <a:lnSpc>
                <a:spcPct val="150000"/>
              </a:lnSpc>
              <a:spcBef>
                <a:spcPts val="0"/>
              </a:spcBef>
              <a:spcAft>
                <a:spcPts val="0"/>
              </a:spcAft>
              <a:buClrTx/>
              <a:buSzTx/>
              <a:buFont typeface="Wingdings" panose="05000000000000000000" pitchFamily="2" charset="2"/>
              <a:buChar char="Ø"/>
              <a:defRPr/>
            </a:pPr>
            <a:endPar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宋体" panose="02010600030101010101" pitchFamily="2" charset="-122"/>
            </a:endParaRPr>
          </a:p>
          <a:p>
            <a:pPr marL="457200" marR="0" indent="-457200" defTabSz="914400" fontAlgn="auto">
              <a:lnSpc>
                <a:spcPct val="150000"/>
              </a:lnSpc>
              <a:spcBef>
                <a:spcPts val="0"/>
              </a:spcBef>
              <a:spcAft>
                <a:spcPts val="0"/>
              </a:spcAft>
              <a:buClrTx/>
              <a:buSzTx/>
              <a:buFont typeface="Wingdings" panose="05000000000000000000" pitchFamily="2" charset="2"/>
              <a:buChar char="Ø"/>
              <a:defRPr/>
            </a:pPr>
            <a:r>
              <a:rPr kumimoji="0" lang="en-US" altLang="en-US" sz="2200" b="1" kern="1200" cap="none" spc="0" normalizeH="0" baseline="0" noProof="1">
                <a:solidFill>
                  <a:srgbClr val="223649"/>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rPr>
              <a:t>发展战略：</a:t>
            </a:r>
            <a:r>
              <a:rPr kumimoji="0" lang="en-US" altLang="en-US" sz="2800" b="1" kern="1200" cap="none" spc="0" normalizeH="0" baseline="0" noProof="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rPr>
              <a:t>2+</a:t>
            </a:r>
            <a:r>
              <a:rPr kumimoji="0" lang="en-US" altLang="x-none" sz="2800" b="1" kern="1200" cap="none" spc="0" normalizeH="0" baseline="0" noProof="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rPr>
              <a:t>4</a:t>
            </a:r>
            <a:r>
              <a:rPr kumimoji="0" lang="en-US" altLang="en-US" sz="2800" b="1" kern="1200" cap="none" spc="0" normalizeH="0" baseline="0" noProof="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rPr>
              <a:t>+N</a:t>
            </a:r>
            <a:endParaRPr kumimoji="0" lang="en-US" altLang="en-US" sz="2200" b="1" kern="1200" cap="none" spc="0" normalizeH="0" baseline="0" noProof="1">
              <a:solidFill>
                <a:srgbClr val="223649"/>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endParaRPr>
          </a:p>
          <a:p>
            <a:pPr marL="457200" marR="0" indent="-457200" defTabSz="914400" fontAlgn="auto">
              <a:lnSpc>
                <a:spcPct val="110000"/>
              </a:lnSpc>
              <a:spcBef>
                <a:spcPts val="100"/>
              </a:spcBef>
              <a:spcAft>
                <a:spcPts val="0"/>
              </a:spcAft>
              <a:buClrTx/>
              <a:buSzTx/>
              <a:buFont typeface="Arial" panose="020B0604020202020204" pitchFamily="34" charset="0"/>
              <a:defRPr/>
            </a:pPr>
            <a:r>
              <a:rPr kumimoji="0" lang="en-US" altLang="en-US" sz="28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     </a:t>
            </a:r>
            <a:r>
              <a:rPr kumimoji="0" lang="en-US" altLang="en-US" sz="2800" b="1"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2</a:t>
            </a:r>
            <a:r>
              <a:rPr kumimoji="0" lang="en-US" altLang="en-US" sz="28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 </a:t>
            </a:r>
            <a:r>
              <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即依托厦门自贸试验区和厦门火炬高新区两个国家级重大片区发展</a:t>
            </a:r>
            <a:endPar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endParaRPr>
          </a:p>
          <a:p>
            <a:pPr marL="457200" marR="0" indent="-457200" defTabSz="914400" fontAlgn="auto">
              <a:lnSpc>
                <a:spcPct val="110000"/>
              </a:lnSpc>
              <a:spcBef>
                <a:spcPts val="100"/>
              </a:spcBef>
              <a:spcAft>
                <a:spcPts val="0"/>
              </a:spcAft>
              <a:buClrTx/>
              <a:buSzTx/>
              <a:buFont typeface="Arial" panose="020B0604020202020204" pitchFamily="34" charset="0"/>
              <a:defRPr/>
            </a:pPr>
            <a:r>
              <a:rPr kumimoji="0" lang="en-US" altLang="x-none" sz="28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     </a:t>
            </a:r>
            <a:r>
              <a:rPr kumimoji="0" lang="en-US" altLang="x-none" sz="2800" b="1"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4</a:t>
            </a:r>
            <a:r>
              <a:rPr kumimoji="0" lang="en-US" altLang="x-none" sz="28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 </a:t>
            </a:r>
            <a:r>
              <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即优先发展高端制造、商贸物流、新兴金融</a:t>
            </a:r>
            <a:endPar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endParaRPr>
          </a:p>
          <a:p>
            <a:pPr marL="457200" marR="0" indent="-457200" defTabSz="914400" fontAlgn="auto">
              <a:lnSpc>
                <a:spcPct val="110000"/>
              </a:lnSpc>
              <a:spcBef>
                <a:spcPts val="100"/>
              </a:spcBef>
              <a:spcAft>
                <a:spcPts val="0"/>
              </a:spcAft>
              <a:buClrTx/>
              <a:buSzTx/>
              <a:buFont typeface="Arial" panose="020B0604020202020204" pitchFamily="34" charset="0"/>
              <a:defRPr/>
            </a:pPr>
            <a:r>
              <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       创意创新等四大产业</a:t>
            </a:r>
            <a:endPar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endParaRPr>
          </a:p>
          <a:p>
            <a:pPr marL="457200" marR="0" indent="-457200" defTabSz="914400" fontAlgn="auto">
              <a:lnSpc>
                <a:spcPct val="110000"/>
              </a:lnSpc>
              <a:spcBef>
                <a:spcPts val="100"/>
              </a:spcBef>
              <a:spcAft>
                <a:spcPts val="0"/>
              </a:spcAft>
              <a:buClrTx/>
              <a:buSzTx/>
              <a:buFont typeface="Arial" panose="020B0604020202020204" pitchFamily="34" charset="0"/>
              <a:defRPr/>
            </a:pPr>
            <a:r>
              <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      </a:t>
            </a:r>
            <a:r>
              <a:rPr kumimoji="0" lang="en-US" altLang="en-US" sz="28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 </a:t>
            </a:r>
            <a:r>
              <a:rPr kumimoji="0" lang="en-US" altLang="en-US" sz="2600" b="1"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N</a:t>
            </a:r>
            <a:r>
              <a:rPr kumimoji="0" lang="en-US" altLang="en-US" sz="28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 </a:t>
            </a:r>
            <a:r>
              <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即实施若干个重大项目计划</a:t>
            </a:r>
            <a:endPar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11" name="文本框 10"/>
          <p:cNvSpPr txBox="1"/>
          <p:nvPr/>
        </p:nvSpPr>
        <p:spPr>
          <a:xfrm>
            <a:off x="566738" y="1422400"/>
            <a:ext cx="5495925" cy="1624013"/>
          </a:xfrm>
          <a:prstGeom prst="rect">
            <a:avLst/>
          </a:prstGeom>
          <a:noFill/>
        </p:spPr>
        <p:txBody>
          <a:bodyPr>
            <a:spAutoFit/>
          </a:bodyPr>
          <a:lstStyle/>
          <a:p>
            <a:pPr marR="0" defTabSz="914400" fontAlgn="auto">
              <a:lnSpc>
                <a:spcPct val="150000"/>
              </a:lnSpc>
              <a:spcBef>
                <a:spcPts val="0"/>
              </a:spcBef>
              <a:spcAft>
                <a:spcPts val="0"/>
              </a:spcAft>
              <a:buClrTx/>
              <a:buSzTx/>
              <a:buFont typeface="Wingdings" panose="05000000000000000000" pitchFamily="2" charset="2"/>
              <a:defRPr/>
            </a:pPr>
            <a:endParaRPr kumimoji="0" lang="zh-CN" altLang="en-US" sz="2500" b="1" kern="1200" cap="none" spc="0" normalizeH="0" baseline="0" noProof="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宋体" panose="02010600030101010101" pitchFamily="2" charset="-122"/>
            </a:endParaRPr>
          </a:p>
          <a:p>
            <a:pPr marL="457200" marR="0" indent="-457200" defTabSz="914400" fontAlgn="auto">
              <a:lnSpc>
                <a:spcPct val="150000"/>
              </a:lnSpc>
              <a:spcBef>
                <a:spcPts val="0"/>
              </a:spcBef>
              <a:spcAft>
                <a:spcPts val="0"/>
              </a:spcAft>
              <a:buClrTx/>
              <a:buSzTx/>
              <a:buFont typeface="Wingdings" panose="05000000000000000000" pitchFamily="2" charset="2"/>
              <a:buChar char="Ø"/>
              <a:defRPr/>
            </a:pPr>
            <a:r>
              <a:rPr kumimoji="0" lang="zh-CN" altLang="en-US" sz="2200" b="1" kern="1200" cap="none" spc="0" normalizeH="0" baseline="0" noProof="1">
                <a:solidFill>
                  <a:srgbClr val="223649"/>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rPr>
              <a:t>建设目标：</a:t>
            </a:r>
            <a:endParaRPr kumimoji="0" lang="zh-CN" altLang="en-US" sz="2000" kern="1200" cap="none" spc="0" normalizeH="0" baseline="0" noProof="1">
              <a:solidFill>
                <a:srgbClr val="223649"/>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endParaRPr>
          </a:p>
          <a:p>
            <a:pPr marR="0" defTabSz="914400" fontAlgn="auto">
              <a:lnSpc>
                <a:spcPct val="150000"/>
              </a:lnSpc>
              <a:spcBef>
                <a:spcPts val="0"/>
              </a:spcBef>
              <a:spcAft>
                <a:spcPts val="0"/>
              </a:spcAft>
              <a:buClrTx/>
              <a:buSzTx/>
              <a:buFont typeface="Wingdings" panose="05000000000000000000" pitchFamily="2" charset="2"/>
              <a:defRPr/>
            </a:pPr>
            <a:r>
              <a:rPr kumimoji="0" lang="zh-CN" altLang="en-US" sz="2000" kern="1200" cap="none" spc="0" normalizeH="0" baseline="0" noProof="1">
                <a:solidFill>
                  <a:srgbClr val="223649"/>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rPr>
              <a:t>      </a:t>
            </a:r>
            <a:r>
              <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宋体" panose="02010600030101010101" pitchFamily="2" charset="-122"/>
              </a:rPr>
              <a:t>高素质高颜值的现代化中心城区</a:t>
            </a:r>
            <a:endParaRPr kumimoji="0" lang="en-US" altLang="en-US"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宋体" panose="02010600030101010101" pitchFamily="2" charset="-122"/>
            </a:endParaRPr>
          </a:p>
        </p:txBody>
      </p:sp>
    </p:spTree>
  </p:cSld>
  <p:clrMapOvr>
    <a:masterClrMapping/>
  </p:clrMapOvr>
  <p:transition spd="slow"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3445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2</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个国家重点片区</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厦门自贸实验区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24578" name="图片 1" descr="9-10_0010_形状-5-副本"/>
          <p:cNvPicPr>
            <a:picLocks noChangeAspect="1"/>
          </p:cNvPicPr>
          <p:nvPr/>
        </p:nvPicPr>
        <p:blipFill>
          <a:blip r:embed="rId1"/>
          <a:stretch>
            <a:fillRect/>
          </a:stretch>
        </p:blipFill>
        <p:spPr>
          <a:xfrm>
            <a:off x="5761038" y="1738313"/>
            <a:ext cx="6246813" cy="3905250"/>
          </a:xfrm>
          <a:prstGeom prst="rect">
            <a:avLst/>
          </a:prstGeom>
          <a:ln>
            <a:noFill/>
          </a:ln>
          <a:effectLst>
            <a:outerShdw blurRad="292100" dist="139700" dir="2700000" algn="tl" rotWithShape="0">
              <a:srgbClr val="333333">
                <a:alpha val="65000"/>
              </a:srgbClr>
            </a:outerShdw>
          </a:effectLst>
        </p:spPr>
      </p:pic>
      <p:sp>
        <p:nvSpPr>
          <p:cNvPr id="50181" name="文本框 1"/>
          <p:cNvSpPr txBox="1">
            <a:spLocks noChangeArrowheads="1"/>
          </p:cNvSpPr>
          <p:nvPr/>
        </p:nvSpPr>
        <p:spPr bwMode="auto">
          <a:xfrm>
            <a:off x="-2541" y="1487169"/>
            <a:ext cx="5657850" cy="4890770"/>
          </a:xfrm>
          <a:prstGeom prst="rect">
            <a:avLst/>
          </a:prstGeom>
          <a:noFill/>
          <a:ln w="9525">
            <a:noFill/>
            <a:miter lim="800000"/>
          </a:ln>
        </p:spPr>
        <p:txBody>
          <a:bodyPr>
            <a:spAutoFit/>
            <a:scene3d>
              <a:camera prst="orthographicFront"/>
              <a:lightRig rig="threePt" dir="t"/>
            </a:scene3d>
          </a:bodyPr>
          <a:lstStyle/>
          <a:p>
            <a:pPr marL="342900" marR="0" indent="-342900" defTabSz="914400" fontAlgn="auto">
              <a:lnSpc>
                <a:spcPct val="130000"/>
              </a:lnSpc>
              <a:spcBef>
                <a:spcPts val="0"/>
              </a:spcBef>
              <a:spcAft>
                <a:spcPts val="0"/>
              </a:spcAft>
              <a:buClrTx/>
              <a:buSzTx/>
              <a:buFont typeface="Wingdings" panose="05000000000000000000" pitchFamily="2" charset="2"/>
              <a:buChar char="n"/>
              <a:defRPr/>
            </a:pPr>
            <a:r>
              <a:rPr kumimoji="0" lang="en-US" altLang="zh-CN"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2015年4月经国务院批准成立中国（福建）自由贸易试验区，厦门片区总面积43.78平方公里，</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其中</a:t>
            </a:r>
            <a:r>
              <a:rPr kumimoji="0" lang="en-US" altLang="zh-CN"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两岸贸易中心核心区19.37平方公里</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全部在湖里区。</a:t>
            </a:r>
            <a:endPar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fontAlgn="auto">
              <a:lnSpc>
                <a:spcPct val="130000"/>
              </a:lnSpc>
              <a:spcBef>
                <a:spcPts val="0"/>
              </a:spcBef>
              <a:spcAft>
                <a:spcPts val="0"/>
              </a:spcAft>
              <a:buClrTx/>
              <a:buSzTx/>
              <a:buFont typeface="Wingdings" panose="05000000000000000000" pitchFamily="2" charset="2"/>
              <a:buChar char="n"/>
              <a:defRPr/>
            </a:pPr>
            <a:endParaRPr kumimoji="0" lang="zh-CN" altLang="en-US" sz="1600" b="1"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fontAlgn="auto">
              <a:lnSpc>
                <a:spcPct val="130000"/>
              </a:lnSpc>
              <a:spcBef>
                <a:spcPts val="0"/>
              </a:spcBef>
              <a:spcAft>
                <a:spcPts val="0"/>
              </a:spcAft>
              <a:buClrTx/>
              <a:buSzTx/>
              <a:buFont typeface="Wingdings" panose="05000000000000000000" pitchFamily="2" charset="2"/>
              <a:buChar char="n"/>
              <a:defRPr/>
            </a:pP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sym typeface="+mn-ea"/>
              </a:rPr>
              <a:t>厦门象屿保税区，1992年10月经国务院批准设立，主要开展进出口贸易、保税仓储、保税加工、商品展示等与国际贸易相关的业务。</a:t>
            </a:r>
            <a:endPar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fontAlgn="auto">
              <a:lnSpc>
                <a:spcPct val="130000"/>
              </a:lnSpc>
              <a:spcBef>
                <a:spcPts val="0"/>
              </a:spcBef>
              <a:spcAft>
                <a:spcPts val="0"/>
              </a:spcAft>
              <a:buClrTx/>
              <a:buSzTx/>
              <a:buFont typeface="Wingdings" panose="05000000000000000000" pitchFamily="2" charset="2"/>
              <a:buChar char="n"/>
              <a:defRPr/>
            </a:pPr>
            <a:endParaRPr kumimoji="0" lang="zh-CN" altLang="en-US" sz="1600" kern="1200" cap="none" spc="0" normalizeH="0" baseline="0" noProof="1">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fontAlgn="auto">
              <a:lnSpc>
                <a:spcPct val="130000"/>
              </a:lnSpc>
              <a:spcBef>
                <a:spcPts val="0"/>
              </a:spcBef>
              <a:spcAft>
                <a:spcPts val="0"/>
              </a:spcAft>
              <a:buClrTx/>
              <a:buSzTx/>
              <a:buFont typeface="Wingdings" panose="05000000000000000000" pitchFamily="2" charset="2"/>
              <a:buChar char="n"/>
              <a:defRPr/>
            </a:pPr>
            <a:r>
              <a:rPr kumimoji="0" lang="zh-CN" altLang="en-US" sz="1600" b="1" kern="1200" cap="none" spc="0" normalizeH="0" baseline="0" noProof="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发展</a:t>
            </a:r>
            <a:r>
              <a:rPr kumimoji="0" lang="en-US" altLang="zh-CN" sz="1600" b="1" kern="1200" cap="none" spc="0" normalizeH="0" baseline="0" noProof="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目标</a:t>
            </a:r>
            <a:r>
              <a:rPr kumimoji="0" lang="zh-CN" altLang="en-US" sz="1600" b="1" kern="1200" cap="none" spc="0" normalizeH="0" baseline="0" noProof="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将自贸区</a:t>
            </a:r>
            <a:r>
              <a:rPr kumimoji="0" lang="en-US" altLang="zh-CN"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建设成为投资贸易便利、金融创新功能突出、服务体系健全、监管高效便捷、法制环境规范的自由贸易园区</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a:t>
            </a:r>
            <a:endParaRPr kumimoji="0" lang="en-US" altLang="zh-CN"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fontAlgn="auto">
              <a:lnSpc>
                <a:spcPct val="130000"/>
              </a:lnSpc>
              <a:spcBef>
                <a:spcPts val="0"/>
              </a:spcBef>
              <a:spcAft>
                <a:spcPts val="0"/>
              </a:spcAft>
              <a:buClrTx/>
              <a:buSzTx/>
              <a:buFont typeface="Wingdings" panose="05000000000000000000" pitchFamily="2" charset="2"/>
              <a:buChar char="n"/>
              <a:defRPr/>
            </a:pPr>
            <a:endPar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fontAlgn="auto">
              <a:lnSpc>
                <a:spcPct val="130000"/>
              </a:lnSpc>
              <a:spcBef>
                <a:spcPts val="0"/>
              </a:spcBef>
              <a:spcAft>
                <a:spcPts val="0"/>
              </a:spcAft>
              <a:buClrTx/>
              <a:buSzTx/>
              <a:buFont typeface="Wingdings" panose="05000000000000000000" pitchFamily="2" charset="2"/>
              <a:buChar char="n"/>
              <a:defRPr/>
            </a:pPr>
            <a:r>
              <a:rPr kumimoji="0" lang="zh-CN" altLang="en-US" sz="1600" b="1" kern="1200" cap="none" spc="0" normalizeH="0" baseline="0" noProof="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重点产业</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sym typeface="+mn-ea"/>
              </a:rPr>
              <a:t>：国际贸易、航空维修、融资租赁、航运物流、高端制造、金融服务、文化旅游、创新创业等。</a:t>
            </a:r>
            <a:endPar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fontAlgn="auto">
              <a:lnSpc>
                <a:spcPct val="130000"/>
              </a:lnSpc>
              <a:spcBef>
                <a:spcPts val="0"/>
              </a:spcBef>
              <a:spcAft>
                <a:spcPts val="0"/>
              </a:spcAft>
              <a:buClrTx/>
              <a:buSzTx/>
              <a:buFont typeface="Wingdings" panose="05000000000000000000" pitchFamily="2" charset="2"/>
              <a:buChar char="n"/>
              <a:defRPr/>
            </a:pPr>
            <a:endParaRPr kumimoji="0" lang="zh-CN" altLang="en-US" sz="1600" kern="1200" cap="none" spc="0" normalizeH="0" baseline="0" noProof="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3445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2</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个国家重点片区</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厦门自贸实验区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3" name="图片 1" descr="9-10_0002_照片滤镜-3"/>
          <p:cNvPicPr>
            <a:picLocks noChangeAspect="1" noChangeArrowheads="1"/>
          </p:cNvPicPr>
          <p:nvPr/>
        </p:nvPicPr>
        <p:blipFill>
          <a:blip r:embed="rId1" cstate="print"/>
          <a:srcRect/>
          <a:stretch>
            <a:fillRect/>
          </a:stretch>
        </p:blipFill>
        <p:spPr bwMode="auto">
          <a:xfrm>
            <a:off x="0" y="4199255"/>
            <a:ext cx="12192000" cy="2731135"/>
          </a:xfrm>
          <a:prstGeom prst="rect">
            <a:avLst/>
          </a:prstGeom>
          <a:ln>
            <a:noFill/>
          </a:ln>
          <a:effectLst>
            <a:softEdge rad="112500"/>
          </a:effectLst>
        </p:spPr>
      </p:pic>
      <p:sp>
        <p:nvSpPr>
          <p:cNvPr id="49155" name="矩形 1"/>
          <p:cNvSpPr/>
          <p:nvPr/>
        </p:nvSpPr>
        <p:spPr>
          <a:xfrm>
            <a:off x="5048250" y="1651000"/>
            <a:ext cx="6985000" cy="1892300"/>
          </a:xfrm>
          <a:prstGeom prst="rect">
            <a:avLst/>
          </a:prstGeom>
          <a:noFill/>
          <a:ln w="9525">
            <a:noFill/>
          </a:ln>
        </p:spPr>
        <p:txBody>
          <a:bodyPr>
            <a:spAutoFit/>
          </a:bodyPr>
          <a:p>
            <a:pPr>
              <a:lnSpc>
                <a:spcPct val="130000"/>
              </a:lnSpc>
              <a:buFont typeface="Arial" panose="020B0604020202020204" pitchFamily="34" charset="0"/>
            </a:pPr>
            <a:r>
              <a:rPr lang="en-US" altLang="en-US" sz="1500" b="1" err="1">
                <a:solidFill>
                  <a:srgbClr val="404040"/>
                </a:solidFill>
                <a:latin typeface="黑体" panose="02010609060101010101" pitchFamily="49" charset="-122"/>
                <a:ea typeface="黑体" panose="02010609060101010101" pitchFamily="49" charset="-122"/>
                <a:sym typeface="+mn-ea"/>
              </a:rPr>
              <a:t>率先</a:t>
            </a:r>
            <a:r>
              <a:rPr lang="en-US" altLang="en-US" sz="1500" err="1">
                <a:solidFill>
                  <a:srgbClr val="404040"/>
                </a:solidFill>
                <a:latin typeface="方正兰亭准黑_GBK" panose="02000000000000000000" charset="-122"/>
                <a:sym typeface="+mn-ea"/>
              </a:rPr>
              <a:t>全国实现”一照一码”商事制度改革</a:t>
            </a:r>
            <a:endParaRPr lang="en-US" altLang="en-US" sz="1500">
              <a:solidFill>
                <a:srgbClr val="404040"/>
              </a:solidFill>
              <a:latin typeface="方正兰亭准黑_GBK" panose="02000000000000000000" charset="-122"/>
            </a:endParaRPr>
          </a:p>
          <a:p>
            <a:pPr>
              <a:lnSpc>
                <a:spcPct val="130000"/>
              </a:lnSpc>
              <a:buFont typeface="Arial" panose="020B0604020202020204" pitchFamily="34" charset="0"/>
            </a:pPr>
            <a:r>
              <a:rPr lang="en-US" altLang="en-US" sz="1500" b="1" err="1">
                <a:solidFill>
                  <a:srgbClr val="404040"/>
                </a:solidFill>
                <a:latin typeface="黑体" panose="02010609060101010101" pitchFamily="49" charset="-122"/>
                <a:ea typeface="黑体" panose="02010609060101010101" pitchFamily="49" charset="-122"/>
                <a:sym typeface="+mn-ea"/>
              </a:rPr>
              <a:t>率先</a:t>
            </a:r>
            <a:r>
              <a:rPr lang="en-US" altLang="en-US" sz="1500" err="1">
                <a:solidFill>
                  <a:srgbClr val="404040"/>
                </a:solidFill>
                <a:latin typeface="方正兰亭准黑_GBK" panose="02000000000000000000" charset="-122"/>
                <a:sym typeface="+mn-ea"/>
              </a:rPr>
              <a:t>建设国际贸易”单一窗口”，被评为自贸试验区</a:t>
            </a:r>
            <a:r>
              <a:rPr lang="en-US" altLang="zh-CN" sz="1500" err="1">
                <a:solidFill>
                  <a:srgbClr val="404040"/>
                </a:solidFill>
                <a:latin typeface="方正兰亭准黑_GBK" panose="02000000000000000000" charset="-122"/>
                <a:sym typeface="+mn-ea"/>
              </a:rPr>
              <a:t>“</a:t>
            </a:r>
            <a:r>
              <a:rPr lang="en-US" altLang="en-US" sz="1500" err="1">
                <a:solidFill>
                  <a:srgbClr val="404040"/>
                </a:solidFill>
                <a:latin typeface="方正兰亭准黑_GBK" panose="02000000000000000000" charset="-122"/>
                <a:sym typeface="+mn-ea"/>
              </a:rPr>
              <a:t>最佳实践案例</a:t>
            </a:r>
            <a:r>
              <a:rPr lang="en-US" altLang="en-US" sz="1500">
                <a:solidFill>
                  <a:srgbClr val="404040"/>
                </a:solidFill>
                <a:latin typeface="方正兰亭准黑_GBK" panose="02000000000000000000" charset="-122"/>
                <a:sym typeface="+mn-ea"/>
              </a:rPr>
              <a:t>”</a:t>
            </a:r>
            <a:endParaRPr lang="en-US" altLang="en-US" sz="1500">
              <a:solidFill>
                <a:srgbClr val="404040"/>
              </a:solidFill>
              <a:latin typeface="方正兰亭准黑_GBK" panose="02000000000000000000" charset="-122"/>
            </a:endParaRPr>
          </a:p>
          <a:p>
            <a:pPr>
              <a:lnSpc>
                <a:spcPct val="130000"/>
              </a:lnSpc>
              <a:buFont typeface="Arial" panose="020B0604020202020204" pitchFamily="34" charset="0"/>
            </a:pPr>
            <a:r>
              <a:rPr lang="en-US" altLang="en-US" sz="1500" b="1" err="1">
                <a:solidFill>
                  <a:srgbClr val="404040"/>
                </a:solidFill>
                <a:latin typeface="黑体" panose="02010609060101010101" pitchFamily="49" charset="-122"/>
                <a:ea typeface="黑体" panose="02010609060101010101" pitchFamily="49" charset="-122"/>
                <a:sym typeface="+mn-ea"/>
              </a:rPr>
              <a:t>率先</a:t>
            </a:r>
            <a:r>
              <a:rPr lang="zh-CN" altLang="en-US" sz="1500" dirty="0">
                <a:solidFill>
                  <a:srgbClr val="404040"/>
                </a:solidFill>
                <a:latin typeface="方正兰亭准黑_GBK" panose="02000000000000000000" charset="-122"/>
                <a:ea typeface="方正兰亭准黑_GBK" panose="02000000000000000000" charset="-122"/>
                <a:sym typeface="+mn-ea"/>
              </a:rPr>
              <a:t>实施关检</a:t>
            </a:r>
            <a:r>
              <a:rPr lang="zh-CN" altLang="en-US" sz="1500" dirty="0">
                <a:solidFill>
                  <a:srgbClr val="404040"/>
                </a:solidFill>
                <a:latin typeface="Arial" panose="020B0604020202020204" pitchFamily="34" charset="0"/>
                <a:ea typeface="方正兰亭准黑_GBK" panose="02000000000000000000" charset="-122"/>
                <a:sym typeface="+mn-ea"/>
              </a:rPr>
              <a:t>“</a:t>
            </a:r>
            <a:r>
              <a:rPr lang="zh-CN" altLang="en-US" sz="1500" dirty="0">
                <a:solidFill>
                  <a:srgbClr val="404040"/>
                </a:solidFill>
                <a:latin typeface="方正兰亭准黑_GBK" panose="02000000000000000000" charset="-122"/>
                <a:ea typeface="方正兰亭准黑_GBK" panose="02000000000000000000" charset="-122"/>
                <a:sym typeface="+mn-ea"/>
              </a:rPr>
              <a:t>一站式</a:t>
            </a:r>
            <a:r>
              <a:rPr lang="zh-CN" altLang="en-US" sz="1500" dirty="0">
                <a:solidFill>
                  <a:srgbClr val="404040"/>
                </a:solidFill>
                <a:latin typeface="Arial" panose="020B0604020202020204" pitchFamily="34" charset="0"/>
                <a:ea typeface="方正兰亭准黑_GBK" panose="02000000000000000000" charset="-122"/>
                <a:sym typeface="+mn-ea"/>
              </a:rPr>
              <a:t>”</a:t>
            </a:r>
            <a:r>
              <a:rPr lang="zh-CN" altLang="en-US" sz="1500" dirty="0">
                <a:solidFill>
                  <a:srgbClr val="404040"/>
                </a:solidFill>
                <a:latin typeface="方正兰亭准黑_GBK" panose="02000000000000000000" charset="-122"/>
                <a:ea typeface="方正兰亭准黑_GBK" panose="02000000000000000000" charset="-122"/>
                <a:sym typeface="+mn-ea"/>
              </a:rPr>
              <a:t>查验平台+监管互认，被评为自贸试验区</a:t>
            </a:r>
            <a:r>
              <a:rPr lang="zh-CN" altLang="en-US" sz="1500" dirty="0">
                <a:solidFill>
                  <a:srgbClr val="404040"/>
                </a:solidFill>
                <a:latin typeface="Arial" panose="020B0604020202020204" pitchFamily="34" charset="0"/>
                <a:ea typeface="方正兰亭准黑_GBK" panose="02000000000000000000" charset="-122"/>
                <a:sym typeface="+mn-ea"/>
              </a:rPr>
              <a:t>“</a:t>
            </a:r>
            <a:r>
              <a:rPr lang="zh-CN" altLang="en-US" sz="1500" dirty="0">
                <a:solidFill>
                  <a:srgbClr val="404040"/>
                </a:solidFill>
                <a:latin typeface="方正兰亭准黑_GBK" panose="02000000000000000000" charset="-122"/>
                <a:ea typeface="方正兰亭准黑_GBK" panose="02000000000000000000" charset="-122"/>
                <a:sym typeface="+mn-ea"/>
              </a:rPr>
              <a:t>最佳实践案例</a:t>
            </a:r>
            <a:r>
              <a:rPr lang="zh-CN" altLang="en-US" sz="1500" dirty="0">
                <a:solidFill>
                  <a:srgbClr val="404040"/>
                </a:solidFill>
                <a:latin typeface="Arial" panose="020B0604020202020204" pitchFamily="34" charset="0"/>
                <a:ea typeface="方正兰亭准黑_GBK" panose="02000000000000000000" charset="-122"/>
                <a:sym typeface="+mn-ea"/>
              </a:rPr>
              <a:t>”</a:t>
            </a:r>
            <a:endParaRPr lang="en-US" altLang="en-US" sz="1500">
              <a:solidFill>
                <a:srgbClr val="404040"/>
              </a:solidFill>
              <a:latin typeface="方正兰亭准黑_GBK" panose="02000000000000000000" charset="-122"/>
              <a:sym typeface="+mn-ea"/>
            </a:endParaRPr>
          </a:p>
          <a:p>
            <a:pPr>
              <a:lnSpc>
                <a:spcPct val="130000"/>
              </a:lnSpc>
              <a:buFont typeface="Arial" panose="020B0604020202020204" pitchFamily="34" charset="0"/>
            </a:pPr>
            <a:r>
              <a:rPr lang="en-US" altLang="en-US" sz="1500" b="1" err="1">
                <a:solidFill>
                  <a:srgbClr val="404040"/>
                </a:solidFill>
                <a:latin typeface="黑体" panose="02010609060101010101" pitchFamily="49" charset="-122"/>
                <a:ea typeface="黑体" panose="02010609060101010101" pitchFamily="49" charset="-122"/>
                <a:sym typeface="+mn-ea"/>
              </a:rPr>
              <a:t>率先</a:t>
            </a:r>
            <a:r>
              <a:rPr lang="en-US" altLang="en-US" sz="1500" err="1">
                <a:solidFill>
                  <a:srgbClr val="404040"/>
                </a:solidFill>
                <a:latin typeface="方正兰亭准黑_GBK" panose="02000000000000000000" charset="-122"/>
                <a:sym typeface="+mn-ea"/>
              </a:rPr>
              <a:t>推行</a:t>
            </a:r>
            <a:r>
              <a:rPr lang="en-US" altLang="zh-CN" sz="1500" err="1">
                <a:solidFill>
                  <a:srgbClr val="404040"/>
                </a:solidFill>
                <a:latin typeface="方正兰亭准黑_GBK" panose="02000000000000000000" charset="-122"/>
                <a:sym typeface="+mn-ea"/>
              </a:rPr>
              <a:t>“</a:t>
            </a:r>
            <a:r>
              <a:rPr lang="en-US" altLang="en-US" sz="1500" err="1">
                <a:solidFill>
                  <a:srgbClr val="404040"/>
                </a:solidFill>
                <a:latin typeface="方正兰亭准黑_GBK" panose="02000000000000000000" charset="-122"/>
                <a:sym typeface="+mn-ea"/>
              </a:rPr>
              <a:t>多规合一</a:t>
            </a:r>
            <a:r>
              <a:rPr lang="en-US" altLang="en-US" sz="1500">
                <a:solidFill>
                  <a:srgbClr val="404040"/>
                </a:solidFill>
                <a:latin typeface="方正兰亭准黑_GBK" panose="02000000000000000000" charset="-122"/>
                <a:sym typeface="+mn-ea"/>
              </a:rPr>
              <a:t>”</a:t>
            </a:r>
            <a:endParaRPr lang="en-US" altLang="en-US" sz="1500">
              <a:solidFill>
                <a:srgbClr val="404040"/>
              </a:solidFill>
              <a:latin typeface="方正兰亭准黑_GBK" panose="02000000000000000000" charset="-122"/>
            </a:endParaRPr>
          </a:p>
          <a:p>
            <a:pPr>
              <a:lnSpc>
                <a:spcPct val="130000"/>
              </a:lnSpc>
              <a:buFont typeface="Arial" panose="020B0604020202020204" pitchFamily="34" charset="0"/>
            </a:pPr>
            <a:r>
              <a:rPr lang="en-US" altLang="en-US" sz="1500" b="1" err="1">
                <a:solidFill>
                  <a:srgbClr val="404040"/>
                </a:solidFill>
                <a:latin typeface="黑体" panose="02010609060101010101" pitchFamily="49" charset="-122"/>
                <a:ea typeface="黑体" panose="02010609060101010101" pitchFamily="49" charset="-122"/>
                <a:sym typeface="+mn-ea"/>
              </a:rPr>
              <a:t>率先</a:t>
            </a:r>
            <a:r>
              <a:rPr lang="en-US" altLang="en-US" sz="1500" err="1">
                <a:solidFill>
                  <a:srgbClr val="404040"/>
                </a:solidFill>
                <a:latin typeface="方正兰亭准黑_GBK" panose="02000000000000000000" charset="-122"/>
                <a:sym typeface="+mn-ea"/>
              </a:rPr>
              <a:t>推出第三方信用评级、信用承诺制度、信用联合惩戒制度和社会共治制度</a:t>
            </a:r>
            <a:endParaRPr lang="en-US" altLang="en-US" sz="1500">
              <a:solidFill>
                <a:srgbClr val="404040"/>
              </a:solidFill>
              <a:latin typeface="方正兰亭准黑_GBK" panose="02000000000000000000" charset="-122"/>
            </a:endParaRPr>
          </a:p>
          <a:p>
            <a:pPr>
              <a:lnSpc>
                <a:spcPct val="130000"/>
              </a:lnSpc>
              <a:buFont typeface="Arial" panose="020B0604020202020204" pitchFamily="34" charset="0"/>
            </a:pPr>
            <a:r>
              <a:rPr lang="en-US" altLang="en-US" sz="1500" b="1" err="1">
                <a:solidFill>
                  <a:srgbClr val="404040"/>
                </a:solidFill>
                <a:latin typeface="黑体" panose="02010609060101010101" pitchFamily="49" charset="-122"/>
                <a:ea typeface="黑体" panose="02010609060101010101" pitchFamily="49" charset="-122"/>
                <a:sym typeface="+mn-ea"/>
              </a:rPr>
              <a:t>率先</a:t>
            </a:r>
            <a:r>
              <a:rPr lang="en-US" altLang="en-US" sz="1500" err="1">
                <a:solidFill>
                  <a:srgbClr val="404040"/>
                </a:solidFill>
                <a:latin typeface="方正兰亭准黑_GBK" panose="02000000000000000000" charset="-122"/>
                <a:sym typeface="+mn-ea"/>
              </a:rPr>
              <a:t>建设云创智谷等国家级海峡两岸青年创业基地</a:t>
            </a:r>
            <a:endParaRPr lang="en-US" altLang="en-US" sz="1500">
              <a:solidFill>
                <a:srgbClr val="404040"/>
              </a:solidFill>
              <a:latin typeface="方正兰亭准黑_GBK" panose="02000000000000000000" charset="-122"/>
              <a:sym typeface="+mn-ea"/>
            </a:endParaRPr>
          </a:p>
        </p:txBody>
      </p:sp>
      <p:sp>
        <p:nvSpPr>
          <p:cNvPr id="4" name="矩形 3"/>
          <p:cNvSpPr/>
          <p:nvPr/>
        </p:nvSpPr>
        <p:spPr>
          <a:xfrm>
            <a:off x="5066348" y="1169034"/>
            <a:ext cx="1643380" cy="530860"/>
          </a:xfrm>
          <a:prstGeom prst="rect">
            <a:avLst/>
          </a:prstGeom>
        </p:spPr>
        <p:txBody>
          <a:bodyPr wrap="none">
            <a:spAutoFit/>
            <a:scene3d>
              <a:camera prst="orthographicFront"/>
              <a:lightRig rig="threePt" dir="t"/>
            </a:scene3d>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n"/>
              <a:defRPr/>
            </a:pPr>
            <a:r>
              <a:rPr kumimoji="0" lang="zh-CN" altLang="en-US" sz="22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创新举措</a:t>
            </a:r>
            <a:endParaRPr kumimoji="0" lang="zh-CN" altLang="en-US" sz="22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9157" name="矩形 4"/>
          <p:cNvSpPr/>
          <p:nvPr/>
        </p:nvSpPr>
        <p:spPr>
          <a:xfrm>
            <a:off x="322263" y="1771650"/>
            <a:ext cx="4652962" cy="1292225"/>
          </a:xfrm>
          <a:prstGeom prst="rect">
            <a:avLst/>
          </a:prstGeom>
          <a:noFill/>
          <a:ln w="9525">
            <a:noFill/>
          </a:ln>
        </p:spPr>
        <p:txBody>
          <a:bodyPr>
            <a:spAutoFit/>
          </a:bodyPr>
          <a:p>
            <a:pPr>
              <a:lnSpc>
                <a:spcPct val="130000"/>
              </a:lnSpc>
              <a:buFont typeface="Arial" panose="020B0604020202020204" pitchFamily="34" charset="0"/>
            </a:pPr>
            <a:r>
              <a:rPr lang="en-US" altLang="en-US" sz="1500">
                <a:solidFill>
                  <a:srgbClr val="404040"/>
                </a:solidFill>
                <a:latin typeface="方正尚酷简体" panose="03000509000000000000" charset="-122"/>
              </a:rPr>
              <a:t>“</a:t>
            </a:r>
            <a:r>
              <a:rPr lang="en-US" altLang="en-US" sz="1500" err="1">
                <a:solidFill>
                  <a:srgbClr val="404040"/>
                </a:solidFill>
                <a:latin typeface="方正尚酷简体" panose="03000509000000000000" charset="-122"/>
              </a:rPr>
              <a:t>三区一堡”建设，集贸易、投资、金融、科创的开放与创新为一体的综合改革区；开放型经济体系的风险压力测试区；加快政府职能转变、提升治理能力的先行区；构筑企业</a:t>
            </a:r>
            <a:r>
              <a:rPr lang="en-US" altLang="zh-CN" sz="1500" err="1">
                <a:solidFill>
                  <a:srgbClr val="404040"/>
                </a:solidFill>
                <a:latin typeface="Arial" panose="020B0604020202020204" pitchFamily="34" charset="0"/>
                <a:ea typeface="方正兰亭准黑_GBK" panose="02000000000000000000" charset="-122"/>
                <a:sym typeface="+mn-ea"/>
              </a:rPr>
              <a:t>“</a:t>
            </a:r>
            <a:r>
              <a:rPr lang="en-US" altLang="en-US" sz="1500" err="1">
                <a:solidFill>
                  <a:srgbClr val="404040"/>
                </a:solidFill>
                <a:latin typeface="方正尚酷简体" panose="03000509000000000000" charset="-122"/>
              </a:rPr>
              <a:t>走出去”的桥头堡</a:t>
            </a:r>
            <a:endParaRPr lang="en-US" altLang="en-US" sz="1500">
              <a:solidFill>
                <a:srgbClr val="404040"/>
              </a:solidFill>
              <a:latin typeface="方正尚酷简体" panose="03000509000000000000" charset="-122"/>
            </a:endParaRPr>
          </a:p>
        </p:txBody>
      </p:sp>
      <p:sp>
        <p:nvSpPr>
          <p:cNvPr id="6" name="矩形 5"/>
          <p:cNvSpPr/>
          <p:nvPr/>
        </p:nvSpPr>
        <p:spPr>
          <a:xfrm>
            <a:off x="365443" y="1253489"/>
            <a:ext cx="1643380" cy="530860"/>
          </a:xfrm>
          <a:prstGeom prst="rect">
            <a:avLst/>
          </a:prstGeom>
        </p:spPr>
        <p:txBody>
          <a:bodyPr wrap="none">
            <a:spAutoFit/>
            <a:scene3d>
              <a:camera prst="orthographicFront"/>
              <a:lightRig rig="threePt" dir="t"/>
            </a:scene3d>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n"/>
              <a:defRPr/>
            </a:pPr>
            <a:r>
              <a:rPr kumimoji="0" lang="zh-CN" altLang="en-US" sz="22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未来方向</a:t>
            </a:r>
            <a:endParaRPr kumimoji="0" lang="zh-CN" altLang="en-US" sz="22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3" name="矩形 42"/>
          <p:cNvSpPr/>
          <p:nvPr/>
        </p:nvSpPr>
        <p:spPr>
          <a:xfrm>
            <a:off x="173038" y="3478213"/>
            <a:ext cx="46038" cy="7223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46" name="TextBox 45"/>
          <p:cNvSpPr txBox="1"/>
          <p:nvPr/>
        </p:nvSpPr>
        <p:spPr>
          <a:xfrm>
            <a:off x="330200" y="3321050"/>
            <a:ext cx="1430338" cy="1246188"/>
          </a:xfrm>
          <a:prstGeom prst="rect">
            <a:avLst/>
          </a:prstGeom>
          <a:noFill/>
        </p:spPr>
        <p:txBody>
          <a:bodyPr>
            <a:spAutoFit/>
          </a:bodyPr>
          <a:lstStyle/>
          <a:p>
            <a:pPr marR="0" defTabSz="914400" fontAlgn="auto">
              <a:spcBef>
                <a:spcPts val="0"/>
              </a:spcBef>
              <a:spcAft>
                <a:spcPts val="0"/>
              </a:spcAft>
              <a:buClrTx/>
              <a:buSzTx/>
              <a:buFont typeface="Arial" panose="020B0604020202020204" pitchFamily="34" charset="0"/>
              <a:defRPr/>
            </a:pPr>
            <a:r>
              <a:rPr kumimoji="0" lang="en-US" altLang="zh-CN" sz="3500" b="1" kern="1200" cap="none" spc="0" normalizeH="0" baseline="0" noProof="0" dirty="0">
                <a:solidFill>
                  <a:srgbClr val="1F2DA8"/>
                </a:solidFill>
                <a:latin typeface="+mn-ea"/>
                <a:ea typeface="+mn-ea"/>
                <a:cs typeface="+mn-cs"/>
              </a:rPr>
              <a:t>400</a:t>
            </a:r>
            <a:r>
              <a:rPr kumimoji="0" lang="zh-CN" altLang="en-US" sz="2000" b="1" kern="1200" cap="none" spc="0" normalizeH="0" baseline="0" noProof="0" dirty="0">
                <a:solidFill>
                  <a:srgbClr val="1F2DA8"/>
                </a:solidFill>
                <a:latin typeface="+mn-ea"/>
                <a:ea typeface="+mn-ea"/>
                <a:cs typeface="+mn-cs"/>
              </a:rPr>
              <a:t>项</a:t>
            </a:r>
            <a:endParaRPr kumimoji="0" lang="en-US" altLang="zh-CN" sz="2000" b="1" kern="1200" cap="none" spc="0" normalizeH="0" baseline="0" noProof="0" dirty="0">
              <a:solidFill>
                <a:schemeClr val="accent5">
                  <a:lumMod val="50000"/>
                </a:schemeClr>
              </a:solidFill>
              <a:latin typeface="+mn-ea"/>
              <a:ea typeface="+mn-ea"/>
              <a:cs typeface="+mn-cs"/>
            </a:endParaRPr>
          </a:p>
          <a:p>
            <a:pPr marR="0" defTabSz="914400" fontAlgn="auto">
              <a:spcBef>
                <a:spcPts val="0"/>
              </a:spcBef>
              <a:spcAft>
                <a:spcPts val="0"/>
              </a:spcAft>
              <a:buClrTx/>
              <a:buSzTx/>
              <a:buFont typeface="Arial" panose="020B0604020202020204" pitchFamily="34" charset="0"/>
              <a:defRPr/>
            </a:pPr>
            <a:r>
              <a:rPr kumimoji="0" lang="zh-CN" altLang="en-US"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rPr>
              <a:t>全省</a:t>
            </a:r>
            <a:endParaRPr kumimoji="0" lang="en-US" altLang="zh-CN"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endParaRPr>
          </a:p>
          <a:p>
            <a:pPr marR="0" defTabSz="914400" fontAlgn="auto">
              <a:spcBef>
                <a:spcPts val="0"/>
              </a:spcBef>
              <a:spcAft>
                <a:spcPts val="0"/>
              </a:spcAft>
              <a:buClrTx/>
              <a:buSzTx/>
              <a:buFont typeface="Arial" panose="020B0604020202020204" pitchFamily="34" charset="0"/>
              <a:defRPr/>
            </a:pPr>
            <a:r>
              <a:rPr kumimoji="0" lang="zh-CN" altLang="en-US"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rPr>
              <a:t>创新举措</a:t>
            </a:r>
            <a:endParaRPr kumimoji="0" lang="zh-CN" altLang="en-US"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endParaRPr>
          </a:p>
        </p:txBody>
      </p:sp>
      <p:sp>
        <p:nvSpPr>
          <p:cNvPr id="53" name="矩形 52"/>
          <p:cNvSpPr/>
          <p:nvPr/>
        </p:nvSpPr>
        <p:spPr>
          <a:xfrm>
            <a:off x="1863725" y="3476625"/>
            <a:ext cx="46038" cy="7223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54" name="TextBox 53"/>
          <p:cNvSpPr txBox="1"/>
          <p:nvPr/>
        </p:nvSpPr>
        <p:spPr>
          <a:xfrm>
            <a:off x="2020888" y="3319463"/>
            <a:ext cx="1431925" cy="1246188"/>
          </a:xfrm>
          <a:prstGeom prst="rect">
            <a:avLst/>
          </a:prstGeom>
          <a:noFill/>
        </p:spPr>
        <p:txBody>
          <a:bodyPr>
            <a:spAutoFit/>
          </a:bodyPr>
          <a:lstStyle/>
          <a:p>
            <a:pPr marR="0" defTabSz="914400" fontAlgn="auto">
              <a:spcBef>
                <a:spcPts val="0"/>
              </a:spcBef>
              <a:spcAft>
                <a:spcPts val="0"/>
              </a:spcAft>
              <a:buClrTx/>
              <a:buSzTx/>
              <a:buFont typeface="Arial" panose="020B0604020202020204" pitchFamily="34" charset="0"/>
              <a:defRPr/>
            </a:pPr>
            <a:r>
              <a:rPr kumimoji="0" lang="en-US" altLang="zh-CN" sz="3500" b="1" kern="1200" cap="none" spc="0" normalizeH="0" baseline="0" noProof="0" dirty="0">
                <a:solidFill>
                  <a:srgbClr val="1F2DA8"/>
                </a:solidFill>
                <a:latin typeface="+mn-ea"/>
                <a:ea typeface="+mn-ea"/>
                <a:cs typeface="+mn-cs"/>
              </a:rPr>
              <a:t>82</a:t>
            </a:r>
            <a:r>
              <a:rPr kumimoji="0" lang="zh-CN" altLang="en-US" sz="2000" b="1" kern="1200" cap="none" spc="0" normalizeH="0" baseline="0" noProof="0" dirty="0">
                <a:solidFill>
                  <a:srgbClr val="1F2DA8"/>
                </a:solidFill>
                <a:latin typeface="+mn-ea"/>
                <a:ea typeface="+mn-ea"/>
                <a:cs typeface="+mn-cs"/>
              </a:rPr>
              <a:t>项</a:t>
            </a:r>
            <a:endParaRPr kumimoji="0" lang="en-US" altLang="zh-CN" sz="2000" b="1" kern="1200" cap="none" spc="0" normalizeH="0" baseline="0" noProof="0" dirty="0">
              <a:solidFill>
                <a:schemeClr val="accent5">
                  <a:lumMod val="50000"/>
                </a:schemeClr>
              </a:solidFill>
              <a:latin typeface="+mn-ea"/>
              <a:ea typeface="+mn-ea"/>
              <a:cs typeface="+mn-cs"/>
            </a:endParaRPr>
          </a:p>
          <a:p>
            <a:pPr marR="0" defTabSz="914400" fontAlgn="auto">
              <a:spcBef>
                <a:spcPts val="0"/>
              </a:spcBef>
              <a:spcAft>
                <a:spcPts val="0"/>
              </a:spcAft>
              <a:buClrTx/>
              <a:buSzTx/>
              <a:buFont typeface="Arial" panose="020B0604020202020204" pitchFamily="34" charset="0"/>
              <a:defRPr/>
            </a:pPr>
            <a:r>
              <a:rPr kumimoji="0" lang="zh-CN" altLang="en-US"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rPr>
              <a:t>全国</a:t>
            </a:r>
            <a:endParaRPr kumimoji="0" lang="en-US" altLang="zh-CN"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endParaRPr>
          </a:p>
          <a:p>
            <a:pPr marR="0" defTabSz="914400" fontAlgn="auto">
              <a:spcBef>
                <a:spcPts val="0"/>
              </a:spcBef>
              <a:spcAft>
                <a:spcPts val="0"/>
              </a:spcAft>
              <a:buClrTx/>
              <a:buSzTx/>
              <a:buFont typeface="Arial" panose="020B0604020202020204" pitchFamily="34" charset="0"/>
              <a:defRPr/>
            </a:pPr>
            <a:r>
              <a:rPr kumimoji="0" lang="zh-CN" altLang="en-US"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rPr>
              <a:t>创新举措</a:t>
            </a:r>
            <a:endParaRPr kumimoji="0" lang="zh-CN" altLang="en-US"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endParaRPr>
          </a:p>
        </p:txBody>
      </p:sp>
      <p:sp>
        <p:nvSpPr>
          <p:cNvPr id="55" name="矩形 54"/>
          <p:cNvSpPr/>
          <p:nvPr/>
        </p:nvSpPr>
        <p:spPr>
          <a:xfrm>
            <a:off x="3455988" y="3475038"/>
            <a:ext cx="46038" cy="7223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56" name="TextBox 55"/>
          <p:cNvSpPr txBox="1"/>
          <p:nvPr/>
        </p:nvSpPr>
        <p:spPr>
          <a:xfrm>
            <a:off x="3613150" y="3319463"/>
            <a:ext cx="1431925" cy="938213"/>
          </a:xfrm>
          <a:prstGeom prst="rect">
            <a:avLst/>
          </a:prstGeom>
          <a:noFill/>
        </p:spPr>
        <p:txBody>
          <a:bodyPr>
            <a:spAutoFit/>
          </a:bodyPr>
          <a:lstStyle/>
          <a:p>
            <a:pPr marR="0" defTabSz="914400" fontAlgn="auto">
              <a:spcBef>
                <a:spcPts val="0"/>
              </a:spcBef>
              <a:spcAft>
                <a:spcPts val="0"/>
              </a:spcAft>
              <a:buClrTx/>
              <a:buSzTx/>
              <a:buFont typeface="Arial" panose="020B0604020202020204" pitchFamily="34" charset="0"/>
              <a:defRPr/>
            </a:pPr>
            <a:r>
              <a:rPr kumimoji="0" lang="en-US" altLang="zh-CN" sz="3500" b="1" kern="1200" cap="none" spc="0" normalizeH="0" baseline="0" noProof="0" dirty="0">
                <a:solidFill>
                  <a:srgbClr val="1F2DA8"/>
                </a:solidFill>
                <a:latin typeface="+mn-ea"/>
                <a:ea typeface="+mn-ea"/>
                <a:cs typeface="+mn-cs"/>
              </a:rPr>
              <a:t>302</a:t>
            </a:r>
            <a:r>
              <a:rPr kumimoji="0" lang="zh-CN" altLang="en-US" sz="2000" b="1" kern="1200" cap="none" spc="0" normalizeH="0" baseline="0" noProof="0" dirty="0">
                <a:solidFill>
                  <a:srgbClr val="1F2DA8"/>
                </a:solidFill>
                <a:latin typeface="+mn-ea"/>
                <a:ea typeface="+mn-ea"/>
                <a:cs typeface="+mn-cs"/>
              </a:rPr>
              <a:t>项</a:t>
            </a:r>
            <a:endParaRPr kumimoji="0" lang="en-US" altLang="zh-CN" sz="2000" b="1" kern="1200" cap="none" spc="0" normalizeH="0" baseline="0" noProof="0" dirty="0">
              <a:solidFill>
                <a:schemeClr val="accent5">
                  <a:lumMod val="50000"/>
                </a:schemeClr>
              </a:solidFill>
              <a:latin typeface="+mn-ea"/>
              <a:ea typeface="+mn-ea"/>
              <a:cs typeface="+mn-cs"/>
            </a:endParaRPr>
          </a:p>
          <a:p>
            <a:pPr marR="0" defTabSz="914400" fontAlgn="auto">
              <a:spcBef>
                <a:spcPts val="0"/>
              </a:spcBef>
              <a:spcAft>
                <a:spcPts val="0"/>
              </a:spcAft>
              <a:buClrTx/>
              <a:buSzTx/>
              <a:buFont typeface="Arial" panose="020B0604020202020204" pitchFamily="34" charset="0"/>
              <a:defRPr/>
            </a:pPr>
            <a:r>
              <a:rPr kumimoji="0" lang="zh-CN" altLang="en-US"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rPr>
              <a:t>复制推广</a:t>
            </a:r>
            <a:endParaRPr kumimoji="0" lang="zh-CN" altLang="en-US" sz="2000" b="1" kern="1200" cap="none" spc="0" normalizeH="0" baseline="0" noProof="0" dirty="0">
              <a:solidFill>
                <a:schemeClr val="tx1">
                  <a:lumMod val="75000"/>
                  <a:lumOff val="25000"/>
                </a:schemeClr>
              </a:solidFill>
              <a:latin typeface="Arial" panose="020B0604020202020204" pitchFamily="34" charset="0"/>
              <a:ea typeface="宋体" panose="02010600030101010101" pitchFamily="2" charset="-122"/>
              <a:cs typeface="+mn-cs"/>
            </a:endParaRPr>
          </a:p>
        </p:txBody>
      </p:sp>
    </p:spTree>
  </p:cSld>
  <p:clrMapOvr>
    <a:masterClrMapping/>
  </p:clrMapOvr>
  <p:transition spd="slow"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3445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2</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个国家重点片区</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厦门火炬高新区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29700" name="图片 1" descr="11-12_0010_曲线-5"/>
          <p:cNvPicPr>
            <a:picLocks noChangeAspect="1" noChangeArrowheads="1"/>
          </p:cNvPicPr>
          <p:nvPr/>
        </p:nvPicPr>
        <p:blipFill>
          <a:blip r:embed="rId1" cstate="print"/>
          <a:srcRect/>
          <a:stretch>
            <a:fillRect/>
          </a:stretch>
        </p:blipFill>
        <p:spPr bwMode="auto">
          <a:xfrm>
            <a:off x="-10795" y="4092574"/>
            <a:ext cx="12214225" cy="2722879"/>
          </a:xfrm>
          <a:prstGeom prst="rect">
            <a:avLst/>
          </a:prstGeom>
          <a:ln>
            <a:noFill/>
          </a:ln>
          <a:effectLst>
            <a:softEdge rad="112500"/>
          </a:effectLst>
        </p:spPr>
      </p:pic>
      <p:sp>
        <p:nvSpPr>
          <p:cNvPr id="51203" name="文本框 2"/>
          <p:cNvSpPr txBox="1"/>
          <p:nvPr/>
        </p:nvSpPr>
        <p:spPr>
          <a:xfrm>
            <a:off x="2039938" y="2282825"/>
            <a:ext cx="8688387" cy="830263"/>
          </a:xfrm>
          <a:prstGeom prst="rect">
            <a:avLst/>
          </a:prstGeom>
          <a:noFill/>
          <a:ln w="9525">
            <a:noFill/>
          </a:ln>
        </p:spPr>
        <p:txBody>
          <a:bodyPr>
            <a:spAutoFit/>
          </a:bodyPr>
          <a:p>
            <a:pPr marL="342900" indent="-342900">
              <a:lnSpc>
                <a:spcPct val="120000"/>
              </a:lnSpc>
              <a:buFont typeface="Wingdings" panose="05000000000000000000" pitchFamily="2" charset="2"/>
              <a:buChar char="n"/>
            </a:pPr>
            <a:r>
              <a:rPr lang="en-US" altLang="zh-CN" sz="2000" b="1">
                <a:solidFill>
                  <a:srgbClr val="0D0D0D"/>
                </a:solidFill>
                <a:latin typeface="微软雅黑" panose="020B0503020204020204" pitchFamily="34" charset="-122"/>
                <a:ea typeface="微软雅黑" panose="020B0503020204020204" pitchFamily="34" charset="-122"/>
              </a:rPr>
              <a:t>1991</a:t>
            </a:r>
            <a:r>
              <a:rPr lang="zh-CN" altLang="en-US" sz="2000" b="1" dirty="0">
                <a:solidFill>
                  <a:srgbClr val="0D0D0D"/>
                </a:solidFill>
                <a:latin typeface="微软雅黑" panose="020B0503020204020204" pitchFamily="34" charset="-122"/>
                <a:ea typeface="微软雅黑" panose="020B0503020204020204" pitchFamily="34" charset="-122"/>
              </a:rPr>
              <a:t>.</a:t>
            </a:r>
            <a:r>
              <a:rPr lang="en-US" altLang="zh-CN" sz="2000" b="1">
                <a:solidFill>
                  <a:srgbClr val="0D0D0D"/>
                </a:solidFill>
                <a:latin typeface="微软雅黑" panose="020B0503020204020204" pitchFamily="34" charset="-122"/>
                <a:ea typeface="微软雅黑" panose="020B0503020204020204" pitchFamily="34" charset="-122"/>
              </a:rPr>
              <a:t>3</a:t>
            </a:r>
            <a:r>
              <a:rPr lang="zh-CN" altLang="en-US" sz="2000" b="1" dirty="0">
                <a:solidFill>
                  <a:srgbClr val="0D0D0D"/>
                </a:solidFill>
                <a:latin typeface="微软雅黑" panose="020B0503020204020204" pitchFamily="34" charset="-122"/>
                <a:ea typeface="微软雅黑" panose="020B0503020204020204" pitchFamily="34" charset="-122"/>
              </a:rPr>
              <a:t>：</a:t>
            </a:r>
            <a:r>
              <a:rPr lang="en-US" altLang="zh-CN" sz="2000" err="1">
                <a:solidFill>
                  <a:srgbClr val="404040"/>
                </a:solidFill>
                <a:latin typeface="微软雅黑" panose="020B0503020204020204" pitchFamily="34" charset="-122"/>
                <a:ea typeface="微软雅黑" panose="020B0503020204020204" pitchFamily="34" charset="-122"/>
              </a:rPr>
              <a:t>全国首批三个以“火炬”冠名的国家高新区之一</a:t>
            </a:r>
            <a:endParaRPr lang="en-US" altLang="zh-CN" sz="2000">
              <a:solidFill>
                <a:srgbClr val="404040"/>
              </a:solidFill>
              <a:latin typeface="微软雅黑" panose="020B0503020204020204" pitchFamily="34" charset="-122"/>
              <a:ea typeface="微软雅黑" panose="020B0503020204020204" pitchFamily="34" charset="-122"/>
            </a:endParaRPr>
          </a:p>
          <a:p>
            <a:pPr marL="342900" indent="-342900">
              <a:lnSpc>
                <a:spcPct val="120000"/>
              </a:lnSpc>
              <a:buFont typeface="Wingdings" panose="05000000000000000000" pitchFamily="2" charset="2"/>
              <a:buChar char="n"/>
            </a:pPr>
            <a:r>
              <a:rPr lang="en-US" altLang="zh-CN" sz="2000" b="1">
                <a:solidFill>
                  <a:srgbClr val="0D0D0D"/>
                </a:solidFill>
                <a:latin typeface="微软雅黑" panose="020B0503020204020204" pitchFamily="34" charset="-122"/>
                <a:ea typeface="微软雅黑" panose="020B0503020204020204" pitchFamily="34" charset="-122"/>
              </a:rPr>
              <a:t>2016</a:t>
            </a:r>
            <a:r>
              <a:rPr lang="zh-CN" altLang="en-US" sz="2000" b="1" dirty="0">
                <a:solidFill>
                  <a:srgbClr val="0D0D0D"/>
                </a:solidFill>
                <a:latin typeface="微软雅黑" panose="020B0503020204020204" pitchFamily="34" charset="-122"/>
                <a:ea typeface="微软雅黑" panose="020B0503020204020204" pitchFamily="34" charset="-122"/>
              </a:rPr>
              <a:t>.</a:t>
            </a:r>
            <a:r>
              <a:rPr lang="en-US" altLang="zh-CN" sz="2000" b="1">
                <a:solidFill>
                  <a:srgbClr val="0D0D0D"/>
                </a:solidFill>
                <a:latin typeface="微软雅黑" panose="020B0503020204020204" pitchFamily="34" charset="-122"/>
                <a:ea typeface="微软雅黑" panose="020B0503020204020204" pitchFamily="34" charset="-122"/>
              </a:rPr>
              <a:t>6</a:t>
            </a:r>
            <a:r>
              <a:rPr lang="zh-CN" altLang="en-US" sz="2000" b="1" dirty="0">
                <a:solidFill>
                  <a:srgbClr val="0D0D0D"/>
                </a:solidFill>
                <a:latin typeface="微软雅黑" panose="020B0503020204020204" pitchFamily="34" charset="-122"/>
                <a:ea typeface="微软雅黑" panose="020B0503020204020204" pitchFamily="34" charset="-122"/>
              </a:rPr>
              <a:t>：</a:t>
            </a:r>
            <a:r>
              <a:rPr lang="en-US" altLang="zh-CN" sz="2000" err="1">
                <a:solidFill>
                  <a:srgbClr val="404040"/>
                </a:solidFill>
                <a:latin typeface="微软雅黑" panose="020B0503020204020204" pitchFamily="34" charset="-122"/>
                <a:ea typeface="微软雅黑" panose="020B0503020204020204" pitchFamily="34" charset="-122"/>
              </a:rPr>
              <a:t>福厦泉国家自主创新示范区，其中厦门为湖里火炬高新区</a:t>
            </a:r>
            <a:endParaRPr lang="en-US" altLang="zh-CN" sz="2000">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3445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2</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个国家重点片区</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厦门火炬高新区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3" name="图片 2" descr="火炬高新"/>
          <p:cNvPicPr>
            <a:picLocks noChangeAspect="1"/>
          </p:cNvPicPr>
          <p:nvPr/>
        </p:nvPicPr>
        <p:blipFill>
          <a:blip r:embed="rId1" cstate="print"/>
          <a:stretch>
            <a:fillRect/>
          </a:stretch>
        </p:blipFill>
        <p:spPr bwMode="auto">
          <a:xfrm>
            <a:off x="-57150" y="3764914"/>
            <a:ext cx="12341225" cy="3342640"/>
          </a:xfrm>
          <a:prstGeom prst="rect">
            <a:avLst/>
          </a:prstGeom>
          <a:ln>
            <a:noFill/>
          </a:ln>
          <a:effectLst>
            <a:softEdge rad="112500"/>
          </a:effectLst>
        </p:spPr>
      </p:pic>
      <p:sp>
        <p:nvSpPr>
          <p:cNvPr id="25604" name="文本框 3"/>
          <p:cNvSpPr txBox="1"/>
          <p:nvPr/>
        </p:nvSpPr>
        <p:spPr>
          <a:xfrm>
            <a:off x="4838700" y="1270000"/>
            <a:ext cx="7072313" cy="1938338"/>
          </a:xfrm>
          <a:prstGeom prst="rect">
            <a:avLst/>
          </a:prstGeom>
          <a:noFill/>
          <a:ln w="9525">
            <a:noFill/>
          </a:ln>
        </p:spPr>
        <p:txBody>
          <a:bodyPr>
            <a:spAutoFit/>
          </a:bodyPr>
          <a:lstStyle/>
          <a:p>
            <a:pPr marL="342900" marR="0" indent="-342900" defTabSz="914400" fontAlgn="auto">
              <a:lnSpc>
                <a:spcPct val="150000"/>
              </a:lnSpc>
              <a:spcBef>
                <a:spcPts val="0"/>
              </a:spcBef>
              <a:spcAft>
                <a:spcPts val="0"/>
              </a:spcAft>
              <a:buClrTx/>
              <a:buSzTx/>
              <a:buFont typeface="Wingdings" panose="05000000000000000000" pitchFamily="2" charset="2"/>
              <a:buChar char="n"/>
              <a:defRPr/>
            </a:pPr>
            <a:r>
              <a:rPr kumimoji="0" lang="en-US" altLang="x-none" sz="1600" b="1"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湖里园区 ：</a:t>
            </a:r>
            <a:r>
              <a:rPr kumimoji="0" lang="en-US" altLang="x-none" sz="1600"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火炬园、创业园、信息光电园、北大生物园。</a:t>
            </a:r>
            <a:endParaRPr kumimoji="0" lang="en-US" altLang="x-none" sz="1600" kern="1200" cap="none" spc="0" normalizeH="0" baseline="0" noProof="0" dirty="0">
              <a:latin typeface="微软雅黑" panose="020B0503020204020204" pitchFamily="34" charset="-122"/>
              <a:ea typeface="微软雅黑" panose="020B0503020204020204" pitchFamily="34" charset="-122"/>
              <a:cs typeface="+mn-cs"/>
            </a:endParaRPr>
          </a:p>
          <a:p>
            <a:pPr marL="342900" marR="0" indent="-342900" defTabSz="914400" fontAlgn="auto">
              <a:lnSpc>
                <a:spcPct val="150000"/>
              </a:lnSpc>
              <a:spcBef>
                <a:spcPts val="0"/>
              </a:spcBef>
              <a:spcAft>
                <a:spcPts val="0"/>
              </a:spcAft>
              <a:buClrTx/>
              <a:buSzTx/>
              <a:buFont typeface="Wingdings" panose="05000000000000000000" pitchFamily="2" charset="2"/>
              <a:buChar char="n"/>
              <a:defRPr/>
            </a:pPr>
            <a:r>
              <a:rPr kumimoji="0" lang="zh-CN" altLang="en-US" sz="1600" b="1" kern="1200" cap="none" spc="0" normalizeH="0" baseline="0" noProof="0" dirty="0">
                <a:latin typeface="微软雅黑" panose="020B0503020204020204" pitchFamily="34" charset="-122"/>
                <a:ea typeface="微软雅黑" panose="020B0503020204020204" pitchFamily="34" charset="-122"/>
                <a:cs typeface="+mn-cs"/>
              </a:rPr>
              <a:t>主导产业：</a:t>
            </a:r>
            <a:r>
              <a:rPr kumimoji="0" lang="zh-CN" altLang="en-US" sz="1600" kern="1200" cap="none" spc="0" normalizeH="0" baseline="0" noProof="0" dirty="0">
                <a:latin typeface="微软雅黑" panose="020B0503020204020204" pitchFamily="34" charset="-122"/>
                <a:ea typeface="微软雅黑" panose="020B0503020204020204" pitchFamily="34" charset="-122"/>
                <a:cs typeface="+mn-cs"/>
              </a:rPr>
              <a:t>平板</a:t>
            </a:r>
            <a:r>
              <a:rPr kumimoji="0" lang="en-US" altLang="x-none" sz="1600" kern="1200" cap="none" spc="0" normalizeH="0" baseline="0" noProof="0" dirty="0">
                <a:latin typeface="微软雅黑" panose="020B0503020204020204" pitchFamily="34" charset="-122"/>
                <a:ea typeface="微软雅黑" panose="020B0503020204020204" pitchFamily="34" charset="-122"/>
                <a:cs typeface="+mn-cs"/>
              </a:rPr>
              <a:t>显示、计算机与通信设备、</a:t>
            </a:r>
            <a:r>
              <a:rPr kumimoji="0" lang="zh-CN" altLang="en-US" sz="1600" kern="1200" cap="none" spc="0" normalizeH="0" baseline="0" noProof="0" dirty="0">
                <a:latin typeface="微软雅黑" panose="020B0503020204020204" pitchFamily="34" charset="-122"/>
                <a:ea typeface="微软雅黑" panose="020B0503020204020204" pitchFamily="34" charset="-122"/>
                <a:cs typeface="+mn-cs"/>
              </a:rPr>
              <a:t>电力电器、</a:t>
            </a:r>
            <a:r>
              <a:rPr kumimoji="0" lang="en-US" altLang="x-none" sz="1600" kern="1200" cap="none" spc="0" normalizeH="0" baseline="0" noProof="0" dirty="0">
                <a:latin typeface="微软雅黑" panose="020B0503020204020204" pitchFamily="34" charset="-122"/>
                <a:ea typeface="微软雅黑" panose="020B0503020204020204" pitchFamily="34" charset="-122"/>
                <a:cs typeface="+mn-cs"/>
              </a:rPr>
              <a:t>软件</a:t>
            </a:r>
            <a:r>
              <a:rPr kumimoji="0" lang="zh-CN" altLang="en-US" sz="1600" kern="1200" cap="none" spc="0" normalizeH="0" baseline="0" noProof="0" dirty="0">
                <a:latin typeface="微软雅黑" panose="020B0503020204020204" pitchFamily="34" charset="-122"/>
                <a:ea typeface="微软雅黑" panose="020B0503020204020204" pitchFamily="34" charset="-122"/>
                <a:cs typeface="+mn-cs"/>
              </a:rPr>
              <a:t>与信息服务</a:t>
            </a:r>
            <a:endParaRPr kumimoji="0" lang="zh-CN" altLang="en-US" sz="1600" kern="1200" cap="none" spc="0" normalizeH="0" baseline="0" noProof="0" dirty="0">
              <a:latin typeface="微软雅黑" panose="020B0503020204020204" pitchFamily="34" charset="-122"/>
              <a:ea typeface="微软雅黑" panose="020B0503020204020204" pitchFamily="34" charset="-122"/>
              <a:cs typeface="+mn-cs"/>
            </a:endParaRPr>
          </a:p>
          <a:p>
            <a:pPr marR="0" defTabSz="914400" fontAlgn="auto">
              <a:lnSpc>
                <a:spcPct val="150000"/>
              </a:lnSpc>
              <a:spcBef>
                <a:spcPts val="0"/>
              </a:spcBef>
              <a:spcAft>
                <a:spcPts val="0"/>
              </a:spcAft>
              <a:buClrTx/>
              <a:buSzTx/>
              <a:buFont typeface="Wingdings" panose="05000000000000000000" pitchFamily="2" charset="2"/>
              <a:defRPr/>
            </a:pPr>
            <a:r>
              <a:rPr kumimoji="0" lang="zh-CN" altLang="en-US" sz="1600" kern="1200" cap="none" spc="0" normalizeH="0" baseline="0" noProof="0" dirty="0">
                <a:latin typeface="微软雅黑" panose="020B0503020204020204" pitchFamily="34" charset="-122"/>
                <a:ea typeface="微软雅黑" panose="020B0503020204020204" pitchFamily="34" charset="-122"/>
                <a:cs typeface="+mn-cs"/>
              </a:rPr>
              <a:t>      微电子与集成电路、</a:t>
            </a:r>
            <a:r>
              <a:rPr kumimoji="0" lang="en-US" altLang="zh-CN" sz="1600" kern="1200" cap="none" spc="0" normalizeH="0" baseline="0" noProof="0" dirty="0">
                <a:latin typeface="微软雅黑" panose="020B0503020204020204" pitchFamily="34" charset="-122"/>
                <a:ea typeface="微软雅黑" panose="020B0503020204020204" pitchFamily="34" charset="-122"/>
                <a:cs typeface="+mn-cs"/>
              </a:rPr>
              <a:t>LED</a:t>
            </a:r>
            <a:r>
              <a:rPr kumimoji="0" lang="zh-CN" altLang="en-US" sz="1600" kern="1200" cap="none" spc="0" normalizeH="0" baseline="0" noProof="0" dirty="0">
                <a:latin typeface="微软雅黑" panose="020B0503020204020204" pitchFamily="34" charset="-122"/>
                <a:ea typeface="微软雅黑" panose="020B0503020204020204" pitchFamily="34" charset="-122"/>
                <a:cs typeface="+mn-cs"/>
              </a:rPr>
              <a:t>等。</a:t>
            </a:r>
            <a:endParaRPr kumimoji="0" lang="en-US" altLang="x-none" sz="1600" kern="1200" cap="none" spc="0" normalizeH="0" baseline="0" noProof="0" dirty="0">
              <a:latin typeface="微软雅黑" panose="020B0503020204020204" pitchFamily="34" charset="-122"/>
              <a:ea typeface="微软雅黑" panose="020B0503020204020204" pitchFamily="34" charset="-122"/>
              <a:cs typeface="+mn-cs"/>
            </a:endParaRPr>
          </a:p>
          <a:p>
            <a:pPr marL="342900" marR="0" indent="-342900" defTabSz="914400" fontAlgn="auto">
              <a:lnSpc>
                <a:spcPct val="150000"/>
              </a:lnSpc>
              <a:spcBef>
                <a:spcPts val="0"/>
              </a:spcBef>
              <a:spcAft>
                <a:spcPts val="0"/>
              </a:spcAft>
              <a:buClrTx/>
              <a:buSzTx/>
              <a:buFont typeface="Wingdings" panose="05000000000000000000" pitchFamily="2" charset="2"/>
              <a:buChar char="n"/>
              <a:defRPr/>
            </a:pPr>
            <a:r>
              <a:rPr kumimoji="0" lang="zh-CN" altLang="en-US" sz="1600" b="1" kern="1200" cap="none" spc="0" normalizeH="0" baseline="0" noProof="0" dirty="0">
                <a:latin typeface="微软雅黑" panose="020B0503020204020204" pitchFamily="34" charset="-122"/>
                <a:ea typeface="微软雅黑" panose="020B0503020204020204" pitchFamily="34" charset="-122"/>
                <a:cs typeface="+mn-cs"/>
              </a:rPr>
              <a:t>新兴特色</a:t>
            </a:r>
            <a:r>
              <a:rPr kumimoji="0" lang="en-US" altLang="x-none" sz="1600" b="1" kern="1200" cap="none" spc="0" normalizeH="0" baseline="0" noProof="0" dirty="0">
                <a:latin typeface="微软雅黑" panose="020B0503020204020204" pitchFamily="34" charset="-122"/>
                <a:ea typeface="微软雅黑" panose="020B0503020204020204" pitchFamily="34" charset="-122"/>
                <a:cs typeface="+mn-cs"/>
              </a:rPr>
              <a:t>产业</a:t>
            </a:r>
            <a:r>
              <a:rPr kumimoji="0" lang="zh-CN" altLang="en-US" sz="1600" b="1" kern="1200" cap="none" spc="0" normalizeH="0" baseline="0" noProof="0" dirty="0">
                <a:latin typeface="微软雅黑" panose="020B0503020204020204" pitchFamily="34" charset="-122"/>
                <a:ea typeface="微软雅黑" panose="020B0503020204020204" pitchFamily="34" charset="-122"/>
                <a:cs typeface="+mn-cs"/>
              </a:rPr>
              <a:t>：</a:t>
            </a:r>
            <a:r>
              <a:rPr kumimoji="0" lang="zh-CN" altLang="en-US" sz="1600" kern="1200" cap="none" spc="0" normalizeH="0" baseline="0" noProof="0" dirty="0">
                <a:latin typeface="微软雅黑" panose="020B0503020204020204" pitchFamily="34" charset="-122"/>
                <a:ea typeface="微软雅黑" panose="020B0503020204020204" pitchFamily="34" charset="-122"/>
                <a:cs typeface="+mn-cs"/>
              </a:rPr>
              <a:t>生</a:t>
            </a:r>
            <a:r>
              <a:rPr kumimoji="0" lang="en-US" altLang="x-none" sz="1600" kern="1200" cap="none" spc="0" normalizeH="0" baseline="0" noProof="0" dirty="0">
                <a:latin typeface="微软雅黑" panose="020B0503020204020204" pitchFamily="34" charset="-122"/>
                <a:ea typeface="微软雅黑" panose="020B0503020204020204" pitchFamily="34" charset="-122"/>
                <a:cs typeface="+mn-cs"/>
              </a:rPr>
              <a:t>物医药</a:t>
            </a:r>
            <a:r>
              <a:rPr kumimoji="0" lang="zh-CN" altLang="en-US" sz="1600" kern="1200" cap="none" spc="0" normalizeH="0" baseline="0" noProof="0" dirty="0">
                <a:latin typeface="微软雅黑" panose="020B0503020204020204" pitchFamily="34" charset="-122"/>
                <a:ea typeface="微软雅黑" panose="020B0503020204020204" pitchFamily="34" charset="-122"/>
                <a:cs typeface="+mn-cs"/>
              </a:rPr>
              <a:t>、新材料、新能源、文化创意等</a:t>
            </a:r>
            <a:endParaRPr kumimoji="0" lang="en-US" altLang="x-none" sz="1600" kern="1200" cap="none" spc="0" normalizeH="0" baseline="0" noProof="0" dirty="0">
              <a:latin typeface="微软雅黑" panose="020B0503020204020204" pitchFamily="34" charset="-122"/>
              <a:ea typeface="微软雅黑" panose="020B0503020204020204" pitchFamily="34" charset="-122"/>
              <a:cs typeface="+mn-cs"/>
            </a:endParaRPr>
          </a:p>
          <a:p>
            <a:pPr marR="0" defTabSz="914400" fontAlgn="auto">
              <a:lnSpc>
                <a:spcPct val="150000"/>
              </a:lnSpc>
              <a:spcBef>
                <a:spcPts val="0"/>
              </a:spcBef>
              <a:spcAft>
                <a:spcPts val="0"/>
              </a:spcAft>
              <a:buClrTx/>
              <a:buSzTx/>
              <a:buFont typeface="Wingdings" panose="05000000000000000000" pitchFamily="2" charset="2"/>
              <a:defRPr/>
            </a:pPr>
            <a:endParaRPr kumimoji="0" lang="en-US" altLang="x-none" sz="1600" kern="1200" cap="none" spc="0" normalizeH="0" baseline="0" noProof="0" dirty="0">
              <a:latin typeface="微软雅黑" panose="020B0503020204020204" pitchFamily="34" charset="-122"/>
              <a:ea typeface="微软雅黑" panose="020B0503020204020204" pitchFamily="34" charset="-122"/>
              <a:cs typeface="+mn-cs"/>
            </a:endParaRPr>
          </a:p>
        </p:txBody>
      </p:sp>
      <p:sp>
        <p:nvSpPr>
          <p:cNvPr id="53252" name="文本框 1"/>
          <p:cNvSpPr txBox="1"/>
          <p:nvPr/>
        </p:nvSpPr>
        <p:spPr>
          <a:xfrm>
            <a:off x="401638" y="1293813"/>
            <a:ext cx="3983037" cy="2676525"/>
          </a:xfrm>
          <a:prstGeom prst="rect">
            <a:avLst/>
          </a:prstGeom>
          <a:noFill/>
          <a:ln w="9525">
            <a:noFill/>
          </a:ln>
        </p:spPr>
        <p:txBody>
          <a:bodyPr>
            <a:spAutoFit/>
          </a:bodyPr>
          <a:p>
            <a:pPr>
              <a:lnSpc>
                <a:spcPct val="150000"/>
              </a:lnSpc>
              <a:buFont typeface="Arial" panose="020B0604020202020204" pitchFamily="34" charset="0"/>
            </a:pPr>
            <a:r>
              <a:rPr lang="en-US" altLang="zh-CN" sz="1600" err="1">
                <a:latin typeface="微软雅黑" panose="020B0503020204020204" pitchFamily="34" charset="-122"/>
                <a:ea typeface="微软雅黑" panose="020B0503020204020204" pitchFamily="34" charset="-122"/>
              </a:rPr>
              <a:t>国家级产业发展和孵化平台</a:t>
            </a:r>
            <a:endParaRPr lang="en-US" altLang="zh-CN" sz="1600">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err="1">
                <a:latin typeface="微软雅黑" panose="020B0503020204020204" pitchFamily="34" charset="-122"/>
                <a:ea typeface="微软雅黑" panose="020B0503020204020204" pitchFamily="34" charset="-122"/>
              </a:rPr>
              <a:t>首批国家高新技术产品出口基地</a:t>
            </a:r>
            <a:endParaRPr lang="en-US" altLang="zh-CN" sz="1600">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err="1">
                <a:latin typeface="微软雅黑" panose="020B0503020204020204" pitchFamily="34" charset="-122"/>
                <a:ea typeface="微软雅黑" panose="020B0503020204020204" pitchFamily="34" charset="-122"/>
              </a:rPr>
              <a:t>国家光电显示产业集群试点单位（基地</a:t>
            </a:r>
            <a:r>
              <a:rPr lang="en-US" altLang="zh-CN" sz="1600">
                <a:latin typeface="微软雅黑" panose="020B0503020204020204" pitchFamily="34" charset="-122"/>
                <a:ea typeface="微软雅黑" panose="020B0503020204020204" pitchFamily="34" charset="-122"/>
              </a:rPr>
              <a:t>）</a:t>
            </a:r>
            <a:endParaRPr lang="en-US" altLang="zh-CN" sz="1600">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err="1">
                <a:latin typeface="微软雅黑" panose="020B0503020204020204" pitchFamily="34" charset="-122"/>
                <a:ea typeface="微软雅黑" panose="020B0503020204020204" pitchFamily="34" charset="-122"/>
              </a:rPr>
              <a:t>国家新型工业化产业示范基地</a:t>
            </a:r>
            <a:endParaRPr lang="en-US" altLang="zh-CN" sz="1600">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err="1">
                <a:latin typeface="微软雅黑" panose="020B0503020204020204" pitchFamily="34" charset="-122"/>
                <a:ea typeface="微软雅黑" panose="020B0503020204020204" pitchFamily="34" charset="-122"/>
              </a:rPr>
              <a:t>国家海外高层次人才创新创业基地</a:t>
            </a:r>
            <a:endParaRPr lang="en-US" altLang="zh-CN" sz="1600">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err="1">
                <a:latin typeface="微软雅黑" panose="020B0503020204020204" pitchFamily="34" charset="-122"/>
                <a:ea typeface="微软雅黑" panose="020B0503020204020204" pitchFamily="34" charset="-122"/>
              </a:rPr>
              <a:t>国家对台科技合作与交流基地</a:t>
            </a:r>
            <a:endParaRPr lang="en-US" altLang="zh-CN" sz="1600">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err="1">
                <a:latin typeface="微软雅黑" panose="020B0503020204020204" pitchFamily="34" charset="-122"/>
                <a:ea typeface="微软雅黑" panose="020B0503020204020204" pitchFamily="34" charset="-122"/>
              </a:rPr>
              <a:t>国家技术转移示范机构</a:t>
            </a:r>
            <a:endParaRPr lang="en-US" altLang="zh-CN" sz="1600">
              <a:latin typeface="微软雅黑" panose="020B0503020204020204" pitchFamily="34" charset="-122"/>
              <a:ea typeface="微软雅黑" panose="020B0503020204020204" pitchFamily="34" charset="-122"/>
            </a:endParaRPr>
          </a:p>
        </p:txBody>
      </p:sp>
      <p:sp>
        <p:nvSpPr>
          <p:cNvPr id="53253" name="文本框 3"/>
          <p:cNvSpPr txBox="1"/>
          <p:nvPr/>
        </p:nvSpPr>
        <p:spPr>
          <a:xfrm>
            <a:off x="5185410" y="2833688"/>
            <a:ext cx="6897688" cy="1190625"/>
          </a:xfrm>
          <a:prstGeom prst="rect">
            <a:avLst/>
          </a:prstGeom>
          <a:noFill/>
          <a:ln w="9525">
            <a:noFill/>
          </a:ln>
        </p:spPr>
        <p:txBody>
          <a:bodyPr>
            <a:spAutoFit/>
          </a:bodyPr>
          <a:p>
            <a:pPr>
              <a:lnSpc>
                <a:spcPts val="2225"/>
              </a:lnSpc>
              <a:buFont typeface="Arial" panose="020B0604020202020204" pitchFamily="34" charset="0"/>
            </a:pPr>
            <a:r>
              <a:rPr lang="en-US" altLang="zh-CN" sz="1600" b="1" err="1">
                <a:solidFill>
                  <a:srgbClr val="FF0000"/>
                </a:solidFill>
                <a:latin typeface="微软雅黑" panose="020B0503020204020204" pitchFamily="34" charset="-122"/>
                <a:ea typeface="微软雅黑" panose="020B0503020204020204" pitchFamily="34" charset="-122"/>
                <a:sym typeface="+mn-ea"/>
              </a:rPr>
              <a:t>实施</a:t>
            </a:r>
            <a:r>
              <a:rPr lang="en-US" altLang="zh-CN" sz="1600" b="1">
                <a:solidFill>
                  <a:srgbClr val="FF0000"/>
                </a:solidFill>
                <a:latin typeface="微软雅黑" panose="020B0503020204020204" pitchFamily="34" charset="-122"/>
                <a:ea typeface="微软雅黑" panose="020B0503020204020204" pitchFamily="34" charset="-122"/>
                <a:sym typeface="+mn-ea"/>
              </a:rPr>
              <a:t>”</a:t>
            </a:r>
            <a:r>
              <a:rPr lang="zh-CN" altLang="en-US" sz="1600" b="1" dirty="0">
                <a:solidFill>
                  <a:srgbClr val="FF0000"/>
                </a:solidFill>
                <a:latin typeface="微软雅黑" panose="020B0503020204020204" pitchFamily="34" charset="-122"/>
                <a:ea typeface="微软雅黑" panose="020B0503020204020204" pitchFamily="34" charset="-122"/>
                <a:sym typeface="+mn-ea"/>
              </a:rPr>
              <a:t>一</a:t>
            </a:r>
            <a:r>
              <a:rPr lang="en-US" altLang="zh-CN" sz="1600" b="1" err="1">
                <a:solidFill>
                  <a:srgbClr val="FF0000"/>
                </a:solidFill>
                <a:latin typeface="微软雅黑" panose="020B0503020204020204" pitchFamily="34" charset="-122"/>
                <a:ea typeface="微软雅黑" panose="020B0503020204020204" pitchFamily="34" charset="-122"/>
                <a:sym typeface="+mn-ea"/>
              </a:rPr>
              <a:t>区多园“发展战略</a:t>
            </a:r>
            <a:r>
              <a:rPr lang="en-US" altLang="zh-CN" sz="1600" b="1">
                <a:solidFill>
                  <a:srgbClr val="FF0000"/>
                </a:solidFill>
                <a:latin typeface="微软雅黑" panose="020B0503020204020204" pitchFamily="34" charset="-122"/>
                <a:ea typeface="微软雅黑" panose="020B0503020204020204" pitchFamily="34" charset="-122"/>
                <a:sym typeface="+mn-ea"/>
              </a:rPr>
              <a:t>，</a:t>
            </a:r>
            <a:endParaRPr lang="en-US" altLang="zh-CN" sz="1600" b="1">
              <a:solidFill>
                <a:srgbClr val="FF0000"/>
              </a:solidFill>
              <a:latin typeface="微软雅黑" panose="020B0503020204020204" pitchFamily="34" charset="-122"/>
              <a:ea typeface="微软雅黑" panose="020B0503020204020204" pitchFamily="34" charset="-122"/>
              <a:sym typeface="+mn-ea"/>
            </a:endParaRPr>
          </a:p>
          <a:p>
            <a:pPr>
              <a:lnSpc>
                <a:spcPts val="2225"/>
              </a:lnSpc>
              <a:buFont typeface="Arial" panose="020B0604020202020204" pitchFamily="34" charset="0"/>
            </a:pPr>
            <a:r>
              <a:rPr lang="en-US" altLang="zh-CN" sz="1600" b="1" err="1">
                <a:solidFill>
                  <a:srgbClr val="FF0000"/>
                </a:solidFill>
                <a:latin typeface="微软雅黑" panose="020B0503020204020204" pitchFamily="34" charset="-122"/>
                <a:ea typeface="微软雅黑" panose="020B0503020204020204" pitchFamily="34" charset="-122"/>
                <a:sym typeface="+mn-ea"/>
              </a:rPr>
              <a:t>率先成为福建省第一个年产值过千亿元开发区</a:t>
            </a:r>
            <a:r>
              <a:rPr lang="en-US" altLang="zh-CN" sz="1600" b="1">
                <a:solidFill>
                  <a:srgbClr val="FF0000"/>
                </a:solidFill>
                <a:latin typeface="微软雅黑" panose="020B0503020204020204" pitchFamily="34" charset="-122"/>
                <a:ea typeface="微软雅黑" panose="020B0503020204020204" pitchFamily="34" charset="-122"/>
                <a:sym typeface="+mn-ea"/>
              </a:rPr>
              <a:t>。</a:t>
            </a:r>
            <a:endParaRPr lang="en-US" altLang="zh-CN" sz="1600" b="1">
              <a:solidFill>
                <a:srgbClr val="FF0000"/>
              </a:solidFill>
              <a:latin typeface="微软雅黑" panose="020B0503020204020204" pitchFamily="34" charset="-122"/>
              <a:ea typeface="微软雅黑" panose="020B0503020204020204" pitchFamily="34" charset="-122"/>
              <a:sym typeface="+mn-ea"/>
            </a:endParaRPr>
          </a:p>
          <a:p>
            <a:pPr>
              <a:lnSpc>
                <a:spcPts val="2225"/>
              </a:lnSpc>
              <a:buFont typeface="Arial" panose="020B0604020202020204" pitchFamily="34" charset="0"/>
            </a:pPr>
            <a:r>
              <a:rPr lang="en-US" altLang="zh-CN" sz="1600" b="1" err="1">
                <a:solidFill>
                  <a:srgbClr val="FF0000"/>
                </a:solidFill>
                <a:latin typeface="微软雅黑" panose="020B0503020204020204" pitchFamily="34" charset="-122"/>
                <a:ea typeface="微软雅黑" panose="020B0503020204020204" pitchFamily="34" charset="-122"/>
                <a:sym typeface="+mn-ea"/>
              </a:rPr>
              <a:t>加快推进自主创新示范区与自由贸易试验区”双自“联动，协同发展</a:t>
            </a:r>
            <a:r>
              <a:rPr lang="en-US" altLang="zh-CN" sz="1600" b="1">
                <a:solidFill>
                  <a:srgbClr val="FF0000"/>
                </a:solidFill>
                <a:latin typeface="微软雅黑" panose="020B0503020204020204" pitchFamily="34" charset="-122"/>
                <a:ea typeface="微软雅黑" panose="020B0503020204020204" pitchFamily="34" charset="-122"/>
                <a:sym typeface="+mn-ea"/>
              </a:rPr>
              <a:t>。</a:t>
            </a:r>
            <a:endParaRPr lang="zh-CN" altLang="zh-CN" sz="1600" b="1" dirty="0">
              <a:solidFill>
                <a:srgbClr val="FF0000"/>
              </a:solidFill>
              <a:latin typeface="黑体" panose="02010609060101010101" pitchFamily="49" charset="-122"/>
              <a:ea typeface="黑体" panose="02010609060101010101" pitchFamily="49" charset="-122"/>
            </a:endParaRPr>
          </a:p>
          <a:p>
            <a:pPr>
              <a:buFont typeface="Arial" panose="020B0604020202020204" pitchFamily="34" charset="0"/>
            </a:pPr>
            <a:endParaRPr lang="zh-CN" altLang="zh-CN" sz="16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slow"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文本框 4"/>
          <p:cNvSpPr txBox="1"/>
          <p:nvPr/>
        </p:nvSpPr>
        <p:spPr>
          <a:xfrm>
            <a:off x="3762375" y="1057275"/>
            <a:ext cx="4667250" cy="706438"/>
          </a:xfrm>
          <a:prstGeom prst="rect">
            <a:avLst/>
          </a:prstGeom>
          <a:noFill/>
          <a:ln w="9525">
            <a:noFill/>
          </a:ln>
        </p:spPr>
        <p:txBody>
          <a:bodyPr wrap="none">
            <a:spAutoFit/>
          </a:bodyPr>
          <a:p>
            <a:pPr algn="ctr"/>
            <a:r>
              <a:rPr lang="zh-CN" altLang="en-US" sz="4000" dirty="0">
                <a:latin typeface="方正尚酷简体" panose="03000509000000000000" charset="-122"/>
                <a:ea typeface="方正尚酷简体" panose="03000509000000000000" charset="-122"/>
              </a:rPr>
              <a:t>目录 </a:t>
            </a:r>
            <a:r>
              <a:rPr lang="en-US" altLang="zh-CN" sz="4000">
                <a:latin typeface="方正尚酷简体" panose="03000509000000000000" charset="-122"/>
                <a:ea typeface="方正尚酷简体" panose="03000509000000000000" charset="-122"/>
              </a:rPr>
              <a:t>|</a:t>
            </a:r>
            <a:r>
              <a:rPr lang="zh-CN" altLang="en-US" sz="4000" dirty="0">
                <a:latin typeface="Campton Light"/>
                <a:ea typeface="方正兰亭准黑_GBK" panose="02000000000000000000" charset="-122"/>
              </a:rPr>
              <a:t> </a:t>
            </a:r>
            <a:r>
              <a:rPr lang="en-US" altLang="zh-CN" sz="4000" b="1">
                <a:latin typeface="方正小标宋简体" panose="03000509000000000000" charset="-122"/>
                <a:ea typeface="方正小标宋简体" panose="03000509000000000000" charset="-122"/>
              </a:rPr>
              <a:t>CONTENTS</a:t>
            </a:r>
            <a:endParaRPr lang="zh-CN" altLang="en-US" sz="4000" b="1" dirty="0">
              <a:latin typeface="方正小标宋简体" panose="03000509000000000000" charset="-122"/>
              <a:ea typeface="方正小标宋简体" panose="03000509000000000000" charset="-122"/>
            </a:endParaRPr>
          </a:p>
        </p:txBody>
      </p:sp>
      <p:sp>
        <p:nvSpPr>
          <p:cNvPr id="18434" name="Freeform 5"/>
          <p:cNvSpPr/>
          <p:nvPr/>
        </p:nvSpPr>
        <p:spPr>
          <a:xfrm>
            <a:off x="2373313" y="1411288"/>
            <a:ext cx="7445375" cy="4327525"/>
          </a:xfrm>
          <a:custGeom>
            <a:avLst/>
            <a:gdLst>
              <a:gd name="txL" fmla="*/ 0 w 3907"/>
              <a:gd name="txT" fmla="*/ 0 h 2726"/>
              <a:gd name="txR" fmla="*/ 3907 w 3907"/>
              <a:gd name="txB" fmla="*/ 2726 h 2726"/>
            </a:gdLst>
            <a:ahLst/>
            <a:cxnLst>
              <a:cxn ang="0">
                <a:pos x="1318315557" y="0"/>
              </a:cxn>
              <a:cxn ang="0">
                <a:pos x="0" y="0"/>
              </a:cxn>
              <a:cxn ang="0">
                <a:pos x="0" y="2147483647"/>
              </a:cxn>
              <a:cxn ang="0">
                <a:pos x="2147483647" y="2147483647"/>
              </a:cxn>
              <a:cxn ang="0">
                <a:pos x="2147483647" y="0"/>
              </a:cxn>
              <a:cxn ang="0">
                <a:pos x="2147483647" y="0"/>
              </a:cxn>
            </a:cxnLst>
            <a:rect l="txL" t="txT" r="txR" b="txB"/>
            <a:pathLst>
              <a:path w="3907" h="2726">
                <a:moveTo>
                  <a:pt x="363" y="0"/>
                </a:moveTo>
                <a:lnTo>
                  <a:pt x="0" y="0"/>
                </a:lnTo>
                <a:lnTo>
                  <a:pt x="0" y="2726"/>
                </a:lnTo>
                <a:lnTo>
                  <a:pt x="3907" y="2726"/>
                </a:lnTo>
                <a:lnTo>
                  <a:pt x="3907" y="0"/>
                </a:lnTo>
                <a:lnTo>
                  <a:pt x="3544" y="0"/>
                </a:lnTo>
              </a:path>
            </a:pathLst>
          </a:custGeom>
          <a:noFill/>
          <a:ln w="38100" cap="flat" cmpd="sng">
            <a:solidFill>
              <a:schemeClr val="accent1"/>
            </a:solidFill>
            <a:prstDash val="solid"/>
            <a:miter/>
            <a:headEnd type="none" w="med" len="med"/>
            <a:tailEnd type="none" w="med" len="med"/>
          </a:ln>
        </p:spPr>
        <p:txBody>
          <a:bodyPr/>
          <a:p>
            <a:endParaRPr lang="zh-CN" altLang="en-US" dirty="0">
              <a:latin typeface="Arial" panose="020B0604020202020204" pitchFamily="34" charset="0"/>
            </a:endParaRPr>
          </a:p>
        </p:txBody>
      </p:sp>
      <p:sp>
        <p:nvSpPr>
          <p:cNvPr id="18435" name="文本框 26"/>
          <p:cNvSpPr txBox="1"/>
          <p:nvPr/>
        </p:nvSpPr>
        <p:spPr>
          <a:xfrm>
            <a:off x="4978400" y="2227263"/>
            <a:ext cx="2216150" cy="579437"/>
          </a:xfrm>
          <a:prstGeom prst="rect">
            <a:avLst/>
          </a:prstGeom>
          <a:noFill/>
          <a:ln w="9525">
            <a:noFill/>
          </a:ln>
        </p:spPr>
        <p:txBody>
          <a:bodyPr wrap="none">
            <a:spAutoFit/>
          </a:bodyPr>
          <a:p>
            <a:r>
              <a:rPr lang="zh-CN" altLang="en-US" sz="3200" dirty="0">
                <a:latin typeface="方正粗黑宋简体" panose="02000000000000000000" charset="-122"/>
                <a:ea typeface="方正粗黑宋简体" panose="02000000000000000000" charset="-122"/>
                <a:sym typeface="+mn-ea"/>
              </a:rPr>
              <a:t>厦门市概况</a:t>
            </a:r>
            <a:endParaRPr lang="zh-CN" altLang="en-US" sz="3200" dirty="0">
              <a:latin typeface="方正粗黑宋简体" panose="02000000000000000000" charset="-122"/>
              <a:ea typeface="方正粗黑宋简体" panose="02000000000000000000" charset="-122"/>
              <a:sym typeface="+mn-ea"/>
            </a:endParaRPr>
          </a:p>
        </p:txBody>
      </p:sp>
      <p:sp>
        <p:nvSpPr>
          <p:cNvPr id="30" name="矩形 29"/>
          <p:cNvSpPr/>
          <p:nvPr/>
        </p:nvSpPr>
        <p:spPr>
          <a:xfrm>
            <a:off x="3797300" y="2246313"/>
            <a:ext cx="995363" cy="544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a:ln>
                  <a:noFill/>
                </a:ln>
                <a:solidFill>
                  <a:srgbClr val="FFFFFF"/>
                </a:solidFill>
                <a:effectLst/>
                <a:uLnTx/>
                <a:uFillTx/>
                <a:latin typeface="Agency FB" panose="020B0503020202020204"/>
                <a:ea typeface="宋体" panose="02010600030101010101" pitchFamily="2" charset="-122"/>
                <a:cs typeface="+mn-cs"/>
              </a:rPr>
              <a:t>01</a:t>
            </a:r>
            <a:endParaRPr kumimoji="0" lang="zh-CN" altLang="en-US" sz="3200" b="0" i="0" u="none" strike="noStrike" kern="1200" cap="none" spc="0" normalizeH="0" baseline="0" noProof="0">
              <a:ln>
                <a:noFill/>
              </a:ln>
              <a:solidFill>
                <a:srgbClr val="FFFFFF"/>
              </a:solidFill>
              <a:effectLst/>
              <a:uLnTx/>
              <a:uFillTx/>
              <a:latin typeface="Agency FB" panose="020B0503020202020204"/>
              <a:ea typeface="宋体" panose="02010600030101010101" pitchFamily="2" charset="-122"/>
              <a:cs typeface="+mn-cs"/>
            </a:endParaRPr>
          </a:p>
        </p:txBody>
      </p:sp>
      <p:sp>
        <p:nvSpPr>
          <p:cNvPr id="18437" name="文本框 30"/>
          <p:cNvSpPr txBox="1"/>
          <p:nvPr/>
        </p:nvSpPr>
        <p:spPr>
          <a:xfrm>
            <a:off x="4978400" y="3006725"/>
            <a:ext cx="3435350" cy="579438"/>
          </a:xfrm>
          <a:prstGeom prst="rect">
            <a:avLst/>
          </a:prstGeom>
          <a:noFill/>
          <a:ln w="9525">
            <a:noFill/>
          </a:ln>
        </p:spPr>
        <p:txBody>
          <a:bodyPr wrap="none">
            <a:spAutoFit/>
          </a:bodyPr>
          <a:p>
            <a:r>
              <a:rPr lang="zh-CN" altLang="en-US" sz="3200" dirty="0">
                <a:latin typeface="方正粗黑宋简体" panose="02000000000000000000" charset="-122"/>
                <a:ea typeface="方正粗黑宋简体" panose="02000000000000000000" charset="-122"/>
                <a:sym typeface="+mn-ea"/>
              </a:rPr>
              <a:t>湖里区概况及特点</a:t>
            </a:r>
            <a:endParaRPr lang="zh-CN" altLang="en-US" sz="3200" dirty="0">
              <a:latin typeface="方正粗黑宋简体" panose="02000000000000000000" charset="-122"/>
              <a:ea typeface="方正粗黑宋简体" panose="02000000000000000000" charset="-122"/>
            </a:endParaRPr>
          </a:p>
        </p:txBody>
      </p:sp>
      <p:sp>
        <p:nvSpPr>
          <p:cNvPr id="32" name="矩形 31"/>
          <p:cNvSpPr/>
          <p:nvPr/>
        </p:nvSpPr>
        <p:spPr>
          <a:xfrm>
            <a:off x="3797300" y="3024188"/>
            <a:ext cx="995363" cy="544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a:ln>
                  <a:noFill/>
                </a:ln>
                <a:solidFill>
                  <a:srgbClr val="FFFFFF"/>
                </a:solidFill>
                <a:effectLst/>
                <a:uLnTx/>
                <a:uFillTx/>
                <a:latin typeface="Agency FB" panose="020B0503020202020204"/>
                <a:ea typeface="宋体" panose="02010600030101010101" pitchFamily="2" charset="-122"/>
                <a:cs typeface="+mn-cs"/>
              </a:rPr>
              <a:t>02</a:t>
            </a:r>
            <a:endParaRPr kumimoji="0" lang="zh-CN" altLang="en-US" sz="3200" b="0" i="0" u="none" strike="noStrike" kern="1200" cap="none" spc="0" normalizeH="0" baseline="0" noProof="0">
              <a:ln>
                <a:noFill/>
              </a:ln>
              <a:solidFill>
                <a:srgbClr val="FFFFFF"/>
              </a:solidFill>
              <a:effectLst/>
              <a:uLnTx/>
              <a:uFillTx/>
              <a:latin typeface="Agency FB" panose="020B0503020202020204"/>
              <a:ea typeface="宋体" panose="02010600030101010101" pitchFamily="2" charset="-122"/>
              <a:cs typeface="+mn-cs"/>
            </a:endParaRPr>
          </a:p>
        </p:txBody>
      </p:sp>
      <p:sp>
        <p:nvSpPr>
          <p:cNvPr id="18439" name="文本框 32"/>
          <p:cNvSpPr txBox="1"/>
          <p:nvPr/>
        </p:nvSpPr>
        <p:spPr>
          <a:xfrm>
            <a:off x="4978400" y="3784600"/>
            <a:ext cx="3028950" cy="579438"/>
          </a:xfrm>
          <a:prstGeom prst="rect">
            <a:avLst/>
          </a:prstGeom>
          <a:noFill/>
          <a:ln w="9525">
            <a:noFill/>
          </a:ln>
        </p:spPr>
        <p:txBody>
          <a:bodyPr wrap="none">
            <a:spAutoFit/>
          </a:bodyPr>
          <a:p>
            <a:r>
              <a:rPr lang="zh-CN" altLang="en-US" sz="3200" dirty="0">
                <a:latin typeface="方正粗黑宋简体" panose="02000000000000000000" charset="-122"/>
                <a:ea typeface="方正粗黑宋简体" panose="02000000000000000000" charset="-122"/>
                <a:sym typeface="方正兰亭准黑_GBK" panose="02000000000000000000" charset="-122"/>
              </a:rPr>
              <a:t>湖里区发展战略</a:t>
            </a:r>
            <a:endParaRPr lang="en-GB" altLang="zh-CN" sz="2800">
              <a:latin typeface="方正尚酷简体" panose="03000509000000000000" charset="-122"/>
              <a:ea typeface="方正尚酷简体" panose="03000509000000000000" charset="-122"/>
            </a:endParaRPr>
          </a:p>
        </p:txBody>
      </p:sp>
      <p:sp>
        <p:nvSpPr>
          <p:cNvPr id="34" name="矩形 33"/>
          <p:cNvSpPr/>
          <p:nvPr/>
        </p:nvSpPr>
        <p:spPr>
          <a:xfrm>
            <a:off x="3797300" y="3802063"/>
            <a:ext cx="995363" cy="5445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a:ln>
                  <a:noFill/>
                </a:ln>
                <a:solidFill>
                  <a:srgbClr val="FFFFFF"/>
                </a:solidFill>
                <a:effectLst/>
                <a:uLnTx/>
                <a:uFillTx/>
                <a:latin typeface="Agency FB" panose="020B0503020202020204"/>
                <a:ea typeface="宋体" panose="02010600030101010101" pitchFamily="2" charset="-122"/>
                <a:cs typeface="+mn-cs"/>
              </a:rPr>
              <a:t>03</a:t>
            </a:r>
            <a:endParaRPr kumimoji="0" lang="zh-CN" altLang="en-US" sz="3200" b="0" i="0" u="none" strike="noStrike" kern="1200" cap="none" spc="0" normalizeH="0" baseline="0" noProof="0">
              <a:ln>
                <a:noFill/>
              </a:ln>
              <a:solidFill>
                <a:srgbClr val="FFFFFF"/>
              </a:solidFill>
              <a:effectLst/>
              <a:uLnTx/>
              <a:uFillTx/>
              <a:latin typeface="Agency FB" panose="020B0503020202020204"/>
              <a:ea typeface="宋体" panose="02010600030101010101" pitchFamily="2" charset="-122"/>
              <a:cs typeface="+mn-cs"/>
            </a:endParaRPr>
          </a:p>
        </p:txBody>
      </p:sp>
      <p:sp>
        <p:nvSpPr>
          <p:cNvPr id="18441" name="文本框 34"/>
          <p:cNvSpPr txBox="1"/>
          <p:nvPr/>
        </p:nvSpPr>
        <p:spPr>
          <a:xfrm>
            <a:off x="4978400" y="4560888"/>
            <a:ext cx="3028950" cy="1006475"/>
          </a:xfrm>
          <a:prstGeom prst="rect">
            <a:avLst/>
          </a:prstGeom>
          <a:noFill/>
          <a:ln w="9525">
            <a:noFill/>
          </a:ln>
        </p:spPr>
        <p:txBody>
          <a:bodyPr wrap="none">
            <a:spAutoFit/>
          </a:bodyPr>
          <a:p>
            <a:r>
              <a:rPr lang="zh-CN" altLang="en-US" sz="3200" dirty="0">
                <a:latin typeface="方正粗黑宋简体" panose="02000000000000000000" charset="-122"/>
                <a:ea typeface="方正粗黑宋简体" panose="02000000000000000000" charset="-122"/>
                <a:sym typeface="+mn-ea"/>
              </a:rPr>
              <a:t>湖里区扶持政策</a:t>
            </a:r>
            <a:endParaRPr lang="zh-CN" altLang="en-US" sz="2800" b="1" dirty="0">
              <a:solidFill>
                <a:srgbClr val="3567B9"/>
              </a:solidFill>
              <a:latin typeface="隶书" panose="02010509060101010101" pitchFamily="49" charset="-122"/>
              <a:ea typeface="方正粗黑宋简体" panose="02000000000000000000" charset="-122"/>
            </a:endParaRPr>
          </a:p>
          <a:p>
            <a:endParaRPr lang="en-GB" altLang="zh-CN" sz="2800">
              <a:latin typeface="方正尚酷简体" panose="03000509000000000000" charset="-122"/>
              <a:ea typeface="方正尚酷简体" panose="03000509000000000000" charset="-122"/>
            </a:endParaRPr>
          </a:p>
        </p:txBody>
      </p:sp>
      <p:sp>
        <p:nvSpPr>
          <p:cNvPr id="36" name="矩形 35"/>
          <p:cNvSpPr/>
          <p:nvPr/>
        </p:nvSpPr>
        <p:spPr>
          <a:xfrm>
            <a:off x="3797300" y="4579938"/>
            <a:ext cx="995363" cy="544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a:ln>
                  <a:noFill/>
                </a:ln>
                <a:solidFill>
                  <a:srgbClr val="FFFFFF"/>
                </a:solidFill>
                <a:effectLst/>
                <a:uLnTx/>
                <a:uFillTx/>
                <a:latin typeface="Agency FB" panose="020B0503020202020204"/>
                <a:ea typeface="宋体" panose="02010600030101010101" pitchFamily="2" charset="-122"/>
                <a:cs typeface="+mn-cs"/>
              </a:rPr>
              <a:t>04</a:t>
            </a:r>
            <a:endParaRPr kumimoji="0" lang="zh-CN" altLang="en-US" sz="3200" b="0" i="0" u="none" strike="noStrike" kern="1200" cap="none" spc="0" normalizeH="0" baseline="0" noProof="0">
              <a:ln>
                <a:noFill/>
              </a:ln>
              <a:solidFill>
                <a:srgbClr val="FFFFFF"/>
              </a:solidFill>
              <a:effectLst/>
              <a:uLnTx/>
              <a:uFillTx/>
              <a:latin typeface="Agency FB" panose="020B0503020202020204"/>
              <a:ea typeface="宋体" panose="02010600030101010101" pitchFamily="2" charset="-122"/>
              <a:cs typeface="+mn-cs"/>
            </a:endParaRPr>
          </a:p>
        </p:txBody>
      </p:sp>
    </p:spTree>
  </p:cSld>
  <p:clrMapOvr>
    <a:masterClrMapping/>
  </p:clrMapOvr>
  <p:transition spd="slow"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4301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4</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大优势发展产业之一：高端制造</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55298" name="文本占位符 21505"/>
          <p:cNvSpPr>
            <a:spLocks noGrp="1"/>
          </p:cNvSpPr>
          <p:nvPr>
            <p:ph idx="4294967295"/>
          </p:nvPr>
        </p:nvSpPr>
        <p:spPr>
          <a:xfrm>
            <a:off x="517525" y="1057275"/>
            <a:ext cx="4759325" cy="4743450"/>
          </a:xfrm>
        </p:spPr>
        <p:txBody>
          <a:bodyPr vert="horz" wrap="square" lIns="91440" tIns="45720" rIns="91440" bIns="45720" anchor="ctr"/>
          <a:p>
            <a:pPr marL="0" indent="0" eaLnBrk="1" hangingPunct="1">
              <a:lnSpc>
                <a:spcPct val="150000"/>
              </a:lnSpc>
              <a:spcBef>
                <a:spcPct val="0"/>
              </a:spcBef>
              <a:spcAft>
                <a:spcPts val="100"/>
              </a:spcAft>
              <a:buClr>
                <a:srgbClr val="262626"/>
              </a:buClr>
              <a:buFont typeface="Wingdings" panose="05000000000000000000" pitchFamily="2" charset="2"/>
              <a:buNone/>
            </a:pPr>
            <a:r>
              <a:rPr lang="en-US" altLang="zh-CN" sz="1800">
                <a:latin typeface="微软雅黑" panose="020B0503020204020204" pitchFamily="34" charset="-122"/>
                <a:ea typeface="微软雅黑" panose="020B0503020204020204" pitchFamily="34" charset="-122"/>
                <a:sym typeface="宋体" panose="02010600030101010101" pitchFamily="2" charset="-122"/>
              </a:rPr>
              <a:t>     </a:t>
            </a:r>
            <a:endParaRPr lang="en-US" altLang="zh-CN" sz="1800">
              <a:latin typeface="微软雅黑" panose="020B0503020204020204" pitchFamily="34" charset="-122"/>
              <a:ea typeface="微软雅黑" panose="020B0503020204020204" pitchFamily="34" charset="-122"/>
              <a:sym typeface="宋体" panose="02010600030101010101" pitchFamily="2" charset="-122"/>
            </a:endParaRPr>
          </a:p>
          <a:p>
            <a:pPr marL="0" indent="0" eaLnBrk="1" hangingPunct="1">
              <a:lnSpc>
                <a:spcPct val="150000"/>
              </a:lnSpc>
              <a:spcBef>
                <a:spcPct val="0"/>
              </a:spcBef>
              <a:spcAft>
                <a:spcPts val="100"/>
              </a:spcAft>
              <a:buClr>
                <a:srgbClr val="262626"/>
              </a:buClr>
              <a:buFont typeface="Wingdings" panose="05000000000000000000" pitchFamily="2" charset="2"/>
              <a:buNone/>
            </a:pPr>
            <a:r>
              <a:rPr lang="en-US" altLang="zh-CN" sz="1800">
                <a:latin typeface="微软雅黑" panose="020B0503020204020204" pitchFamily="34" charset="-122"/>
                <a:ea typeface="微软雅黑" panose="020B0503020204020204" pitchFamily="34" charset="-122"/>
                <a:sym typeface="宋体" panose="02010600030101010101" pitchFamily="2" charset="-122"/>
              </a:rPr>
              <a:t>     </a:t>
            </a:r>
            <a:r>
              <a:rPr lang="en-US" altLang="zh-CN" sz="22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sz="2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重点发展 </a:t>
            </a:r>
            <a:r>
              <a:rPr lang="zh-CN" altLang="en-US" sz="1800" dirty="0">
                <a:latin typeface="微软雅黑" panose="020B0503020204020204" pitchFamily="34" charset="-122"/>
                <a:ea typeface="微软雅黑" panose="020B0503020204020204" pitchFamily="34" charset="-122"/>
                <a:sym typeface="宋体" panose="02010600030101010101" pitchFamily="2" charset="-122"/>
              </a:rPr>
              <a:t>集成电路、新材料、生物医药研发和孵化等前沿产业；突出发展航空维修产业；改造纺织服装、休闲用品制造等传统产业；继续发展平板显示、计算机及通讯设备等龙头产业。</a:t>
            </a:r>
            <a:endParaRPr lang="zh-CN" altLang="en-US" sz="1800" dirty="0">
              <a:latin typeface="微软雅黑" panose="020B0503020204020204" pitchFamily="34" charset="-122"/>
              <a:ea typeface="微软雅黑" panose="020B0503020204020204" pitchFamily="34" charset="-122"/>
              <a:sym typeface="宋体" panose="02010600030101010101" pitchFamily="2" charset="-122"/>
            </a:endParaRPr>
          </a:p>
          <a:p>
            <a:pPr marL="0" indent="0" eaLnBrk="1" hangingPunct="1">
              <a:lnSpc>
                <a:spcPct val="150000"/>
              </a:lnSpc>
              <a:spcBef>
                <a:spcPct val="0"/>
              </a:spcBef>
              <a:spcAft>
                <a:spcPts val="100"/>
              </a:spcAft>
              <a:buClr>
                <a:srgbClr val="262626"/>
              </a:buClr>
              <a:buFont typeface="Wingdings" panose="05000000000000000000" pitchFamily="2" charset="2"/>
              <a:buNone/>
            </a:pPr>
            <a:r>
              <a:rPr lang="zh-CN" altLang="en-US" sz="1800" dirty="0">
                <a:latin typeface="微软雅黑" panose="020B0503020204020204" pitchFamily="34" charset="-122"/>
                <a:ea typeface="微软雅黑" panose="020B0503020204020204" pitchFamily="34" charset="-122"/>
                <a:sym typeface="宋体" panose="02010600030101010101" pitchFamily="2" charset="-122"/>
              </a:rPr>
              <a:t>       拥有国家级高新技术企业</a:t>
            </a:r>
            <a:r>
              <a:rPr lang="en-US" altLang="zh-CN" sz="2400" b="1">
                <a:latin typeface="隶书" panose="02010509060101010101" pitchFamily="49" charset="-122"/>
                <a:ea typeface="隶书" panose="02010509060101010101" pitchFamily="49" charset="-122"/>
                <a:sym typeface="宋体" panose="02010600030101010101" pitchFamily="2" charset="-122"/>
              </a:rPr>
              <a:t>286</a:t>
            </a:r>
            <a:r>
              <a:rPr lang="zh-CN" altLang="en-US" sz="1800" dirty="0">
                <a:latin typeface="微软雅黑" panose="020B0503020204020204" pitchFamily="34" charset="-122"/>
                <a:ea typeface="微软雅黑" panose="020B0503020204020204" pitchFamily="34" charset="-122"/>
                <a:sym typeface="宋体" panose="02010600030101010101" pitchFamily="2" charset="-122"/>
              </a:rPr>
              <a:t>家、高新技术产业产值占全区工业产值90%。</a:t>
            </a:r>
            <a:endParaRPr lang="zh-CN" altLang="en-US" sz="1800" dirty="0">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55299" name="组合 2"/>
          <p:cNvGrpSpPr/>
          <p:nvPr/>
        </p:nvGrpSpPr>
        <p:grpSpPr>
          <a:xfrm>
            <a:off x="5775325" y="2130425"/>
            <a:ext cx="5903913" cy="3759200"/>
            <a:chOff x="10099" y="3819"/>
            <a:chExt cx="8322" cy="5084"/>
          </a:xfrm>
        </p:grpSpPr>
        <p:pic>
          <p:nvPicPr>
            <p:cNvPr id="2" name="图片 1" descr="换P13图"/>
            <p:cNvPicPr>
              <a:picLocks noChangeAspect="1"/>
            </p:cNvPicPr>
            <p:nvPr/>
          </p:nvPicPr>
          <p:blipFill>
            <a:blip r:embed="rId1" cstate="print"/>
            <a:stretch>
              <a:fillRect/>
            </a:stretch>
          </p:blipFill>
          <p:spPr>
            <a:xfrm>
              <a:off x="10099" y="3819"/>
              <a:ext cx="8322" cy="5084"/>
            </a:xfrm>
            <a:prstGeom prst="round2DiagRect">
              <a:avLst/>
            </a:prstGeom>
            <a:ln>
              <a:noFill/>
            </a:ln>
            <a:effectLst>
              <a:outerShdw blurRad="190500" algn="tl" rotWithShape="0">
                <a:srgbClr val="000000">
                  <a:alpha val="70000"/>
                </a:srgbClr>
              </a:outerShdw>
            </a:effectLst>
          </p:spPr>
        </p:pic>
        <p:sp>
          <p:nvSpPr>
            <p:cNvPr id="55301" name="文本框 2"/>
            <p:cNvSpPr txBox="1"/>
            <p:nvPr/>
          </p:nvSpPr>
          <p:spPr>
            <a:xfrm>
              <a:off x="16852" y="8093"/>
              <a:ext cx="1569" cy="435"/>
            </a:xfrm>
            <a:prstGeom prst="rect">
              <a:avLst/>
            </a:prstGeom>
            <a:noFill/>
            <a:ln w="9525">
              <a:noFill/>
            </a:ln>
          </p:spPr>
          <p:txBody>
            <a:bodyPr>
              <a:spAutoFit/>
            </a:bodyPr>
            <a:p>
              <a:r>
                <a:rPr lang="zh-CN" altLang="en-US" sz="1500" dirty="0">
                  <a:solidFill>
                    <a:schemeClr val="bg1"/>
                  </a:solidFill>
                  <a:latin typeface="黑体" panose="02010609060101010101" pitchFamily="49" charset="-122"/>
                  <a:ea typeface="黑体" panose="02010609060101010101" pitchFamily="49" charset="-122"/>
                </a:rPr>
                <a:t>航空维修</a:t>
              </a:r>
              <a:endParaRPr lang="zh-CN" altLang="en-US" sz="1500" dirty="0">
                <a:solidFill>
                  <a:schemeClr val="bg1"/>
                </a:solidFill>
                <a:latin typeface="黑体" panose="02010609060101010101" pitchFamily="49" charset="-122"/>
                <a:ea typeface="黑体" panose="02010609060101010101" pitchFamily="49" charset="-122"/>
              </a:endParaRPr>
            </a:p>
          </p:txBody>
        </p:sp>
      </p:grpSp>
    </p:spTree>
  </p:cSld>
  <p:clrMapOvr>
    <a:masterClrMapping/>
  </p:clrMapOvr>
  <p:transition spd="slow"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4301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4</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大优势发展产业之一：商贸物流</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30725" name="文本占位符 21505"/>
          <p:cNvSpPr>
            <a:spLocks noGrp="1"/>
          </p:cNvSpPr>
          <p:nvPr/>
        </p:nvSpPr>
        <p:spPr>
          <a:xfrm>
            <a:off x="6437313" y="4535488"/>
            <a:ext cx="5089525" cy="1971675"/>
          </a:xfrm>
          <a:prstGeom prst="rect">
            <a:avLst/>
          </a:prstGeom>
          <a:noFill/>
          <a:ln w="9525">
            <a:noFill/>
          </a:ln>
        </p:spPr>
        <p:txBody>
          <a:bodyPr anchor="ctr"/>
          <a:lstStyle/>
          <a:p>
            <a:pPr marL="0" marR="0" lvl="0" indent="0" algn="l" defTabSz="914400" rtl="0" eaLnBrk="0" fontAlgn="auto" latinLnBrk="0" hangingPunct="0">
              <a:lnSpc>
                <a:spcPct val="150000"/>
              </a:lnSpc>
              <a:spcBef>
                <a:spcPts val="0"/>
              </a:spcBef>
              <a:spcAft>
                <a:spcPts val="100"/>
              </a:spcAft>
              <a:buClr>
                <a:srgbClr val="262626"/>
              </a:buClr>
              <a:buSzPct val="92000"/>
              <a:buFont typeface="Wingdings" panose="05000000000000000000" pitchFamily="2" charset="2"/>
              <a:buNone/>
              <a:defRPr/>
            </a:pPr>
            <a:r>
              <a:rPr kumimoji="0" lang="zh-CN" altLang="en-US" sz="2200" b="1"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物流业</a:t>
            </a:r>
            <a:endParaRPr kumimoji="0" lang="zh-CN" altLang="en-US" sz="18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a:p>
            <a:pPr marL="0" marR="0" lvl="0" indent="0" algn="l" defTabSz="914400" rtl="0" eaLnBrk="0" fontAlgn="auto" latinLnBrk="0" hangingPunct="0">
              <a:lnSpc>
                <a:spcPct val="150000"/>
              </a:lnSpc>
              <a:spcBef>
                <a:spcPts val="0"/>
              </a:spcBef>
              <a:spcAft>
                <a:spcPts val="100"/>
              </a:spcAft>
              <a:buClr>
                <a:srgbClr val="262626"/>
              </a:buClr>
              <a:buSzPct val="92000"/>
              <a:buFont typeface="Wingdings" panose="05000000000000000000" pitchFamily="2" charset="2"/>
              <a:buNone/>
              <a:defRPr/>
            </a:pPr>
            <a:r>
              <a:rPr kumimoji="0" lang="zh-CN" altLang="en-US" sz="1600" b="0" i="0" u="none" strike="noStrike" kern="1200" cap="none" spc="0" normalizeH="0" baseline="0" noProof="0">
                <a:ln>
                  <a:noFill/>
                </a:ln>
                <a:solidFill>
                  <a:srgbClr val="40404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打造”物流+制造”、”物流+商贸”、”物流+金融”等现代物流新模式</a:t>
            </a:r>
            <a:endParaRPr kumimoji="0" lang="zh-CN" altLang="en-US" sz="1600" b="0" i="0" u="none" strike="noStrike" kern="1200" cap="none" spc="0" normalizeH="0" baseline="0" noProof="0">
              <a:ln>
                <a:noFill/>
              </a:ln>
              <a:solidFill>
                <a:srgbClr val="40404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30727" name="文本占位符 21505"/>
          <p:cNvSpPr>
            <a:spLocks noGrp="1"/>
          </p:cNvSpPr>
          <p:nvPr/>
        </p:nvSpPr>
        <p:spPr>
          <a:xfrm>
            <a:off x="1017588" y="4508500"/>
            <a:ext cx="5238750" cy="1968500"/>
          </a:xfrm>
          <a:prstGeom prst="rect">
            <a:avLst/>
          </a:prstGeom>
          <a:noFill/>
          <a:ln w="9525">
            <a:noFill/>
          </a:ln>
        </p:spPr>
        <p:txBody>
          <a:bodyPr anchor="ctr"/>
          <a:lstStyle/>
          <a:p>
            <a:pPr marL="0" marR="0" lvl="0" indent="0" algn="l" defTabSz="914400" rtl="0" eaLnBrk="0" fontAlgn="auto" latinLnBrk="0" hangingPunct="0">
              <a:lnSpc>
                <a:spcPct val="150000"/>
              </a:lnSpc>
              <a:spcBef>
                <a:spcPts val="0"/>
              </a:spcBef>
              <a:spcAft>
                <a:spcPts val="100"/>
              </a:spcAft>
              <a:buClr>
                <a:srgbClr val="262626"/>
              </a:buClr>
              <a:buSzPct val="92000"/>
              <a:buFont typeface="Wingdings" panose="05000000000000000000" pitchFamily="2" charset="2"/>
              <a:buNone/>
              <a:defRPr/>
            </a:pPr>
            <a:r>
              <a:rPr kumimoji="0" lang="zh-CN" altLang="en-US" sz="2200" b="1"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商贸业</a:t>
            </a:r>
            <a:endParaRPr kumimoji="0" lang="zh-CN" altLang="en-US" sz="18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a:p>
            <a:pPr marL="0" marR="0" lvl="0" indent="0" algn="l" defTabSz="914400" rtl="0" eaLnBrk="0" fontAlgn="auto" latinLnBrk="0" hangingPunct="0">
              <a:lnSpc>
                <a:spcPct val="150000"/>
              </a:lnSpc>
              <a:spcBef>
                <a:spcPts val="0"/>
              </a:spcBef>
              <a:spcAft>
                <a:spcPts val="100"/>
              </a:spcAft>
              <a:buClr>
                <a:srgbClr val="262626"/>
              </a:buClr>
              <a:buSzPct val="92000"/>
              <a:buFont typeface="Wingdings" panose="05000000000000000000" pitchFamily="2" charset="2"/>
              <a:buNone/>
              <a:defRPr/>
            </a:pPr>
            <a:r>
              <a:rPr kumimoji="0" lang="zh-CN" altLang="en-US" sz="1600" b="0" i="0" u="none" strike="noStrike" kern="1200" cap="none" spc="0" normalizeH="0" baseline="0" noProof="0">
                <a:ln>
                  <a:noFill/>
                </a:ln>
                <a:solidFill>
                  <a:srgbClr val="40404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重点发展大宗商品贸易、高新技术产品贸易、跨境电商离岸贸易等</a:t>
            </a:r>
            <a:endParaRPr kumimoji="0" lang="zh-CN" altLang="en-US" sz="1600" b="0" i="0" u="none" strike="noStrike" kern="1200" cap="none" spc="0" normalizeH="0" baseline="0" noProof="0">
              <a:ln>
                <a:noFill/>
              </a:ln>
              <a:solidFill>
                <a:srgbClr val="40404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grpSp>
        <p:nvGrpSpPr>
          <p:cNvPr id="57348" name="组合 3"/>
          <p:cNvGrpSpPr/>
          <p:nvPr/>
        </p:nvGrpSpPr>
        <p:grpSpPr>
          <a:xfrm>
            <a:off x="954088" y="1557338"/>
            <a:ext cx="5302250" cy="3032125"/>
            <a:chOff x="1138" y="2715"/>
            <a:chExt cx="8128" cy="4576"/>
          </a:xfrm>
        </p:grpSpPr>
        <p:pic>
          <p:nvPicPr>
            <p:cNvPr id="5" name="图片 4" descr="换P13图：湾悦城"/>
            <p:cNvPicPr>
              <a:picLocks noChangeAspect="1"/>
            </p:cNvPicPr>
            <p:nvPr/>
          </p:nvPicPr>
          <p:blipFill>
            <a:blip r:embed="rId1" cstate="print"/>
            <a:stretch>
              <a:fillRect/>
            </a:stretch>
          </p:blipFill>
          <p:spPr>
            <a:xfrm>
              <a:off x="1138" y="2715"/>
              <a:ext cx="7901" cy="4576"/>
            </a:xfrm>
            <a:prstGeom prst="roundRect">
              <a:avLst/>
            </a:prstGeom>
            <a:ln>
              <a:noFill/>
            </a:ln>
            <a:effectLst>
              <a:outerShdw blurRad="190500" algn="tl" rotWithShape="0">
                <a:srgbClr val="000000">
                  <a:alpha val="70000"/>
                </a:srgbClr>
              </a:outerShdw>
            </a:effectLst>
          </p:spPr>
        </p:pic>
        <p:sp>
          <p:nvSpPr>
            <p:cNvPr id="57353" name="文本框 2"/>
            <p:cNvSpPr txBox="1"/>
            <p:nvPr/>
          </p:nvSpPr>
          <p:spPr>
            <a:xfrm>
              <a:off x="7697" y="6613"/>
              <a:ext cx="1569" cy="486"/>
            </a:xfrm>
            <a:prstGeom prst="rect">
              <a:avLst/>
            </a:prstGeom>
            <a:noFill/>
            <a:ln w="9525">
              <a:noFill/>
            </a:ln>
          </p:spPr>
          <p:txBody>
            <a:bodyPr>
              <a:spAutoFit/>
            </a:bodyPr>
            <a:p>
              <a:r>
                <a:rPr lang="zh-CN" altLang="en-US" sz="1500" dirty="0">
                  <a:solidFill>
                    <a:schemeClr val="bg1"/>
                  </a:solidFill>
                  <a:latin typeface="黑体" panose="02010609060101010101" pitchFamily="49" charset="-122"/>
                  <a:ea typeface="黑体" panose="02010609060101010101" pitchFamily="49" charset="-122"/>
                </a:rPr>
                <a:t>湾悦城</a:t>
              </a:r>
              <a:endParaRPr lang="zh-CN" altLang="en-US" sz="1500" dirty="0">
                <a:solidFill>
                  <a:schemeClr val="bg1"/>
                </a:solidFill>
                <a:latin typeface="黑体" panose="02010609060101010101" pitchFamily="49" charset="-122"/>
                <a:ea typeface="黑体" panose="02010609060101010101" pitchFamily="49" charset="-122"/>
              </a:endParaRPr>
            </a:p>
          </p:txBody>
        </p:sp>
      </p:grpSp>
      <p:grpSp>
        <p:nvGrpSpPr>
          <p:cNvPr id="57349" name="组合 5"/>
          <p:cNvGrpSpPr/>
          <p:nvPr/>
        </p:nvGrpSpPr>
        <p:grpSpPr>
          <a:xfrm>
            <a:off x="6372225" y="1558925"/>
            <a:ext cx="5400675" cy="3030538"/>
            <a:chOff x="10378" y="2715"/>
            <a:chExt cx="8170" cy="4590"/>
          </a:xfrm>
        </p:grpSpPr>
        <p:pic>
          <p:nvPicPr>
            <p:cNvPr id="32771" name="图片 2" descr="13-14_0006_友朋至远方来（陈廷枢摄）"/>
            <p:cNvPicPr>
              <a:picLocks noChangeAspect="1" noChangeArrowheads="1"/>
            </p:cNvPicPr>
            <p:nvPr/>
          </p:nvPicPr>
          <p:blipFill>
            <a:blip r:embed="rId2" cstate="print"/>
            <a:stretch>
              <a:fillRect/>
            </a:stretch>
          </p:blipFill>
          <p:spPr bwMode="auto">
            <a:xfrm>
              <a:off x="10378" y="2715"/>
              <a:ext cx="7797" cy="4590"/>
            </a:xfrm>
            <a:prstGeom prst="roundRect">
              <a:avLst/>
            </a:prstGeom>
            <a:ln>
              <a:noFill/>
            </a:ln>
            <a:effectLst>
              <a:outerShdw blurRad="190500" algn="tl" rotWithShape="0">
                <a:srgbClr val="000000">
                  <a:alpha val="70000"/>
                </a:srgbClr>
              </a:outerShdw>
            </a:effectLst>
          </p:spPr>
        </p:pic>
        <p:sp>
          <p:nvSpPr>
            <p:cNvPr id="12" name="文本框 2"/>
            <p:cNvSpPr txBox="1"/>
            <p:nvPr/>
          </p:nvSpPr>
          <p:spPr>
            <a:xfrm>
              <a:off x="16504" y="6598"/>
              <a:ext cx="2044" cy="488"/>
            </a:xfrm>
            <a:prstGeom prst="rect">
              <a:avLst/>
            </a:prstGeom>
            <a:ln>
              <a:noFill/>
            </a:ln>
            <a:effectLst>
              <a:outerShdw blurRad="190500" algn="tl" rotWithShape="0">
                <a:srgbClr val="000000">
                  <a:alpha val="70000"/>
                </a:srgbClr>
              </a:outerShdw>
            </a:effectLst>
          </p:spPr>
          <p:txBody>
            <a:bodyPr>
              <a:spAutoFit/>
            </a:bodyPr>
            <a:lstStyle/>
            <a:p>
              <a:pPr marR="0" defTabSz="914400" fontAlgn="auto">
                <a:spcBef>
                  <a:spcPts val="0"/>
                </a:spcBef>
                <a:spcAft>
                  <a:spcPts val="0"/>
                </a:spcAft>
                <a:buClrTx/>
                <a:buSzTx/>
                <a:buFontTx/>
                <a:defRPr/>
              </a:pPr>
              <a:r>
                <a:rPr kumimoji="0" lang="zh-CN" altLang="en-US" sz="1500" kern="1200" cap="none" spc="0" normalizeH="0" baseline="0" noProof="0" dirty="0">
                  <a:solidFill>
                    <a:schemeClr val="bg1"/>
                  </a:solidFill>
                  <a:latin typeface="黑体" panose="02010609060101010101" pitchFamily="49" charset="-122"/>
                  <a:ea typeface="黑体" panose="02010609060101010101" pitchFamily="49" charset="-122"/>
                  <a:cs typeface="+mn-cs"/>
                </a:rPr>
                <a:t>海天码头</a:t>
              </a:r>
              <a:endParaRPr kumimoji="0" lang="zh-CN" altLang="en-US" sz="1500" kern="1200" cap="none" spc="0" normalizeH="0" baseline="0" noProof="0" dirty="0">
                <a:solidFill>
                  <a:schemeClr val="bg1"/>
                </a:solidFill>
                <a:latin typeface="黑体" panose="02010609060101010101" pitchFamily="49" charset="-122"/>
                <a:ea typeface="黑体" panose="02010609060101010101" pitchFamily="49" charset="-122"/>
                <a:cs typeface="+mn-cs"/>
              </a:endParaRPr>
            </a:p>
          </p:txBody>
        </p:sp>
      </p:grpSp>
    </p:spTree>
  </p:cSld>
  <p:clrMapOvr>
    <a:masterClrMapping/>
  </p:clrMapOvr>
  <p:transition spd="slow"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4301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4</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大优势发展产业之一：新兴金融</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59394" name="文本占位符 22530"/>
          <p:cNvSpPr>
            <a:spLocks noGrp="1"/>
          </p:cNvSpPr>
          <p:nvPr>
            <p:ph idx="4294967295"/>
          </p:nvPr>
        </p:nvSpPr>
        <p:spPr>
          <a:xfrm>
            <a:off x="434975" y="2039938"/>
            <a:ext cx="4956175" cy="4129087"/>
          </a:xfrm>
        </p:spPr>
        <p:txBody>
          <a:bodyPr vert="horz" wrap="square" lIns="91440" tIns="45720" rIns="91440" bIns="45720" anchor="ctr"/>
          <a:p>
            <a:pPr marL="0" indent="0" eaLnBrk="1" hangingPunct="1">
              <a:lnSpc>
                <a:spcPct val="140000"/>
              </a:lnSpc>
              <a:buClr>
                <a:srgbClr val="404040"/>
              </a:buClr>
              <a:buFont typeface="Wingdings" panose="05000000000000000000" pitchFamily="2" charset="2"/>
              <a:buNone/>
            </a:pPr>
            <a:r>
              <a:rPr lang="en-US" altLang="zh-CN" sz="1800">
                <a:latin typeface="微软雅黑" panose="020B0503020204020204" pitchFamily="34" charset="-122"/>
                <a:ea typeface="微软雅黑" panose="020B0503020204020204" pitchFamily="34" charset="-122"/>
                <a:sym typeface="宋体" panose="02010600030101010101" pitchFamily="2" charset="-122"/>
              </a:rPr>
              <a:t>     </a:t>
            </a:r>
            <a:r>
              <a:rPr lang="zh-CN" altLang="en-US" sz="2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重点引进和培育</a:t>
            </a:r>
            <a:r>
              <a:rPr lang="zh-CN" altLang="en-US" sz="1800" dirty="0">
                <a:latin typeface="微软雅黑" panose="020B0503020204020204" pitchFamily="34" charset="-122"/>
                <a:ea typeface="微软雅黑" panose="020B0503020204020204" pitchFamily="34" charset="-122"/>
                <a:sym typeface="宋体" panose="02010600030101010101" pitchFamily="2" charset="-122"/>
              </a:rPr>
              <a:t>基金、保险、证券、理财、信托、资产管理、融资租赁、商业保理、股权投资、消费金融、汽车金融、黄金交易市场、供应链金融、互联网金融、航运金融等各种新兴金融业态。</a:t>
            </a:r>
            <a:endParaRPr lang="zh-CN" altLang="en-US" sz="1800" dirty="0">
              <a:latin typeface="微软雅黑" panose="020B0503020204020204" pitchFamily="34" charset="-122"/>
              <a:ea typeface="微软雅黑" panose="020B0503020204020204" pitchFamily="34" charset="-122"/>
              <a:sym typeface="宋体" panose="02010600030101010101" pitchFamily="2" charset="-122"/>
            </a:endParaRPr>
          </a:p>
          <a:p>
            <a:pPr marL="0" indent="0" eaLnBrk="1" hangingPunct="1">
              <a:lnSpc>
                <a:spcPct val="140000"/>
              </a:lnSpc>
              <a:buClr>
                <a:srgbClr val="404040"/>
              </a:buClr>
              <a:buFont typeface="Wingdings" panose="05000000000000000000" pitchFamily="2" charset="2"/>
              <a:buNone/>
            </a:pPr>
            <a:endParaRPr lang="zh-CN" altLang="en-US" sz="1800" dirty="0">
              <a:latin typeface="微软雅黑" panose="020B0503020204020204" pitchFamily="34" charset="-122"/>
              <a:ea typeface="微软雅黑" panose="020B0503020204020204" pitchFamily="34" charset="-122"/>
              <a:sym typeface="宋体" panose="02010600030101010101" pitchFamily="2" charset="-122"/>
            </a:endParaRPr>
          </a:p>
        </p:txBody>
      </p:sp>
      <p:pic>
        <p:nvPicPr>
          <p:cNvPr id="2" name="图片 1" descr="F:\商务局PPT培训\2018年\2018年九·八PPT\更换图片\更换图片\webwxgetmsgimg.jpgwebwxgetmsgimg"/>
          <p:cNvPicPr>
            <a:picLocks noChangeAspect="1"/>
          </p:cNvPicPr>
          <p:nvPr/>
        </p:nvPicPr>
        <p:blipFill>
          <a:blip r:embed="rId1" cstate="print"/>
          <a:srcRect/>
          <a:stretch>
            <a:fillRect/>
          </a:stretch>
        </p:blipFill>
        <p:spPr>
          <a:xfrm>
            <a:off x="5398135" y="2034540"/>
            <a:ext cx="6208395" cy="3768090"/>
          </a:xfrm>
          <a:prstGeom prst="roundRect">
            <a:avLst/>
          </a:prstGeom>
          <a:ln>
            <a:noFill/>
          </a:ln>
          <a:effectLst>
            <a:outerShdw blurRad="292100" dist="139700" dir="2700000" algn="tl" rotWithShape="0">
              <a:srgbClr val="333333">
                <a:alpha val="65000"/>
              </a:srgbClr>
            </a:outerShdw>
          </a:effectLst>
        </p:spPr>
      </p:pic>
    </p:spTree>
  </p:cSld>
  <p:clrMapOvr>
    <a:masterClrMapping/>
  </p:clrMapOvr>
  <p:transition spd="slow"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4301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4</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大优势发展产业之一：创意创新</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34817" name="图片 23555"/>
          <p:cNvPicPr>
            <a:picLocks noChangeAspect="1" noChangeArrowheads="1"/>
          </p:cNvPicPr>
          <p:nvPr/>
        </p:nvPicPr>
        <p:blipFill>
          <a:blip r:embed="rId1" cstate="print"/>
          <a:stretch>
            <a:fillRect/>
          </a:stretch>
        </p:blipFill>
        <p:spPr bwMode="auto">
          <a:xfrm>
            <a:off x="6241414" y="1654810"/>
            <a:ext cx="5608956" cy="3229610"/>
          </a:xfrm>
          <a:prstGeom prst="roundRect">
            <a:avLst/>
          </a:prstGeom>
          <a:ln>
            <a:noFill/>
          </a:ln>
          <a:effectLst>
            <a:softEdge rad="31750"/>
          </a:effectLst>
          <a:scene3d>
            <a:camera prst="orthographicFront"/>
            <a:lightRig rig="threePt" dir="t"/>
          </a:scene3d>
          <a:sp3d prstMaterial="dkEdge"/>
        </p:spPr>
      </p:pic>
      <p:sp>
        <p:nvSpPr>
          <p:cNvPr id="61443" name="文本占位符 21505"/>
          <p:cNvSpPr>
            <a:spLocks noGrp="1"/>
          </p:cNvSpPr>
          <p:nvPr/>
        </p:nvSpPr>
        <p:spPr>
          <a:xfrm>
            <a:off x="384175" y="4673600"/>
            <a:ext cx="5441950" cy="1857375"/>
          </a:xfrm>
          <a:prstGeom prst="rect">
            <a:avLst/>
          </a:prstGeom>
          <a:noFill/>
          <a:ln w="9525">
            <a:noFill/>
          </a:ln>
        </p:spPr>
        <p:txBody>
          <a:bodyPr anchor="ctr"/>
          <a:p>
            <a:pPr eaLnBrk="0" hangingPunct="0">
              <a:lnSpc>
                <a:spcPct val="150000"/>
              </a:lnSpc>
              <a:spcAft>
                <a:spcPts val="100"/>
              </a:spcAft>
              <a:buClr>
                <a:srgbClr val="262626"/>
              </a:buClr>
              <a:buSzPct val="92000"/>
              <a:buFont typeface="Wingdings" panose="05000000000000000000" pitchFamily="2" charset="2"/>
            </a:pPr>
            <a:endParaRPr lang="en-US" altLang="en-US">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a:p>
            <a:pPr eaLnBrk="0" hangingPunct="0">
              <a:lnSpc>
                <a:spcPct val="150000"/>
              </a:lnSpc>
              <a:spcAft>
                <a:spcPts val="100"/>
              </a:spcAft>
              <a:buClr>
                <a:srgbClr val="262626"/>
              </a:buClr>
              <a:buSzPct val="92000"/>
              <a:buFont typeface="Wingdings" panose="05000000000000000000" pitchFamily="2" charset="2"/>
            </a:pPr>
            <a:r>
              <a:rPr lang="en-US" altLang="en-US" sz="1600">
                <a:solidFill>
                  <a:srgbClr val="404040"/>
                </a:solidFill>
                <a:latin typeface="微软雅黑" panose="020B0503020204020204" pitchFamily="34" charset="-122"/>
                <a:ea typeface="微软雅黑" panose="020B0503020204020204" pitchFamily="34" charset="-122"/>
                <a:sym typeface="宋体" panose="02010600030101010101" pitchFamily="2" charset="-122"/>
              </a:rPr>
              <a:t>重</a:t>
            </a:r>
            <a:r>
              <a:rPr lang="zh-CN" altLang="en-US" sz="16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点发展移动互联、人工智能、大数据、创意设计商务服务</a:t>
            </a:r>
            <a:endParaRPr lang="en-US" altLang="en-US" sz="1600">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1444" name="文本占位符 21505"/>
          <p:cNvSpPr>
            <a:spLocks noGrp="1"/>
          </p:cNvSpPr>
          <p:nvPr/>
        </p:nvSpPr>
        <p:spPr>
          <a:xfrm>
            <a:off x="6286500" y="4916488"/>
            <a:ext cx="6402388" cy="1855787"/>
          </a:xfrm>
          <a:prstGeom prst="rect">
            <a:avLst/>
          </a:prstGeom>
          <a:noFill/>
          <a:ln w="9525">
            <a:noFill/>
          </a:ln>
        </p:spPr>
        <p:txBody>
          <a:bodyPr anchor="ctr"/>
          <a:p>
            <a:pPr eaLnBrk="0" hangingPunct="0">
              <a:lnSpc>
                <a:spcPct val="150000"/>
              </a:lnSpc>
              <a:spcAft>
                <a:spcPts val="100"/>
              </a:spcAft>
              <a:buClr>
                <a:srgbClr val="262626"/>
              </a:buClr>
              <a:buSzPct val="92000"/>
              <a:buFont typeface="Wingdings" panose="05000000000000000000" pitchFamily="2" charset="2"/>
            </a:pPr>
            <a:r>
              <a:rPr lang="en-US" altLang="en-US" sz="1600">
                <a:solidFill>
                  <a:srgbClr val="404040"/>
                </a:solidFill>
                <a:latin typeface="微软雅黑" panose="020B0503020204020204" pitchFamily="34" charset="-122"/>
                <a:ea typeface="微软雅黑" panose="020B0503020204020204" pitchFamily="34" charset="-122"/>
                <a:sym typeface="宋体" panose="02010600030101010101" pitchFamily="2" charset="-122"/>
              </a:rPr>
              <a:t>重</a:t>
            </a:r>
            <a:r>
              <a:rPr lang="zh-CN" altLang="en-US" sz="16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点发展创意设计、文化休闲旅游两大主导产业及数字与</a:t>
            </a:r>
            <a:endParaRPr lang="zh-CN" altLang="en-US" sz="16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a:p>
            <a:pPr eaLnBrk="0" hangingPunct="0">
              <a:lnSpc>
                <a:spcPct val="150000"/>
              </a:lnSpc>
              <a:spcAft>
                <a:spcPts val="100"/>
              </a:spcAft>
              <a:buClr>
                <a:srgbClr val="262626"/>
              </a:buClr>
              <a:buSzPct val="92000"/>
              <a:buFont typeface="Wingdings" panose="05000000000000000000" pitchFamily="2" charset="2"/>
            </a:pPr>
            <a:r>
              <a:rPr lang="zh-CN" altLang="en-US" sz="16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新媒体、影视、动漫游戏等行业</a:t>
            </a:r>
            <a:endParaRPr lang="en-US" altLang="en-US" sz="1600">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34819" name="图片 1" descr="13-14_0002_照片滤镜-1"/>
          <p:cNvPicPr>
            <a:picLocks noChangeAspect="1" noChangeArrowheads="1"/>
          </p:cNvPicPr>
          <p:nvPr/>
        </p:nvPicPr>
        <p:blipFill>
          <a:blip r:embed="rId2" cstate="print"/>
          <a:srcRect/>
          <a:stretch>
            <a:fillRect/>
          </a:stretch>
        </p:blipFill>
        <p:spPr bwMode="auto">
          <a:xfrm>
            <a:off x="203200" y="1657984"/>
            <a:ext cx="5873092" cy="3247200"/>
          </a:xfrm>
          <a:prstGeom prst="roundRect">
            <a:avLst/>
          </a:prstGeom>
          <a:ln>
            <a:noFill/>
          </a:ln>
          <a:effectLst>
            <a:softEdge rad="31750"/>
          </a:effectLst>
          <a:scene3d>
            <a:camera prst="orthographicFront"/>
            <a:lightRig rig="threePt" dir="t"/>
          </a:scene3d>
          <a:sp3d prstMaterial="dkEdge"/>
        </p:spPr>
      </p:pic>
      <p:sp>
        <p:nvSpPr>
          <p:cNvPr id="3" name="文本框 2"/>
          <p:cNvSpPr txBox="1"/>
          <p:nvPr/>
        </p:nvSpPr>
        <p:spPr>
          <a:xfrm>
            <a:off x="-371475" y="5086350"/>
            <a:ext cx="2781300" cy="428625"/>
          </a:xfrm>
          <a:prstGeom prst="rect">
            <a:avLst/>
          </a:prstGeom>
          <a:noFill/>
        </p:spPr>
        <p:txBody>
          <a:bodyPr>
            <a:spAutoFit/>
          </a:bodyPr>
          <a:lstStyle/>
          <a:p>
            <a:pPr marR="0" algn="ctr" defTabSz="914400" fontAlgn="auto">
              <a:spcBef>
                <a:spcPts val="0"/>
              </a:spcBef>
              <a:spcAft>
                <a:spcPts val="0"/>
              </a:spcAft>
              <a:buClrTx/>
              <a:buSzTx/>
              <a:buFontTx/>
              <a:defRPr/>
            </a:pPr>
            <a:r>
              <a:rPr kumimoji="0" lang="zh-CN" altLang="en-US" sz="2200" b="1" kern="1200" cap="none" spc="0" normalizeH="0" baseline="0" noProof="0" dirty="0">
                <a:solidFill>
                  <a:schemeClr val="tx1">
                    <a:lumMod val="95000"/>
                    <a:lumOff val="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创新产业</a:t>
            </a:r>
            <a:endParaRPr kumimoji="0" lang="zh-CN" altLang="en-US" sz="2200" b="1" kern="1200" cap="none" spc="0" normalizeH="0" baseline="0" noProof="0" dirty="0">
              <a:solidFill>
                <a:schemeClr val="tx1">
                  <a:lumMod val="95000"/>
                  <a:lumOff val="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5559425" y="5086350"/>
            <a:ext cx="2781300" cy="428625"/>
          </a:xfrm>
          <a:prstGeom prst="rect">
            <a:avLst/>
          </a:prstGeom>
          <a:noFill/>
        </p:spPr>
        <p:txBody>
          <a:bodyPr>
            <a:spAutoFit/>
          </a:bodyPr>
          <a:lstStyle/>
          <a:p>
            <a:pPr marR="0" algn="ctr" defTabSz="914400" fontAlgn="auto">
              <a:spcBef>
                <a:spcPts val="0"/>
              </a:spcBef>
              <a:spcAft>
                <a:spcPts val="0"/>
              </a:spcAft>
              <a:buClrTx/>
              <a:buSzTx/>
              <a:buFontTx/>
              <a:defRPr/>
            </a:pPr>
            <a:r>
              <a:rPr kumimoji="0" lang="zh-CN" altLang="en-US" sz="2200" b="1" kern="1200" cap="none" spc="0" normalizeH="0" baseline="0" noProof="0" dirty="0">
                <a:solidFill>
                  <a:schemeClr val="tx1">
                    <a:lumMod val="95000"/>
                    <a:lumOff val="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创意产业</a:t>
            </a:r>
            <a:endParaRPr kumimoji="0" lang="zh-CN" altLang="en-US" sz="2200" b="1" kern="1200" cap="none" spc="0" normalizeH="0" baseline="0" noProof="0" dirty="0">
              <a:solidFill>
                <a:schemeClr val="tx1">
                  <a:lumMod val="95000"/>
                  <a:lumOff val="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spd="slow"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4207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1:</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两岸金融中心湖里片区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4" name="文本框 3"/>
          <p:cNvSpPr txBox="1"/>
          <p:nvPr/>
        </p:nvSpPr>
        <p:spPr>
          <a:xfrm>
            <a:off x="738504" y="2102485"/>
            <a:ext cx="5220335" cy="3150870"/>
          </a:xfrm>
          <a:prstGeom prst="rect">
            <a:avLst/>
          </a:prstGeom>
          <a:noFill/>
        </p:spPr>
        <p:txBody>
          <a:bodyPr>
            <a:spAutoFit/>
            <a:scene3d>
              <a:camera prst="orthographicFront"/>
              <a:lightRig rig="threePt" dir="t"/>
            </a:scene3d>
          </a:bodyPr>
          <a:lstStyle/>
          <a:p>
            <a:pPr marR="0" defTabSz="914400" fontAlgn="auto">
              <a:lnSpc>
                <a:spcPct val="130000"/>
              </a:lnSpc>
              <a:spcBef>
                <a:spcPts val="0"/>
              </a:spcBef>
              <a:spcAft>
                <a:spcPts val="0"/>
              </a:spcAft>
              <a:buClrTx/>
              <a:buSzTx/>
              <a:buFont typeface="Wingdings" panose="05000000000000000000" pitchFamily="2" charset="2"/>
              <a:defRPr/>
            </a:pPr>
            <a:r>
              <a:rPr kumimoji="0" lang="zh-CN" altLang="en-US" sz="2200" b="1" kern="1200" cap="none" spc="0" normalizeH="0" baseline="0" noProof="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项目概况</a:t>
            </a:r>
            <a:endParaRPr kumimoji="0" lang="zh-CN" altLang="en-US"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endParaRPr>
          </a:p>
          <a:p>
            <a:pPr marR="0" defTabSz="914400" fontAlgn="auto">
              <a:lnSpc>
                <a:spcPct val="130000"/>
              </a:lnSpc>
              <a:spcBef>
                <a:spcPts val="0"/>
              </a:spcBef>
              <a:spcAft>
                <a:spcPts val="0"/>
              </a:spcAft>
              <a:buClrTx/>
              <a:buSzTx/>
              <a:buFont typeface="Wingdings" panose="05000000000000000000" pitchFamily="2" charset="2"/>
              <a:defRPr/>
            </a:pPr>
            <a:r>
              <a:rPr kumimoji="0"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厦门岛的东北部，面积3平方公里，主要打造基础设施完善，公建配套齐全，以新兴金融业态为主导的聚集地。</a:t>
            </a:r>
            <a:endParaRPr kumimoji="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Tx/>
              <a:buSzTx/>
              <a:buFont typeface="Wingdings" panose="05000000000000000000" pitchFamily="2" charset="2"/>
              <a:defRPr/>
            </a:pPr>
            <a:endParaRPr kumimoji="0" sz="15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Tx/>
              <a:buSzTx/>
              <a:buFont typeface="Wingdings" panose="05000000000000000000" pitchFamily="2" charset="2"/>
              <a:defRPr/>
            </a:pPr>
            <a:endParaRPr kumimoji="0" sz="15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Tx/>
              <a:buSzTx/>
              <a:buFont typeface="Wingdings" panose="05000000000000000000" pitchFamily="2" charset="2"/>
              <a:defRPr/>
            </a:pPr>
            <a:endParaRPr kumimoji="0" sz="15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Tx/>
              <a:buSzTx/>
              <a:buFont typeface="Wingdings" panose="05000000000000000000" pitchFamily="2" charset="2"/>
              <a:defRPr/>
            </a:pPr>
            <a:r>
              <a:rPr kumimoji="0" lang="zh-CN" sz="2200" b="1" kern="1200" cap="none" spc="0" normalizeH="0" baseline="0" noProof="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招商对象</a:t>
            </a:r>
            <a:endParaRPr kumimoji="0" lang="zh-CN" altLang="en-US"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Tx/>
              <a:buSzTx/>
              <a:buFont typeface="Wingdings" panose="05000000000000000000" pitchFamily="2" charset="2"/>
              <a:defRPr/>
            </a:pPr>
            <a:r>
              <a:rPr kumimoji="0"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银行业、证券、期货业、基金业、保险业、地方金融组织、交易场所、互联网金融、金融配套服务机构</a:t>
            </a:r>
            <a:endParaRPr kumimoji="0"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p:txBody>
      </p:sp>
      <p:pic>
        <p:nvPicPr>
          <p:cNvPr id="57350" name="图片 2" descr="微信图片_20190902181420"/>
          <p:cNvPicPr>
            <a:picLocks noChangeAspect="1"/>
          </p:cNvPicPr>
          <p:nvPr/>
        </p:nvPicPr>
        <p:blipFill>
          <a:blip r:embed="rId1"/>
          <a:srcRect l="8894" t="31908" r="23042" b="6004"/>
          <a:stretch>
            <a:fillRect/>
          </a:stretch>
        </p:blipFill>
        <p:spPr bwMode="auto">
          <a:xfrm>
            <a:off x="6214744" y="1428114"/>
            <a:ext cx="5488305" cy="5230495"/>
          </a:xfrm>
          <a:prstGeom prst="rect">
            <a:avLst/>
          </a:prstGeom>
          <a:noFill/>
          <a:ln w="9525">
            <a:noFill/>
            <a:miter lim="800000"/>
            <a:headEnd/>
            <a:tailEnd/>
          </a:ln>
          <a:effectLst>
            <a:softEdge rad="254000"/>
          </a:effectLst>
        </p:spPr>
      </p:pic>
    </p:spTree>
  </p:cSld>
  <p:clrMapOvr>
    <a:masterClrMapping/>
  </p:clrMapOvr>
  <p:transition spd="slow"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4207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1:</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两岸金融中心湖里片区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grpSp>
        <p:nvGrpSpPr>
          <p:cNvPr id="65538" name="组合 8"/>
          <p:cNvGrpSpPr/>
          <p:nvPr/>
        </p:nvGrpSpPr>
        <p:grpSpPr>
          <a:xfrm>
            <a:off x="34925" y="1333500"/>
            <a:ext cx="12099925" cy="3238500"/>
            <a:chOff x="19050" y="1149350"/>
            <a:chExt cx="12099925" cy="3419475"/>
          </a:xfrm>
        </p:grpSpPr>
        <p:pic>
          <p:nvPicPr>
            <p:cNvPr id="38913" name="图片 1" descr="13-14_0001s_0008_鼎丰国际广场"/>
            <p:cNvPicPr>
              <a:picLocks noChangeAspect="1" noChangeArrowheads="1"/>
            </p:cNvPicPr>
            <p:nvPr/>
          </p:nvPicPr>
          <p:blipFill>
            <a:blip r:embed="rId1" cstate="print"/>
            <a:srcRect/>
            <a:stretch>
              <a:fillRect/>
            </a:stretch>
          </p:blipFill>
          <p:spPr bwMode="auto">
            <a:xfrm>
              <a:off x="19050" y="1149350"/>
              <a:ext cx="2422525" cy="340042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8914" name="图片 2" descr="13-14_0001s_0004_海西金融广场"/>
            <p:cNvPicPr>
              <a:picLocks noChangeAspect="1" noChangeArrowheads="1"/>
            </p:cNvPicPr>
            <p:nvPr/>
          </p:nvPicPr>
          <p:blipFill>
            <a:blip r:embed="rId2" cstate="print"/>
            <a:srcRect/>
            <a:stretch>
              <a:fillRect/>
            </a:stretch>
          </p:blipFill>
          <p:spPr bwMode="auto">
            <a:xfrm>
              <a:off x="2441575" y="1149350"/>
              <a:ext cx="2374900" cy="340042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8915" name="图片 3" descr="13-14_0001s_0005_国贸金融中心"/>
            <p:cNvPicPr>
              <a:picLocks noChangeAspect="1" noChangeArrowheads="1"/>
            </p:cNvPicPr>
            <p:nvPr/>
          </p:nvPicPr>
          <p:blipFill>
            <a:blip r:embed="rId3" cstate="print"/>
            <a:srcRect/>
            <a:stretch>
              <a:fillRect/>
            </a:stretch>
          </p:blipFill>
          <p:spPr bwMode="auto">
            <a:xfrm>
              <a:off x="4803775" y="1149350"/>
              <a:ext cx="2435225" cy="341947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8916" name="图片 4" descr="13-14_0001s_0006_万科云玺"/>
            <p:cNvPicPr>
              <a:picLocks noChangeAspect="1" noChangeArrowheads="1"/>
            </p:cNvPicPr>
            <p:nvPr/>
          </p:nvPicPr>
          <p:blipFill>
            <a:blip r:embed="rId4" cstate="print"/>
            <a:srcRect/>
            <a:stretch>
              <a:fillRect/>
            </a:stretch>
          </p:blipFill>
          <p:spPr bwMode="auto">
            <a:xfrm>
              <a:off x="7239000" y="1149350"/>
              <a:ext cx="2357438" cy="340042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8917" name="图片 5" descr="13-14_0001s_0007_天地金融港"/>
            <p:cNvPicPr>
              <a:picLocks noChangeAspect="1" noChangeArrowheads="1"/>
            </p:cNvPicPr>
            <p:nvPr/>
          </p:nvPicPr>
          <p:blipFill>
            <a:blip r:embed="rId5" cstate="print"/>
            <a:srcRect/>
            <a:stretch>
              <a:fillRect/>
            </a:stretch>
          </p:blipFill>
          <p:spPr bwMode="auto">
            <a:xfrm>
              <a:off x="9596438" y="1149350"/>
              <a:ext cx="2522537" cy="338772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
        <p:nvSpPr>
          <p:cNvPr id="29702" name="文本框 6"/>
          <p:cNvSpPr txBox="1"/>
          <p:nvPr/>
        </p:nvSpPr>
        <p:spPr>
          <a:xfrm>
            <a:off x="4845050" y="4611688"/>
            <a:ext cx="2409825" cy="1962150"/>
          </a:xfrm>
          <a:prstGeom prst="rect">
            <a:avLst/>
          </a:prstGeom>
          <a:noFill/>
          <a:ln w="9525">
            <a:noFill/>
          </a:ln>
        </p:spPr>
        <p:txBody>
          <a:bodyPr>
            <a:spAutoFit/>
          </a:bodyPr>
          <a:lstStyle/>
          <a:p>
            <a:pPr marR="0" defTabSz="914400" fontAlgn="auto">
              <a:spcBef>
                <a:spcPts val="0"/>
              </a:spcBef>
              <a:spcAft>
                <a:spcPts val="0"/>
              </a:spcAft>
              <a:buClrTx/>
              <a:buSzTx/>
              <a:buFont typeface="Arial" panose="020B0604020202020204" pitchFamily="34" charset="0"/>
              <a:defRPr/>
            </a:pPr>
            <a:r>
              <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rPr>
              <a:t>国贸金融中心</a:t>
            </a:r>
            <a:endPar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endParaRPr>
          </a:p>
          <a:p>
            <a:pPr marR="0" defTabSz="914400" fontAlgn="auto">
              <a:spcBef>
                <a:spcPts val="0"/>
              </a:spcBef>
              <a:spcAft>
                <a:spcPts val="0"/>
              </a:spcAft>
              <a:buClrTx/>
              <a:buSzTx/>
              <a:buFont typeface="Arial" panose="020B0604020202020204" pitchFamily="34" charset="0"/>
              <a:defRPr/>
            </a:pPr>
            <a:endPar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endParaRPr>
          </a:p>
          <a:p>
            <a:pPr marR="0" defTabSz="914400" fontAlgn="auto">
              <a:lnSpc>
                <a:spcPct val="130000"/>
              </a:lnSpc>
              <a:spcBef>
                <a:spcPts val="0"/>
              </a:spcBef>
              <a:spcAft>
                <a:spcPts val="0"/>
              </a:spcAft>
              <a:buClrTx/>
              <a:buSzTx/>
              <a:buFont typeface="Arial" panose="020B0604020202020204" pitchFamily="34" charset="0"/>
              <a:defRPr/>
            </a:pPr>
            <a:r>
              <a:rPr kumimoji="0" lang="zh-CN" altLang="en-US" sz="14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用地面积2.43万平方米，规划总建筑面积约25万平方米，由2栋塔楼和1栋裙楼组成，定位为甲级写字楼和高端商业。</a:t>
            </a:r>
            <a:endParaRPr kumimoji="0" lang="zh-CN" altLang="en-US" sz="1400" kern="1200" cap="none" spc="0" normalizeH="0" baseline="0" noProof="1">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29701" name="文本框 5"/>
          <p:cNvSpPr txBox="1"/>
          <p:nvPr/>
        </p:nvSpPr>
        <p:spPr>
          <a:xfrm>
            <a:off x="49213" y="4611688"/>
            <a:ext cx="2408238" cy="1685925"/>
          </a:xfrm>
          <a:prstGeom prst="rect">
            <a:avLst/>
          </a:prstGeom>
          <a:noFill/>
          <a:ln w="9525">
            <a:noFill/>
          </a:ln>
        </p:spPr>
        <p:txBody>
          <a:bodyPr>
            <a:spAutoFit/>
          </a:bodyPr>
          <a:lstStyle/>
          <a:p>
            <a:pPr marR="0" defTabSz="914400" fontAlgn="auto">
              <a:spcBef>
                <a:spcPts val="0"/>
              </a:spcBef>
              <a:spcAft>
                <a:spcPts val="0"/>
              </a:spcAft>
              <a:buClrTx/>
              <a:buSzTx/>
              <a:buFont typeface="Arial" panose="020B0604020202020204" pitchFamily="34" charset="0"/>
              <a:defRPr/>
            </a:pPr>
            <a:r>
              <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rPr>
              <a:t>鼎丰国际广场</a:t>
            </a:r>
            <a:endPar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endParaRPr>
          </a:p>
          <a:p>
            <a:pPr marR="0" defTabSz="914400" fontAlgn="auto">
              <a:spcBef>
                <a:spcPts val="0"/>
              </a:spcBef>
              <a:spcAft>
                <a:spcPts val="0"/>
              </a:spcAft>
              <a:buClrTx/>
              <a:buSzTx/>
              <a:buFont typeface="Arial" panose="020B0604020202020204" pitchFamily="34" charset="0"/>
              <a:defRPr/>
            </a:pPr>
            <a:endPar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endParaRPr>
          </a:p>
          <a:p>
            <a:pPr marR="0" defTabSz="914400" fontAlgn="auto">
              <a:lnSpc>
                <a:spcPct val="130000"/>
              </a:lnSpc>
              <a:spcBef>
                <a:spcPts val="0"/>
              </a:spcBef>
              <a:spcAft>
                <a:spcPts val="0"/>
              </a:spcAft>
              <a:buClrTx/>
              <a:buSzTx/>
              <a:buFont typeface="Arial" panose="020B0604020202020204" pitchFamily="34" charset="0"/>
              <a:defRPr/>
            </a:pPr>
            <a:r>
              <a:rPr kumimoji="0" lang="zh-CN" altLang="en-US" sz="14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用地面积1.2万平方米，规划总建筑面积约11.5万平方米，由1栋34层甲级写字楼和1栋5层商业购物中心组成。</a:t>
            </a:r>
            <a:endParaRPr kumimoji="0" lang="zh-CN" altLang="en-US" sz="1400" kern="1200" cap="none" spc="0" normalizeH="0" baseline="0" noProof="1">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29703" name="文本框 7"/>
          <p:cNvSpPr txBox="1"/>
          <p:nvPr/>
        </p:nvSpPr>
        <p:spPr>
          <a:xfrm>
            <a:off x="2484438" y="4581525"/>
            <a:ext cx="2360613" cy="1919288"/>
          </a:xfrm>
          <a:prstGeom prst="rect">
            <a:avLst/>
          </a:prstGeom>
          <a:noFill/>
          <a:ln w="9525">
            <a:noFill/>
          </a:ln>
        </p:spPr>
        <p:txBody>
          <a:bodyPr>
            <a:spAutoFit/>
          </a:bodyPr>
          <a:lstStyle/>
          <a:p>
            <a:pPr marR="0" defTabSz="914400" fontAlgn="auto">
              <a:lnSpc>
                <a:spcPct val="120000"/>
              </a:lnSpc>
              <a:spcBef>
                <a:spcPts val="0"/>
              </a:spcBef>
              <a:spcAft>
                <a:spcPts val="0"/>
              </a:spcAft>
              <a:buClrTx/>
              <a:buSzTx/>
              <a:buFont typeface="Arial" panose="020B0604020202020204" pitchFamily="34" charset="0"/>
              <a:defRPr/>
            </a:pPr>
            <a:r>
              <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rPr>
              <a:t>海西金融广场</a:t>
            </a:r>
            <a:endPar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endParaRPr>
          </a:p>
          <a:p>
            <a:pPr marR="0" defTabSz="914400" fontAlgn="auto">
              <a:lnSpc>
                <a:spcPct val="120000"/>
              </a:lnSpc>
              <a:spcBef>
                <a:spcPts val="0"/>
              </a:spcBef>
              <a:spcAft>
                <a:spcPts val="0"/>
              </a:spcAft>
              <a:buClrTx/>
              <a:buSzTx/>
              <a:buFont typeface="Arial" panose="020B0604020202020204" pitchFamily="34" charset="0"/>
              <a:defRPr/>
            </a:pPr>
            <a:endParaRPr kumimoji="0" lang="zh-CN" altLang="en-US" sz="1400" kern="1200" cap="none" spc="0" normalizeH="0" baseline="0" noProof="1">
              <a:latin typeface="微软雅黑" panose="020B0503020204020204" pitchFamily="34" charset="-122"/>
              <a:ea typeface="微软雅黑" panose="020B0503020204020204" pitchFamily="34" charset="-122"/>
              <a:cs typeface="+mn-ea"/>
              <a:sym typeface="宋体" panose="02010600030101010101" pitchFamily="2" charset="-122"/>
            </a:endParaRPr>
          </a:p>
          <a:p>
            <a:pPr marR="0" defTabSz="914400" fontAlgn="auto">
              <a:lnSpc>
                <a:spcPct val="120000"/>
              </a:lnSpc>
              <a:spcBef>
                <a:spcPts val="0"/>
              </a:spcBef>
              <a:spcAft>
                <a:spcPts val="0"/>
              </a:spcAft>
              <a:buClrTx/>
              <a:buSzTx/>
              <a:buFont typeface="Arial" panose="020B0604020202020204" pitchFamily="34" charset="0"/>
              <a:defRPr/>
            </a:pPr>
            <a:r>
              <a:rPr kumimoji="0" lang="zh-CN" altLang="en-US" sz="1400" kern="1200" cap="none" spc="0" normalizeH="0" baseline="0" noProof="1">
                <a:latin typeface="微软雅黑" panose="020B0503020204020204" pitchFamily="34" charset="-122"/>
                <a:ea typeface="微软雅黑" panose="020B0503020204020204" pitchFamily="34" charset="-122"/>
                <a:cs typeface="+mn-ea"/>
                <a:sym typeface="宋体" panose="02010600030101010101" pitchFamily="2" charset="-122"/>
              </a:rPr>
              <a:t>由厦门宝呈众华置业有限公司投资设立，</a:t>
            </a:r>
            <a:r>
              <a:rPr kumimoji="0" lang="zh-CN" altLang="en-US" sz="14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用地面积1.07万平方米，规划总建筑面积约11.6万平方米，定位为甲级写字楼和高端商业。</a:t>
            </a:r>
            <a:endParaRPr kumimoji="0" lang="zh-CN" altLang="en-US" sz="14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29700" name="文本框 4"/>
          <p:cNvSpPr txBox="1"/>
          <p:nvPr/>
        </p:nvSpPr>
        <p:spPr>
          <a:xfrm>
            <a:off x="9625013" y="4530725"/>
            <a:ext cx="2417763" cy="1771650"/>
          </a:xfrm>
          <a:prstGeom prst="rect">
            <a:avLst/>
          </a:prstGeom>
          <a:noFill/>
          <a:ln w="9525">
            <a:noFill/>
          </a:ln>
        </p:spPr>
        <p:txBody>
          <a:bodyPr>
            <a:spAutoFit/>
          </a:bodyPr>
          <a:lstStyle/>
          <a:p>
            <a:pPr marR="0" defTabSz="914400" fontAlgn="auto">
              <a:lnSpc>
                <a:spcPct val="130000"/>
              </a:lnSpc>
              <a:spcBef>
                <a:spcPts val="0"/>
              </a:spcBef>
              <a:spcAft>
                <a:spcPts val="0"/>
              </a:spcAft>
              <a:buClrTx/>
              <a:buSzTx/>
              <a:buFont typeface="Arial" panose="020B0604020202020204" pitchFamily="34" charset="0"/>
              <a:defRPr/>
            </a:pPr>
            <a:r>
              <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rPr>
              <a:t>天地金融港</a:t>
            </a:r>
            <a:endPar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endParaRPr>
          </a:p>
          <a:p>
            <a:pPr marR="0" defTabSz="914400" fontAlgn="auto">
              <a:spcBef>
                <a:spcPts val="0"/>
              </a:spcBef>
              <a:spcAft>
                <a:spcPts val="0"/>
              </a:spcAft>
              <a:buClrTx/>
              <a:buSzTx/>
              <a:buFont typeface="Arial" panose="020B0604020202020204" pitchFamily="34" charset="0"/>
              <a:defRPr/>
            </a:pPr>
            <a:endPar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endParaRPr>
          </a:p>
          <a:p>
            <a:pPr marR="0" defTabSz="914400" fontAlgn="auto">
              <a:lnSpc>
                <a:spcPts val="2200"/>
              </a:lnSpc>
              <a:spcBef>
                <a:spcPts val="0"/>
              </a:spcBef>
              <a:spcAft>
                <a:spcPts val="0"/>
              </a:spcAft>
              <a:buClrTx/>
              <a:buSzTx/>
              <a:buFont typeface="Arial" panose="020B0604020202020204" pitchFamily="34" charset="0"/>
              <a:defRPr/>
            </a:pPr>
            <a:r>
              <a:rPr kumimoji="0" lang="zh-CN" altLang="en-US" sz="14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用地面积约1.08万平方米，规划总建筑面积约8.3万平方米，由一栋甲级写字楼和一栋商业裙楼组成。</a:t>
            </a:r>
            <a:endParaRPr kumimoji="0" lang="zh-CN" altLang="en-US" sz="1400" kern="1200" cap="none" spc="0" normalizeH="0" baseline="0" noProof="1">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2" name="文本框 6"/>
          <p:cNvSpPr txBox="1"/>
          <p:nvPr/>
        </p:nvSpPr>
        <p:spPr>
          <a:xfrm>
            <a:off x="7318375" y="4611688"/>
            <a:ext cx="2293938" cy="2514600"/>
          </a:xfrm>
          <a:prstGeom prst="rect">
            <a:avLst/>
          </a:prstGeom>
          <a:noFill/>
          <a:ln w="9525">
            <a:noFill/>
          </a:ln>
        </p:spPr>
        <p:txBody>
          <a:bodyPr>
            <a:spAutoFit/>
          </a:bodyPr>
          <a:lstStyle/>
          <a:p>
            <a:pPr marR="0" defTabSz="914400" fontAlgn="auto">
              <a:spcBef>
                <a:spcPts val="0"/>
              </a:spcBef>
              <a:spcAft>
                <a:spcPts val="0"/>
              </a:spcAft>
              <a:buClrTx/>
              <a:buSzTx/>
              <a:buFont typeface="Arial" panose="020B0604020202020204" pitchFamily="34" charset="0"/>
              <a:defRPr/>
            </a:pPr>
            <a:r>
              <a:rPr kumimoji="0" lang="zh-CN" altLang="zh-CN"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rPr>
              <a:t>云玺</a:t>
            </a:r>
            <a:r>
              <a:rPr kumimoji="0" lang="zh-CN" altLang="zh-CN" sz="1600" b="1" kern="1200" cap="none" spc="0" normalizeH="0" baseline="0" noProof="0">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rPr>
              <a:t>万科中心</a:t>
            </a:r>
            <a:endParaRPr kumimoji="0" lang="zh-CN" altLang="zh-CN"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宋体" panose="02010600030101010101" pitchFamily="2" charset="-122"/>
            </a:endParaRPr>
          </a:p>
          <a:p>
            <a:pPr marR="0" defTabSz="914400" fontAlgn="auto">
              <a:spcBef>
                <a:spcPts val="0"/>
              </a:spcBef>
              <a:spcAft>
                <a:spcPts val="0"/>
              </a:spcAft>
              <a:buClrTx/>
              <a:buSzTx/>
              <a:buFont typeface="Arial" panose="020B0604020202020204" pitchFamily="34" charset="0"/>
              <a:defRPr/>
            </a:pPr>
            <a:endParaRPr kumimoji="0" lang="zh-CN" altLang="en-US" sz="1600" b="1" kern="1200" cap="none" spc="0" normalizeH="0" baseline="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sym typeface="宋体" panose="02010600030101010101" pitchFamily="2" charset="-122"/>
            </a:endParaRPr>
          </a:p>
          <a:p>
            <a:pPr marR="0" defTabSz="914400" fontAlgn="auto">
              <a:lnSpc>
                <a:spcPct val="130000"/>
              </a:lnSpc>
              <a:spcBef>
                <a:spcPts val="0"/>
              </a:spcBef>
              <a:spcAft>
                <a:spcPts val="0"/>
              </a:spcAft>
              <a:buClrTx/>
              <a:buSzTx/>
              <a:buFont typeface="Arial" panose="020B0604020202020204" pitchFamily="34" charset="0"/>
              <a:defRPr/>
            </a:pPr>
            <a:r>
              <a:rPr kumimoji="0" lang="zh-CN" altLang="en-US" sz="14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用地面积：1.8万</a:t>
            </a:r>
            <a:r>
              <a:rPr kumimoji="0" lang="zh-CN" altLang="en-US" sz="1400" kern="1200" cap="none" spc="0" normalizeH="0" baseline="0" noProof="0" dirty="0">
                <a:latin typeface="微软雅黑" panose="020B0503020204020204" pitchFamily="34" charset="-122"/>
                <a:ea typeface="微软雅黑" panose="020B0503020204020204" pitchFamily="34" charset="-122"/>
                <a:cs typeface="+mn-ea"/>
                <a:sym typeface="Arial" panose="020B0604020202020204" pitchFamily="34" charset="0"/>
              </a:rPr>
              <a:t>万平方米，</a:t>
            </a:r>
            <a:endParaRPr kumimoji="0" lang="zh-CN" altLang="en-US" sz="14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endParaRPr>
          </a:p>
          <a:p>
            <a:pPr marR="0" defTabSz="914400" fontAlgn="auto">
              <a:lnSpc>
                <a:spcPct val="130000"/>
              </a:lnSpc>
              <a:spcBef>
                <a:spcPts val="0"/>
              </a:spcBef>
              <a:spcAft>
                <a:spcPts val="0"/>
              </a:spcAft>
              <a:buClrTx/>
              <a:buSzTx/>
              <a:buFont typeface="Arial" panose="020B0604020202020204" pitchFamily="34" charset="0"/>
              <a:defRPr/>
            </a:pPr>
            <a:r>
              <a:rPr kumimoji="0" lang="zh-CN" altLang="en-US" sz="1400" kern="1200" cap="none" spc="0" normalizeH="0" baseline="0" noProof="1">
                <a:latin typeface="微软雅黑" panose="020B0503020204020204" pitchFamily="34" charset="-122"/>
                <a:ea typeface="微软雅黑" panose="020B0503020204020204" pitchFamily="34" charset="-122"/>
                <a:cs typeface="+mn-ea"/>
                <a:sym typeface="Arial" panose="020B0604020202020204" pitchFamily="34" charset="0"/>
              </a:rPr>
              <a:t>规划总建筑面积：20万</a:t>
            </a:r>
            <a:r>
              <a:rPr kumimoji="0" lang="zh-CN" altLang="en-US" sz="1400" kern="1200" cap="none" spc="0" normalizeH="0" baseline="0" noProof="0" dirty="0">
                <a:latin typeface="微软雅黑" panose="020B0503020204020204" pitchFamily="34" charset="-122"/>
                <a:ea typeface="微软雅黑" panose="020B0503020204020204" pitchFamily="34" charset="-122"/>
                <a:cs typeface="+mn-ea"/>
                <a:sym typeface="Arial" panose="020B0604020202020204" pitchFamily="34" charset="0"/>
              </a:rPr>
              <a:t>万平方米，由6A甲级写字楼、MOBO办公、商务领馆、企业独栋以及高端商业等多业态复合而成。</a:t>
            </a:r>
            <a:endParaRPr kumimoji="0" lang="zh-CN" altLang="en-US" sz="1400" kern="1200" cap="none" spc="0" normalizeH="0" baseline="0" noProof="0"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p:transition spd="slow"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4207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1:</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两岸金融中心湖里片区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60418" name="图片 1" descr="微信图片_20190902181405"/>
          <p:cNvPicPr>
            <a:picLocks noChangeAspect="1"/>
          </p:cNvPicPr>
          <p:nvPr/>
        </p:nvPicPr>
        <p:blipFill>
          <a:blip r:embed="rId1"/>
          <a:srcRect/>
          <a:stretch>
            <a:fillRect/>
          </a:stretch>
        </p:blipFill>
        <p:spPr bwMode="auto">
          <a:xfrm>
            <a:off x="1134745" y="1163319"/>
            <a:ext cx="4061460" cy="5548631"/>
          </a:xfrm>
          <a:prstGeom prst="rect">
            <a:avLst/>
          </a:prstGeom>
          <a:noFill/>
          <a:ln w="9525">
            <a:noFill/>
            <a:miter lim="800000"/>
            <a:headEnd/>
            <a:tailEnd/>
          </a:ln>
          <a:effectLst>
            <a:softEdge rad="127000"/>
          </a:effectLst>
        </p:spPr>
      </p:pic>
      <p:pic>
        <p:nvPicPr>
          <p:cNvPr id="67587" name="图片 11" descr="湖里区商务局画册-12"/>
          <p:cNvPicPr>
            <a:picLocks noChangeAspect="1"/>
          </p:cNvPicPr>
          <p:nvPr/>
        </p:nvPicPr>
        <p:blipFill>
          <a:blip r:embed="rId2"/>
          <a:srcRect l="25827" t="25156" r="53712" b="28142"/>
          <a:stretch>
            <a:fillRect/>
          </a:stretch>
        </p:blipFill>
        <p:spPr>
          <a:xfrm>
            <a:off x="6684963" y="1163638"/>
            <a:ext cx="3621087" cy="5645150"/>
          </a:xfrm>
          <a:prstGeom prst="rect">
            <a:avLst/>
          </a:prstGeom>
          <a:noFill/>
          <a:ln w="9525">
            <a:noFill/>
          </a:ln>
        </p:spPr>
      </p:pic>
    </p:spTree>
  </p:cSld>
  <p:clrMapOvr>
    <a:masterClrMapping/>
  </p:clrMapOvr>
  <p:transition spd="slow"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4207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1:</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两岸金融中心湖里片区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2" name="图片 3" descr="17-18_0000s_0009_英蓝01"/>
          <p:cNvPicPr>
            <a:picLocks noChangeAspect="1" noChangeArrowheads="1"/>
          </p:cNvPicPr>
          <p:nvPr/>
        </p:nvPicPr>
        <p:blipFill>
          <a:blip r:embed="rId1"/>
          <a:srcRect/>
          <a:stretch>
            <a:fillRect/>
          </a:stretch>
        </p:blipFill>
        <p:spPr bwMode="auto">
          <a:xfrm>
            <a:off x="452438" y="3117850"/>
            <a:ext cx="4160837" cy="2433638"/>
          </a:xfrm>
          <a:prstGeom prst="round2DiagRect">
            <a:avLst/>
          </a:prstGeom>
          <a:ln>
            <a:noFill/>
          </a:ln>
          <a:effectLst>
            <a:outerShdw blurRad="190500" algn="tl" rotWithShape="0">
              <a:srgbClr val="000000">
                <a:alpha val="70000"/>
              </a:srgbClr>
            </a:outerShdw>
          </a:effectLst>
        </p:spPr>
      </p:pic>
      <p:sp>
        <p:nvSpPr>
          <p:cNvPr id="11" name="文本框 12"/>
          <p:cNvSpPr txBox="1"/>
          <p:nvPr/>
        </p:nvSpPr>
        <p:spPr>
          <a:xfrm>
            <a:off x="452755" y="702945"/>
            <a:ext cx="11047730" cy="1770380"/>
          </a:xfrm>
          <a:prstGeom prst="rect">
            <a:avLst/>
          </a:prstGeom>
          <a:noFill/>
          <a:ln>
            <a:noFill/>
          </a:ln>
          <a:effectLst/>
          <a:scene3d>
            <a:camera prst="obliqueTopLeft"/>
            <a:lightRig rig="threePt" dir="t"/>
          </a:scene3d>
          <a:sp3d>
            <a:bevelT prst="slope"/>
          </a:sp3d>
        </p:spPr>
        <p:style>
          <a:lnRef idx="1">
            <a:schemeClr val="accent3"/>
          </a:lnRef>
          <a:fillRef idx="3">
            <a:schemeClr val="accent3"/>
          </a:fillRef>
          <a:effectRef idx="2">
            <a:schemeClr val="accent3"/>
          </a:effectRef>
          <a:fontRef idx="minor">
            <a:schemeClr val="lt1"/>
          </a:fontRef>
        </p:style>
        <p:txBody>
          <a:bodyPr>
            <a:spAutoFit/>
          </a:bodyPr>
          <a:lstStyle/>
          <a:p>
            <a:pPr marL="0"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endParaRPr kumimoji="0" lang="zh-CN" sz="3000" b="1" i="0" u="sng" strike="noStrike" kern="1200" cap="none" spc="0" normalizeH="0" baseline="0" noProof="1">
              <a:ln>
                <a:noFill/>
              </a:ln>
              <a:gradFill>
                <a:gsLst>
                  <a:gs pos="21000">
                    <a:srgbClr val="53575C"/>
                  </a:gs>
                  <a:gs pos="88000">
                    <a:srgbClr val="C5C7CA"/>
                  </a:gs>
                </a:gsLst>
                <a:lin ang="5400000"/>
              </a:gra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endParaRPr kumimoji="0" 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kumimoji="0"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五通金融商务区核心区首批入驻项目，占地面积约3.7万㎡，总建筑面积32万㎡，拟建成集高端写字楼、奢侈酒店、服务式公寓及购物中心为一体的厦门地标性金融楼宇</a:t>
            </a:r>
            <a:r>
              <a:rPr kumimoji="0" 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descr="英南"/>
          <p:cNvPicPr>
            <a:picLocks noChangeAspect="1"/>
          </p:cNvPicPr>
          <p:nvPr/>
        </p:nvPicPr>
        <p:blipFill>
          <a:blip r:embed="rId2"/>
          <a:stretch>
            <a:fillRect/>
          </a:stretch>
        </p:blipFill>
        <p:spPr>
          <a:xfrm>
            <a:off x="7754938" y="4276724"/>
            <a:ext cx="3960812" cy="2435225"/>
          </a:xfrm>
          <a:prstGeom prst="round2DiagRect">
            <a:avLst/>
          </a:prstGeom>
          <a:ln>
            <a:noFill/>
          </a:ln>
          <a:effectLst>
            <a:outerShdw blurRad="190500" algn="tl" rotWithShape="0">
              <a:srgbClr val="000000">
                <a:alpha val="70000"/>
              </a:srgbClr>
            </a:outerShdw>
          </a:effectLst>
        </p:spPr>
      </p:pic>
      <p:pic>
        <p:nvPicPr>
          <p:cNvPr id="7" name="图片 2" descr="17-18_0005_二期图1"/>
          <p:cNvPicPr>
            <a:picLocks noChangeAspect="1" noChangeArrowheads="1"/>
          </p:cNvPicPr>
          <p:nvPr/>
        </p:nvPicPr>
        <p:blipFill>
          <a:blip r:embed="rId3"/>
          <a:srcRect/>
          <a:stretch>
            <a:fillRect/>
          </a:stretch>
        </p:blipFill>
        <p:spPr bwMode="auto">
          <a:xfrm>
            <a:off x="4094163" y="3743325"/>
            <a:ext cx="4010025" cy="2452688"/>
          </a:xfrm>
          <a:prstGeom prst="round2DiagRect">
            <a:avLst/>
          </a:prstGeom>
          <a:ln>
            <a:noFill/>
          </a:ln>
          <a:effectLst>
            <a:outerShdw blurRad="190500" algn="tl" rotWithShape="0">
              <a:srgbClr val="000000">
                <a:alpha val="70000"/>
              </a:srgbClr>
            </a:outerShdw>
          </a:effectLst>
        </p:spPr>
      </p:pic>
      <p:sp>
        <p:nvSpPr>
          <p:cNvPr id="4" name="文本框 3"/>
          <p:cNvSpPr txBox="1"/>
          <p:nvPr/>
        </p:nvSpPr>
        <p:spPr>
          <a:xfrm>
            <a:off x="8882380" y="3017520"/>
            <a:ext cx="1706880" cy="553085"/>
          </a:xfrm>
          <a:prstGeom prst="rect">
            <a:avLst/>
          </a:prstGeom>
          <a:noFill/>
        </p:spPr>
        <p:txBody>
          <a:bodyPr wrap="none">
            <a:spAutoFit/>
          </a:bodyPr>
          <a:lstStyle/>
          <a:p>
            <a:pPr marR="0" defTabSz="914400" fontAlgn="auto">
              <a:spcBef>
                <a:spcPts val="0"/>
              </a:spcBef>
              <a:spcAft>
                <a:spcPts val="0"/>
              </a:spcAft>
              <a:buClrTx/>
              <a:buSzTx/>
              <a:buFontTx/>
              <a:defRPr/>
            </a:pPr>
            <a:r>
              <a:rPr kumimoji="0" lang="zh-CN" sz="3000" b="1" u="sng" kern="1200" cap="none" spc="0" normalizeH="0" baseline="0" noProof="0">
                <a:gradFill>
                  <a:gsLst>
                    <a:gs pos="21000">
                      <a:srgbClr val="53575C"/>
                    </a:gs>
                    <a:gs pos="88000">
                      <a:srgbClr val="C5C7CA"/>
                    </a:gs>
                  </a:gsLst>
                  <a:lin ang="5400000"/>
                </a:gradFill>
                <a:latin typeface="微软雅黑" panose="020B0503020204020204" pitchFamily="34" charset="-122"/>
                <a:ea typeface="微软雅黑" panose="020B0503020204020204" pitchFamily="34" charset="-122"/>
                <a:cs typeface="+mn-cs"/>
                <a:sym typeface="+mn-ea"/>
              </a:rPr>
              <a:t>英蓝中心</a:t>
            </a:r>
            <a:endParaRPr kumimoji="0" lang="zh-CN" altLang="en-US" sz="3000" b="1" u="sng" kern="1200" cap="none" spc="0" normalizeH="0" baseline="0" noProof="0">
              <a:gradFill>
                <a:gsLst>
                  <a:gs pos="21000">
                    <a:srgbClr val="53575C"/>
                  </a:gs>
                  <a:gs pos="88000">
                    <a:srgbClr val="C5C7CA"/>
                  </a:gs>
                </a:gsLst>
                <a:lin ang="5400000"/>
              </a:gradFill>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spd="slow"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4207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1:</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两岸金融中心湖里片区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2" name="图片 1" descr="微信图片_20190903155547"/>
          <p:cNvPicPr>
            <a:picLocks noChangeAspect="1"/>
          </p:cNvPicPr>
          <p:nvPr/>
        </p:nvPicPr>
        <p:blipFill>
          <a:blip r:embed="rId1"/>
          <a:srcRect l="1458"/>
          <a:stretch>
            <a:fillRect/>
          </a:stretch>
        </p:blipFill>
        <p:spPr>
          <a:xfrm>
            <a:off x="5992494" y="3641725"/>
            <a:ext cx="6082665" cy="3363595"/>
          </a:xfrm>
          <a:prstGeom prst="rect">
            <a:avLst/>
          </a:prstGeom>
          <a:effectLst>
            <a:softEdge rad="63500"/>
          </a:effectLst>
        </p:spPr>
      </p:pic>
      <p:pic>
        <p:nvPicPr>
          <p:cNvPr id="6" name="图片 2" descr="17-18_0000s_0000_厦门之眼"/>
          <p:cNvPicPr>
            <a:picLocks noChangeAspect="1"/>
          </p:cNvPicPr>
          <p:nvPr/>
        </p:nvPicPr>
        <p:blipFill>
          <a:blip r:embed="rId2"/>
          <a:stretch>
            <a:fillRect/>
          </a:stretch>
        </p:blipFill>
        <p:spPr>
          <a:xfrm>
            <a:off x="137795" y="3641725"/>
            <a:ext cx="5845175" cy="3363595"/>
          </a:xfrm>
          <a:prstGeom prst="rect">
            <a:avLst/>
          </a:prstGeom>
          <a:effectLst>
            <a:softEdge rad="63500"/>
          </a:effectLst>
        </p:spPr>
      </p:pic>
      <p:sp>
        <p:nvSpPr>
          <p:cNvPr id="7" name="文本框 6"/>
          <p:cNvSpPr txBox="1"/>
          <p:nvPr/>
        </p:nvSpPr>
        <p:spPr>
          <a:xfrm>
            <a:off x="303529" y="597535"/>
            <a:ext cx="11407775" cy="2738120"/>
          </a:xfrm>
          <a:prstGeom prst="rect">
            <a:avLst/>
          </a:prstGeom>
          <a:noFill/>
        </p:spPr>
        <p:txBody>
          <a:bodyPr>
            <a:spAutoFit/>
            <a:scene3d>
              <a:camera prst="orthographicFront"/>
              <a:lightRig rig="threePt" dir="t"/>
            </a:scene3d>
          </a:bodyPr>
          <a:lstStyle/>
          <a:p>
            <a:pPr marR="0" defTabSz="914400" fontAlgn="auto">
              <a:spcBef>
                <a:spcPts val="0"/>
              </a:spcBef>
              <a:spcAft>
                <a:spcPts val="0"/>
              </a:spcAft>
              <a:buClrTx/>
              <a:buSzTx/>
              <a:buFont typeface="Arial" panose="020B0604020202020204" pitchFamily="34" charset="0"/>
              <a:defRPr/>
            </a:pPr>
            <a:endParaRPr kumimoji="0" lang="zh-CN" altLang="en-US" b="1" kern="1200" cap="none" spc="0" normalizeH="0" baseline="0" noProof="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endParaRPr>
          </a:p>
          <a:p>
            <a:pPr marR="0" defTabSz="914400" fontAlgn="auto">
              <a:spcBef>
                <a:spcPts val="0"/>
              </a:spcBef>
              <a:spcAft>
                <a:spcPts val="0"/>
              </a:spcAft>
              <a:buClrTx/>
              <a:buSzTx/>
              <a:buFont typeface="Arial" panose="020B0604020202020204" pitchFamily="34" charset="0"/>
              <a:defRPr/>
            </a:pPr>
            <a:endParaRPr kumimoji="0" lang="zh-CN" altLang="en-US" b="1" kern="1200" cap="none" spc="0" normalizeH="0" baseline="0" noProof="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endParaRPr>
          </a:p>
          <a:p>
            <a:pPr marR="0" defTabSz="914400" fontAlgn="auto">
              <a:spcBef>
                <a:spcPts val="0"/>
              </a:spcBef>
              <a:spcAft>
                <a:spcPts val="0"/>
              </a:spcAft>
              <a:buClrTx/>
              <a:buSzTx/>
              <a:buFont typeface="Arial" panose="020B0604020202020204" pitchFamily="34" charset="0"/>
              <a:defRPr/>
            </a:pPr>
            <a:endParaRPr kumimoji="0" lang="en-US" altLang="zh-CN" kern="1200" cap="none" spc="0" normalizeH="0" baseline="0" noProof="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endParaRPr>
          </a:p>
          <a:p>
            <a:pPr marR="0" defTabSz="914400" fontAlgn="auto">
              <a:spcBef>
                <a:spcPts val="0"/>
              </a:spcBef>
              <a:spcAft>
                <a:spcPts val="0"/>
              </a:spcAft>
              <a:buClrTx/>
              <a:buSzTx/>
              <a:buFont typeface="Arial" panose="020B0604020202020204" pitchFamily="34" charset="0"/>
              <a:defRPr/>
            </a:pPr>
            <a:r>
              <a:rPr kumimoji="0" lang="en-US" altLang="zh-CN" kern="1200" cap="none" spc="0" normalizeH="0" baseline="0" noProof="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rPr>
              <a:t>    </a:t>
            </a:r>
            <a:endParaRPr kumimoji="0" lang="en-US" altLang="zh-CN" kern="1200" cap="none" spc="0" normalizeH="0" baseline="0" noProof="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endParaRPr>
          </a:p>
          <a:p>
            <a:pPr marR="0" defTabSz="914400" fontAlgn="auto">
              <a:spcBef>
                <a:spcPts val="0"/>
              </a:spcBef>
              <a:spcAft>
                <a:spcPts val="0"/>
              </a:spcAft>
              <a:buClrTx/>
              <a:buSzTx/>
              <a:buFont typeface="Arial" panose="020B0604020202020204" pitchFamily="34" charset="0"/>
              <a:defRPr/>
            </a:pPr>
            <a:r>
              <a:rPr kumimoji="0" lang="en-US" altLang="zh-CN" kern="1200" cap="none" spc="0" normalizeH="0" baseline="0" noProof="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rPr>
              <a:t>      </a:t>
            </a:r>
            <a:endParaRPr kumimoji="0" lang="en-US" altLang="zh-CN" kern="1200" cap="none" spc="0" normalizeH="0" baseline="0" noProof="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endParaRPr>
          </a:p>
          <a:p>
            <a:pPr marR="0" defTabSz="914400" fontAlgn="auto">
              <a:lnSpc>
                <a:spcPts val="2560"/>
              </a:lnSpc>
              <a:spcBef>
                <a:spcPts val="0"/>
              </a:spcBef>
              <a:spcAft>
                <a:spcPts val="0"/>
              </a:spcAft>
              <a:buClrTx/>
              <a:buSzTx/>
              <a:buFont typeface="Arial" panose="020B0604020202020204" pitchFamily="34" charset="0"/>
              <a:defRPr/>
            </a:pPr>
            <a:r>
              <a:rPr kumimoji="0" lang="en-US" altLang="zh-CN" kern="1200" cap="none" spc="0" normalizeH="0" baseline="0" noProof="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rPr>
              <a:t>     </a:t>
            </a:r>
            <a:r>
              <a:rPr kumimoji="0" lang="en-US" altLang="zh-CN"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位于环岛东路以东，翔安隧道以南地块，用地面积约</a:t>
            </a:r>
            <a:r>
              <a:rPr kumimoji="0" lang="en-US" altLang="zh-CN"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20</a:t>
            </a:r>
            <a:r>
              <a:rPr kumimoji="0" lang="zh-CN" altLang="en-US"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rPr>
              <a:t>万平方米，拟建设七星级白金酒店和国际文化艺术交流中心，目标是打造成继博鳌亚洲论坛、达沃斯论坛之后国内外具有影响力的会议中心，成为厦门城市新名片。</a:t>
            </a:r>
            <a:endParaRPr kumimoji="0" lang="zh-CN" altLang="en-US"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R="0" defTabSz="914400" fontAlgn="auto">
              <a:lnSpc>
                <a:spcPts val="2560"/>
              </a:lnSpc>
              <a:spcBef>
                <a:spcPts val="0"/>
              </a:spcBef>
              <a:spcAft>
                <a:spcPts val="0"/>
              </a:spcAft>
              <a:buClrTx/>
              <a:buSzTx/>
              <a:buFont typeface="Arial" panose="020B0604020202020204" pitchFamily="34" charset="0"/>
              <a:defRPr/>
            </a:pPr>
            <a:endParaRPr kumimoji="0" lang="zh-CN" altLang="en-US"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a:p>
            <a:pPr marR="0" defTabSz="914400" fontAlgn="auto">
              <a:spcBef>
                <a:spcPts val="0"/>
              </a:spcBef>
              <a:spcAft>
                <a:spcPts val="0"/>
              </a:spcAft>
              <a:buClrTx/>
              <a:buSzTx/>
              <a:buFont typeface="Arial" panose="020B0604020202020204" pitchFamily="34" charset="0"/>
              <a:defRPr/>
            </a:pPr>
            <a:endParaRPr kumimoji="0" lang="zh-CN" altLang="en-US"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4207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1:</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两岸金融中心湖里片区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40964" name="图片 1" descr="17-18_0000s_0003_3"/>
          <p:cNvPicPr>
            <a:picLocks noChangeAspect="1"/>
          </p:cNvPicPr>
          <p:nvPr/>
        </p:nvPicPr>
        <p:blipFill>
          <a:blip r:embed="rId1" cstate="print"/>
          <a:srcRect t="1989"/>
          <a:stretch>
            <a:fillRect/>
          </a:stretch>
        </p:blipFill>
        <p:spPr>
          <a:xfrm>
            <a:off x="5847715" y="2072640"/>
            <a:ext cx="6026785" cy="3432810"/>
          </a:xfrm>
          <a:prstGeom prst="rect">
            <a:avLst/>
          </a:prstGeom>
          <a:noFill/>
          <a:ln w="9525">
            <a:noFill/>
          </a:ln>
          <a:effectLst>
            <a:softEdge rad="63500"/>
          </a:effectLst>
        </p:spPr>
      </p:pic>
      <p:sp>
        <p:nvSpPr>
          <p:cNvPr id="3" name="文本框 2"/>
          <p:cNvSpPr txBox="1"/>
          <p:nvPr/>
        </p:nvSpPr>
        <p:spPr>
          <a:xfrm>
            <a:off x="432434" y="2482215"/>
            <a:ext cx="3477895" cy="2553335"/>
          </a:xfrm>
          <a:prstGeom prst="rect">
            <a:avLst/>
          </a:prstGeom>
          <a:noFill/>
        </p:spPr>
        <p:txBody>
          <a:bodyPr>
            <a:spAutoFit/>
            <a:scene3d>
              <a:camera prst="orthographicFront"/>
              <a:lightRig rig="threePt" dir="t"/>
            </a:scene3d>
          </a:bodyPr>
          <a:lstStyle/>
          <a:p>
            <a:pPr marR="0" defTabSz="914400" fontAlgn="auto">
              <a:spcBef>
                <a:spcPts val="0"/>
              </a:spcBef>
              <a:spcAft>
                <a:spcPts val="0"/>
              </a:spcAft>
              <a:buClrTx/>
              <a:buSzTx/>
              <a:buFont typeface="Arial" panose="020B0604020202020204" pitchFamily="34" charset="0"/>
              <a:defRPr/>
            </a:pPr>
            <a:r>
              <a:rPr kumimoji="0" lang="zh-CN" altLang="en-US" sz="4000" b="1" kern="1200" cap="none" spc="0" normalizeH="0" baseline="0" noProof="0">
                <a:effectLst>
                  <a:outerShdw blurRad="38100" dist="19050" dir="2700000" algn="tl" rotWithShape="0">
                    <a:schemeClr val="dk1">
                      <a:alpha val="40000"/>
                    </a:schemeClr>
                  </a:outerShdw>
                </a:effectLst>
                <a:latin typeface="方正小标宋简体" panose="03000509000000000000" charset="-122"/>
                <a:ea typeface="方正小标宋简体" panose="03000509000000000000" charset="-122"/>
                <a:cs typeface="+mn-cs"/>
                <a:sym typeface="+mn-ea"/>
              </a:rPr>
              <a:t>金</a:t>
            </a:r>
            <a:endParaRPr kumimoji="0" lang="zh-CN" altLang="en-US" sz="4000" b="1" kern="1200" cap="none" spc="0" normalizeH="0" baseline="0" noProof="0">
              <a:effectLst>
                <a:outerShdw blurRad="38100" dist="19050" dir="2700000" algn="tl" rotWithShape="0">
                  <a:schemeClr val="dk1">
                    <a:alpha val="40000"/>
                  </a:schemeClr>
                </a:outerShdw>
              </a:effectLst>
              <a:latin typeface="方正小标宋简体" panose="03000509000000000000" charset="-122"/>
              <a:ea typeface="方正小标宋简体" panose="03000509000000000000" charset="-122"/>
              <a:cs typeface="+mn-cs"/>
              <a:sym typeface="+mn-ea"/>
            </a:endParaRPr>
          </a:p>
          <a:p>
            <a:pPr marR="0" defTabSz="914400" fontAlgn="auto">
              <a:spcBef>
                <a:spcPts val="0"/>
              </a:spcBef>
              <a:spcAft>
                <a:spcPts val="0"/>
              </a:spcAft>
              <a:buClrTx/>
              <a:buSzTx/>
              <a:buFont typeface="Arial" panose="020B0604020202020204" pitchFamily="34" charset="0"/>
              <a:defRPr/>
            </a:pPr>
            <a:r>
              <a:rPr kumimoji="0" lang="zh-CN" altLang="en-US" sz="4000" b="1" kern="1200" cap="none" spc="0" normalizeH="0" baseline="0" noProof="0">
                <a:effectLst>
                  <a:outerShdw blurRad="38100" dist="19050" dir="2700000" algn="tl" rotWithShape="0">
                    <a:schemeClr val="dk1">
                      <a:alpha val="40000"/>
                    </a:schemeClr>
                  </a:outerShdw>
                </a:effectLst>
                <a:latin typeface="方正小标宋简体" panose="03000509000000000000" charset="-122"/>
                <a:ea typeface="方正小标宋简体" panose="03000509000000000000" charset="-122"/>
                <a:cs typeface="+mn-cs"/>
                <a:sym typeface="+mn-ea"/>
              </a:rPr>
              <a:t>融</a:t>
            </a:r>
            <a:endParaRPr kumimoji="0" lang="zh-CN" altLang="en-US" sz="4000" b="1" kern="1200" cap="none" spc="0" normalizeH="0" baseline="0" noProof="0">
              <a:effectLst>
                <a:outerShdw blurRad="38100" dist="19050" dir="2700000" algn="tl" rotWithShape="0">
                  <a:schemeClr val="dk1">
                    <a:alpha val="40000"/>
                  </a:schemeClr>
                </a:outerShdw>
              </a:effectLst>
              <a:latin typeface="方正小标宋简体" panose="03000509000000000000" charset="-122"/>
              <a:ea typeface="方正小标宋简体" panose="03000509000000000000" charset="-122"/>
              <a:cs typeface="+mn-cs"/>
              <a:sym typeface="+mn-ea"/>
            </a:endParaRPr>
          </a:p>
          <a:p>
            <a:pPr marR="0" defTabSz="914400" fontAlgn="auto">
              <a:spcBef>
                <a:spcPts val="0"/>
              </a:spcBef>
              <a:spcAft>
                <a:spcPts val="0"/>
              </a:spcAft>
              <a:buClrTx/>
              <a:buSzTx/>
              <a:buFont typeface="Arial" panose="020B0604020202020204" pitchFamily="34" charset="0"/>
              <a:defRPr/>
            </a:pPr>
            <a:r>
              <a:rPr kumimoji="0" lang="zh-CN" altLang="en-US" sz="4000" b="1" kern="1200" cap="none" spc="0" normalizeH="0" baseline="0" noProof="0">
                <a:effectLst>
                  <a:outerShdw blurRad="38100" dist="19050" dir="2700000" algn="tl" rotWithShape="0">
                    <a:schemeClr val="dk1">
                      <a:alpha val="40000"/>
                    </a:schemeClr>
                  </a:outerShdw>
                </a:effectLst>
                <a:latin typeface="方正小标宋简体" panose="03000509000000000000" charset="-122"/>
                <a:ea typeface="方正小标宋简体" panose="03000509000000000000" charset="-122"/>
                <a:cs typeface="+mn-cs"/>
                <a:sym typeface="+mn-ea"/>
              </a:rPr>
              <a:t>大</a:t>
            </a:r>
            <a:endParaRPr kumimoji="0" lang="zh-CN" altLang="en-US" sz="4000" b="1" kern="1200" cap="none" spc="0" normalizeH="0" baseline="0" noProof="0">
              <a:effectLst>
                <a:outerShdw blurRad="38100" dist="19050" dir="2700000" algn="tl" rotWithShape="0">
                  <a:schemeClr val="dk1">
                    <a:alpha val="40000"/>
                  </a:schemeClr>
                </a:outerShdw>
              </a:effectLst>
              <a:latin typeface="方正小标宋简体" panose="03000509000000000000" charset="-122"/>
              <a:ea typeface="方正小标宋简体" panose="03000509000000000000" charset="-122"/>
              <a:cs typeface="+mn-cs"/>
              <a:sym typeface="+mn-ea"/>
            </a:endParaRPr>
          </a:p>
          <a:p>
            <a:pPr marR="0" defTabSz="914400" fontAlgn="auto">
              <a:spcBef>
                <a:spcPts val="0"/>
              </a:spcBef>
              <a:spcAft>
                <a:spcPts val="0"/>
              </a:spcAft>
              <a:buClrTx/>
              <a:buSzTx/>
              <a:buFont typeface="Arial" panose="020B0604020202020204" pitchFamily="34" charset="0"/>
              <a:defRPr/>
            </a:pPr>
            <a:r>
              <a:rPr kumimoji="0" lang="zh-CN" altLang="en-US" sz="4000" b="1" kern="1200" cap="none" spc="0" normalizeH="0" baseline="0" noProof="0">
                <a:effectLst>
                  <a:outerShdw blurRad="38100" dist="19050" dir="2700000" algn="tl" rotWithShape="0">
                    <a:schemeClr val="dk1">
                      <a:alpha val="40000"/>
                    </a:schemeClr>
                  </a:outerShdw>
                </a:effectLst>
                <a:latin typeface="方正小标宋简体" panose="03000509000000000000" charset="-122"/>
                <a:ea typeface="方正小标宋简体" panose="03000509000000000000" charset="-122"/>
                <a:cs typeface="+mn-cs"/>
                <a:sym typeface="+mn-ea"/>
              </a:rPr>
              <a:t>街</a:t>
            </a:r>
            <a:endParaRPr kumimoji="0" lang="zh-CN" altLang="en-US" sz="4000" b="1" kern="1200" cap="none" spc="0" normalizeH="0" baseline="0" noProof="0">
              <a:latin typeface="方正小标宋简体" panose="03000509000000000000" charset="-122"/>
              <a:ea typeface="方正小标宋简体" panose="03000509000000000000" charset="-122"/>
              <a:cs typeface="+mn-cs"/>
              <a:sym typeface="+mn-ea"/>
            </a:endParaRPr>
          </a:p>
        </p:txBody>
      </p:sp>
      <p:sp>
        <p:nvSpPr>
          <p:cNvPr id="4" name="文本框 3"/>
          <p:cNvSpPr txBox="1"/>
          <p:nvPr/>
        </p:nvSpPr>
        <p:spPr>
          <a:xfrm>
            <a:off x="1343659" y="2482215"/>
            <a:ext cx="4643754" cy="2630170"/>
          </a:xfrm>
          <a:prstGeom prst="rect">
            <a:avLst/>
          </a:prstGeom>
          <a:noFill/>
        </p:spPr>
        <p:txBody>
          <a:bodyPr>
            <a:spAutoFit/>
            <a:scene3d>
              <a:camera prst="orthographicFront"/>
              <a:lightRig rig="threePt" dir="t"/>
            </a:scene3d>
          </a:bodyPr>
          <a:lstStyle/>
          <a:p>
            <a:pPr marR="0" defTabSz="914400" fontAlgn="auto">
              <a:lnSpc>
                <a:spcPct val="150000"/>
              </a:lnSpc>
              <a:spcBef>
                <a:spcPts val="0"/>
              </a:spcBef>
              <a:spcAft>
                <a:spcPts val="0"/>
              </a:spcAft>
              <a:buClrTx/>
              <a:buSzTx/>
              <a:buFontTx/>
              <a:defRPr/>
            </a:pPr>
            <a:r>
              <a:rPr kumimoji="0" lang="zh-CN" altLang="en-US" sz="2200" b="1" kern="1200" cap="none" spc="0" normalizeH="0" baseline="0" noProof="0">
                <a:solidFill>
                  <a:srgbClr val="FF0000"/>
                </a:solidFill>
                <a:latin typeface="微软雅黑" panose="020B0503020204020204" pitchFamily="34" charset="-122"/>
                <a:ea typeface="微软雅黑" panose="020B0503020204020204" pitchFamily="34" charset="-122"/>
                <a:cs typeface="+mn-cs"/>
              </a:rPr>
              <a:t>一段</a:t>
            </a:r>
            <a:r>
              <a:rPr kumimoji="0" lang="zh-CN" altLang="en-US" kern="1200" cap="none" spc="0" normalizeH="0" baseline="0" noProof="0">
                <a:latin typeface="微软雅黑" panose="020B0503020204020204" pitchFamily="34" charset="-122"/>
                <a:ea typeface="微软雅黑" panose="020B0503020204020204" pitchFamily="34" charset="-122"/>
                <a:cs typeface="+mn-cs"/>
              </a:rPr>
              <a:t>足够宽度的通海慢行街区</a:t>
            </a:r>
            <a:endParaRPr kumimoji="0" lang="zh-CN" altLang="en-US" kern="1200" cap="none" spc="0" normalizeH="0" baseline="0" noProof="0">
              <a:latin typeface="微软雅黑" panose="020B0503020204020204" pitchFamily="34" charset="-122"/>
              <a:ea typeface="微软雅黑" panose="020B0503020204020204" pitchFamily="34" charset="-122"/>
              <a:cs typeface="+mn-cs"/>
            </a:endParaRPr>
          </a:p>
          <a:p>
            <a:pPr marR="0" defTabSz="914400" fontAlgn="auto">
              <a:lnSpc>
                <a:spcPct val="150000"/>
              </a:lnSpc>
              <a:spcBef>
                <a:spcPts val="0"/>
              </a:spcBef>
              <a:spcAft>
                <a:spcPts val="0"/>
              </a:spcAft>
              <a:buClrTx/>
              <a:buSzTx/>
              <a:buFontTx/>
              <a:defRPr/>
            </a:pPr>
            <a:r>
              <a:rPr kumimoji="0" lang="zh-CN" altLang="en-US" sz="2200" b="1" kern="1200" cap="none" spc="0" normalizeH="0" baseline="0" noProof="0">
                <a:solidFill>
                  <a:srgbClr val="FF0000"/>
                </a:solidFill>
                <a:latin typeface="微软雅黑" panose="020B0503020204020204" pitchFamily="34" charset="-122"/>
                <a:ea typeface="微软雅黑" panose="020B0503020204020204" pitchFamily="34" charset="-122"/>
                <a:cs typeface="+mn-cs"/>
              </a:rPr>
              <a:t>一条</a:t>
            </a:r>
            <a:r>
              <a:rPr kumimoji="0" lang="zh-CN" altLang="en-US" kern="1200" cap="none" spc="0" normalizeH="0" baseline="0" noProof="0">
                <a:latin typeface="微软雅黑" panose="020B0503020204020204" pitchFamily="34" charset="-122"/>
                <a:ea typeface="微软雅黑" panose="020B0503020204020204" pitchFamily="34" charset="-122"/>
                <a:cs typeface="+mn-cs"/>
              </a:rPr>
              <a:t>开阔通透的视线通廊</a:t>
            </a:r>
            <a:endParaRPr kumimoji="0" lang="zh-CN" altLang="en-US" kern="1200" cap="none" spc="0" normalizeH="0" baseline="0" noProof="0">
              <a:latin typeface="微软雅黑" panose="020B0503020204020204" pitchFamily="34" charset="-122"/>
              <a:ea typeface="微软雅黑" panose="020B0503020204020204" pitchFamily="34" charset="-122"/>
              <a:cs typeface="+mn-cs"/>
            </a:endParaRPr>
          </a:p>
          <a:p>
            <a:pPr marR="0" defTabSz="914400" fontAlgn="auto">
              <a:lnSpc>
                <a:spcPct val="150000"/>
              </a:lnSpc>
              <a:spcBef>
                <a:spcPts val="0"/>
              </a:spcBef>
              <a:spcAft>
                <a:spcPts val="0"/>
              </a:spcAft>
              <a:buClrTx/>
              <a:buSzTx/>
              <a:buFontTx/>
              <a:defRPr/>
            </a:pPr>
            <a:r>
              <a:rPr kumimoji="0" lang="zh-CN" altLang="en-US" sz="2200" b="1" kern="1200" cap="none" spc="0" normalizeH="0" baseline="0" noProof="0">
                <a:solidFill>
                  <a:srgbClr val="FF0000"/>
                </a:solidFill>
                <a:latin typeface="微软雅黑" panose="020B0503020204020204" pitchFamily="34" charset="-122"/>
                <a:ea typeface="微软雅黑" panose="020B0503020204020204" pitchFamily="34" charset="-122"/>
                <a:cs typeface="+mn-cs"/>
              </a:rPr>
              <a:t>一个</a:t>
            </a:r>
            <a:r>
              <a:rPr kumimoji="0" lang="zh-CN" altLang="en-US" kern="1200" cap="none" spc="0" normalizeH="0" baseline="0" noProof="0">
                <a:latin typeface="微软雅黑" panose="020B0503020204020204" pitchFamily="34" charset="-122"/>
                <a:ea typeface="微软雅黑" panose="020B0503020204020204" pitchFamily="34" charset="-122"/>
                <a:cs typeface="+mn-cs"/>
              </a:rPr>
              <a:t>清晰的金融办公界面</a:t>
            </a:r>
            <a:endParaRPr kumimoji="0" lang="zh-CN" altLang="en-US" kern="1200" cap="none" spc="0" normalizeH="0" baseline="0" noProof="0">
              <a:latin typeface="微软雅黑" panose="020B0503020204020204" pitchFamily="34" charset="-122"/>
              <a:ea typeface="微软雅黑" panose="020B0503020204020204" pitchFamily="34" charset="-122"/>
              <a:cs typeface="+mn-cs"/>
            </a:endParaRPr>
          </a:p>
          <a:p>
            <a:pPr marR="0" defTabSz="914400" fontAlgn="auto">
              <a:lnSpc>
                <a:spcPct val="150000"/>
              </a:lnSpc>
              <a:spcBef>
                <a:spcPts val="0"/>
              </a:spcBef>
              <a:spcAft>
                <a:spcPts val="0"/>
              </a:spcAft>
              <a:buClrTx/>
              <a:buSzTx/>
              <a:buFontTx/>
              <a:defRPr/>
            </a:pPr>
            <a:r>
              <a:rPr kumimoji="0" lang="zh-CN" altLang="en-US" sz="2200" b="1" kern="1200" cap="none" spc="0" normalizeH="0" baseline="0" noProof="0">
                <a:solidFill>
                  <a:srgbClr val="FF0000"/>
                </a:solidFill>
                <a:latin typeface="微软雅黑" panose="020B0503020204020204" pitchFamily="34" charset="-122"/>
                <a:ea typeface="微软雅黑" panose="020B0503020204020204" pitchFamily="34" charset="-122"/>
                <a:cs typeface="+mn-cs"/>
              </a:rPr>
              <a:t>一根</a:t>
            </a:r>
            <a:r>
              <a:rPr kumimoji="0" lang="zh-CN" altLang="en-US" kern="1200" cap="none" spc="0" normalizeH="0" baseline="0" noProof="0">
                <a:latin typeface="微软雅黑" panose="020B0503020204020204" pitchFamily="34" charset="-122"/>
                <a:ea typeface="微软雅黑" panose="020B0503020204020204" pitchFamily="34" charset="-122"/>
                <a:cs typeface="+mn-cs"/>
              </a:rPr>
              <a:t>连接湖边水库与厦门之眼的纽带</a:t>
            </a:r>
            <a:endParaRPr kumimoji="0" lang="zh-CN" altLang="en-US" kern="1200" cap="none" spc="0" normalizeH="0" baseline="0" noProof="0">
              <a:latin typeface="微软雅黑" panose="020B0503020204020204" pitchFamily="34" charset="-122"/>
              <a:ea typeface="微软雅黑" panose="020B0503020204020204" pitchFamily="34" charset="-122"/>
              <a:cs typeface="+mn-cs"/>
            </a:endParaRPr>
          </a:p>
          <a:p>
            <a:pPr marR="0" defTabSz="914400" fontAlgn="auto">
              <a:lnSpc>
                <a:spcPct val="150000"/>
              </a:lnSpc>
              <a:spcBef>
                <a:spcPts val="0"/>
              </a:spcBef>
              <a:spcAft>
                <a:spcPts val="0"/>
              </a:spcAft>
              <a:buClrTx/>
              <a:buSzTx/>
              <a:buFontTx/>
              <a:defRPr/>
            </a:pPr>
            <a:r>
              <a:rPr kumimoji="0" lang="zh-CN" altLang="en-US" sz="2200" b="1" kern="1200" cap="none" spc="0" normalizeH="0" baseline="0" noProof="0">
                <a:solidFill>
                  <a:srgbClr val="FF0000"/>
                </a:solidFill>
                <a:latin typeface="微软雅黑" panose="020B0503020204020204" pitchFamily="34" charset="-122"/>
                <a:ea typeface="微软雅黑" panose="020B0503020204020204" pitchFamily="34" charset="-122"/>
                <a:cs typeface="+mn-cs"/>
              </a:rPr>
              <a:t>一个</a:t>
            </a:r>
            <a:r>
              <a:rPr kumimoji="0" lang="zh-CN" altLang="en-US" kern="1200" cap="none" spc="0" normalizeH="0" baseline="0" noProof="0">
                <a:latin typeface="微软雅黑" panose="020B0503020204020204" pitchFamily="34" charset="-122"/>
                <a:ea typeface="微软雅黑" panose="020B0503020204020204" pitchFamily="34" charset="-122"/>
                <a:cs typeface="+mn-cs"/>
              </a:rPr>
              <a:t>满足高端办公人群的多功能休闲空间</a:t>
            </a:r>
            <a:endParaRPr kumimoji="0" lang="zh-CN" altLang="en-US" kern="1200" cap="none" spc="0" normalizeH="0" baseline="0" noProof="0">
              <a:latin typeface="微软雅黑" panose="020B0503020204020204" pitchFamily="34" charset="-122"/>
              <a:ea typeface="微软雅黑" panose="020B0503020204020204" pitchFamily="34" charset="-122"/>
              <a:cs typeface="+mn-cs"/>
            </a:endParaRPr>
          </a:p>
        </p:txBody>
      </p:sp>
    </p:spTree>
  </p:cSld>
  <p:clrMapOvr>
    <a:masterClrMapping/>
  </p:clrMapOvr>
  <p:transition spd="slow"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矩形 2"/>
          <p:cNvSpPr/>
          <p:nvPr/>
        </p:nvSpPr>
        <p:spPr>
          <a:xfrm>
            <a:off x="1625600" y="1382713"/>
            <a:ext cx="2411413" cy="1200150"/>
          </a:xfrm>
          <a:prstGeom prst="rect">
            <a:avLst/>
          </a:prstGeom>
          <a:noFill/>
          <a:ln w="9525">
            <a:noFill/>
          </a:ln>
        </p:spPr>
        <p:txBody>
          <a:bodyPr wrap="none">
            <a:spAutoFit/>
          </a:bodyPr>
          <a:p>
            <a:pPr algn="ctr"/>
            <a:r>
              <a:rPr lang="en-US" altLang="zh-CN" sz="7200">
                <a:solidFill>
                  <a:schemeClr val="accent1"/>
                </a:solidFill>
                <a:latin typeface="Agency FB" panose="020B0503020202020204" pitchFamily="34" charset="0"/>
              </a:rPr>
              <a:t>PART 01</a:t>
            </a:r>
            <a:endParaRPr lang="zh-CN" altLang="en-US" sz="7200" dirty="0">
              <a:solidFill>
                <a:schemeClr val="accent1"/>
              </a:solidFill>
              <a:latin typeface="Agency FB" panose="020B0503020202020204" pitchFamily="34" charset="0"/>
            </a:endParaRPr>
          </a:p>
        </p:txBody>
      </p:sp>
      <p:grpSp>
        <p:nvGrpSpPr>
          <p:cNvPr id="17" name="组合 16"/>
          <p:cNvGrpSpPr/>
          <p:nvPr/>
        </p:nvGrpSpPr>
        <p:grpSpPr>
          <a:xfrm>
            <a:off x="1224807" y="2530319"/>
            <a:ext cx="3213316" cy="2547344"/>
            <a:chOff x="4489342" y="2379824"/>
            <a:chExt cx="3213316" cy="2547344"/>
          </a:xfrm>
          <a:solidFill>
            <a:schemeClr val="bg1"/>
          </a:solidFill>
        </p:grpSpPr>
        <p:grpSp>
          <p:nvGrpSpPr>
            <p:cNvPr id="5" name="组合 4"/>
            <p:cNvGrpSpPr/>
            <p:nvPr/>
          </p:nvGrpSpPr>
          <p:grpSpPr>
            <a:xfrm>
              <a:off x="4489342" y="2379824"/>
              <a:ext cx="3213316" cy="2547344"/>
              <a:chOff x="790776" y="3015255"/>
              <a:chExt cx="3213316" cy="2547344"/>
            </a:xfrm>
            <a:grpFill/>
          </p:grpSpPr>
          <p:sp>
            <p:nvSpPr>
              <p:cNvPr id="13" name="矩形 12"/>
              <p:cNvSpPr/>
              <p:nvPr/>
            </p:nvSpPr>
            <p:spPr>
              <a:xfrm>
                <a:off x="790776" y="3174910"/>
                <a:ext cx="3213316" cy="23876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790776" y="3015255"/>
                <a:ext cx="3213316" cy="159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 name="组合 5"/>
            <p:cNvGrpSpPr/>
            <p:nvPr/>
          </p:nvGrpSpPr>
          <p:grpSpPr>
            <a:xfrm>
              <a:off x="5375397" y="3051158"/>
              <a:ext cx="1441208" cy="1215032"/>
              <a:chOff x="7551984" y="2816424"/>
              <a:chExt cx="366000" cy="308562"/>
            </a:xfrm>
            <a:grpFill/>
          </p:grpSpPr>
          <p:sp>
            <p:nvSpPr>
              <p:cNvPr id="7" name="Freeform 152"/>
              <p:cNvSpPr/>
              <p:nvPr/>
            </p:nvSpPr>
            <p:spPr bwMode="auto">
              <a:xfrm>
                <a:off x="7625452" y="2950000"/>
                <a:ext cx="220401" cy="174986"/>
              </a:xfrm>
              <a:custGeom>
                <a:avLst/>
                <a:gdLst>
                  <a:gd name="T0" fmla="*/ 39 w 54"/>
                  <a:gd name="T1" fmla="*/ 0 h 43"/>
                  <a:gd name="T2" fmla="*/ 32 w 54"/>
                  <a:gd name="T3" fmla="*/ 0 h 43"/>
                  <a:gd name="T4" fmla="*/ 30 w 54"/>
                  <a:gd name="T5" fmla="*/ 6 h 43"/>
                  <a:gd name="T6" fmla="*/ 32 w 54"/>
                  <a:gd name="T7" fmla="*/ 30 h 43"/>
                  <a:gd name="T8" fmla="*/ 27 w 54"/>
                  <a:gd name="T9" fmla="*/ 39 h 43"/>
                  <a:gd name="T10" fmla="*/ 22 w 54"/>
                  <a:gd name="T11" fmla="*/ 30 h 43"/>
                  <a:gd name="T12" fmla="*/ 25 w 54"/>
                  <a:gd name="T13" fmla="*/ 6 h 43"/>
                  <a:gd name="T14" fmla="*/ 23 w 54"/>
                  <a:gd name="T15" fmla="*/ 0 h 43"/>
                  <a:gd name="T16" fmla="*/ 14 w 54"/>
                  <a:gd name="T17" fmla="*/ 0 h 43"/>
                  <a:gd name="T18" fmla="*/ 14 w 54"/>
                  <a:gd name="T19" fmla="*/ 0 h 43"/>
                  <a:gd name="T20" fmla="*/ 1 w 54"/>
                  <a:gd name="T21" fmla="*/ 14 h 43"/>
                  <a:gd name="T22" fmla="*/ 3 w 54"/>
                  <a:gd name="T23" fmla="*/ 29 h 43"/>
                  <a:gd name="T24" fmla="*/ 16 w 54"/>
                  <a:gd name="T25" fmla="*/ 43 h 43"/>
                  <a:gd name="T26" fmla="*/ 37 w 54"/>
                  <a:gd name="T27" fmla="*/ 43 h 43"/>
                  <a:gd name="T28" fmla="*/ 51 w 54"/>
                  <a:gd name="T29" fmla="*/ 29 h 43"/>
                  <a:gd name="T30" fmla="*/ 53 w 54"/>
                  <a:gd name="T31" fmla="*/ 14 h 43"/>
                  <a:gd name="T32" fmla="*/ 39 w 54"/>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3">
                    <a:moveTo>
                      <a:pt x="39" y="0"/>
                    </a:moveTo>
                    <a:cubicBezTo>
                      <a:pt x="32" y="0"/>
                      <a:pt x="32" y="0"/>
                      <a:pt x="32" y="0"/>
                    </a:cubicBezTo>
                    <a:cubicBezTo>
                      <a:pt x="32" y="1"/>
                      <a:pt x="32" y="4"/>
                      <a:pt x="30" y="6"/>
                    </a:cubicBezTo>
                    <a:cubicBezTo>
                      <a:pt x="30" y="6"/>
                      <a:pt x="33" y="24"/>
                      <a:pt x="32" y="30"/>
                    </a:cubicBezTo>
                    <a:cubicBezTo>
                      <a:pt x="31" y="32"/>
                      <a:pt x="29" y="39"/>
                      <a:pt x="27" y="39"/>
                    </a:cubicBezTo>
                    <a:cubicBezTo>
                      <a:pt x="24" y="39"/>
                      <a:pt x="22" y="32"/>
                      <a:pt x="22" y="30"/>
                    </a:cubicBezTo>
                    <a:cubicBezTo>
                      <a:pt x="21" y="24"/>
                      <a:pt x="25" y="6"/>
                      <a:pt x="25" y="6"/>
                    </a:cubicBezTo>
                    <a:cubicBezTo>
                      <a:pt x="24" y="6"/>
                      <a:pt x="23" y="5"/>
                      <a:pt x="23" y="0"/>
                    </a:cubicBezTo>
                    <a:cubicBezTo>
                      <a:pt x="14" y="0"/>
                      <a:pt x="14" y="0"/>
                      <a:pt x="14" y="0"/>
                    </a:cubicBezTo>
                    <a:cubicBezTo>
                      <a:pt x="14" y="0"/>
                      <a:pt x="14" y="0"/>
                      <a:pt x="14" y="0"/>
                    </a:cubicBezTo>
                    <a:cubicBezTo>
                      <a:pt x="7" y="0"/>
                      <a:pt x="0" y="7"/>
                      <a:pt x="1" y="14"/>
                    </a:cubicBezTo>
                    <a:cubicBezTo>
                      <a:pt x="3" y="29"/>
                      <a:pt x="3" y="29"/>
                      <a:pt x="3" y="29"/>
                    </a:cubicBezTo>
                    <a:cubicBezTo>
                      <a:pt x="4" y="37"/>
                      <a:pt x="9" y="43"/>
                      <a:pt x="16" y="43"/>
                    </a:cubicBezTo>
                    <a:cubicBezTo>
                      <a:pt x="37" y="43"/>
                      <a:pt x="37" y="43"/>
                      <a:pt x="37" y="43"/>
                    </a:cubicBezTo>
                    <a:cubicBezTo>
                      <a:pt x="45" y="43"/>
                      <a:pt x="50" y="37"/>
                      <a:pt x="51" y="29"/>
                    </a:cubicBezTo>
                    <a:cubicBezTo>
                      <a:pt x="53" y="14"/>
                      <a:pt x="53" y="14"/>
                      <a:pt x="53" y="14"/>
                    </a:cubicBezTo>
                    <a:cubicBezTo>
                      <a:pt x="54" y="6"/>
                      <a:pt x="47" y="0"/>
                      <a:pt x="39"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Oval 153"/>
              <p:cNvSpPr>
                <a:spLocks noChangeArrowheads="1"/>
              </p:cNvSpPr>
              <p:nvPr/>
            </p:nvSpPr>
            <p:spPr bwMode="auto">
              <a:xfrm>
                <a:off x="7677546" y="2816424"/>
                <a:ext cx="114876" cy="113540"/>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 name="Freeform 154"/>
              <p:cNvSpPr/>
              <p:nvPr/>
            </p:nvSpPr>
            <p:spPr bwMode="auto">
              <a:xfrm>
                <a:off x="7792422" y="2925957"/>
                <a:ext cx="125562" cy="109533"/>
              </a:xfrm>
              <a:custGeom>
                <a:avLst/>
                <a:gdLst>
                  <a:gd name="T0" fmla="*/ 21 w 31"/>
                  <a:gd name="T1" fmla="*/ 0 h 27"/>
                  <a:gd name="T2" fmla="*/ 6 w 31"/>
                  <a:gd name="T3" fmla="*/ 0 h 27"/>
                  <a:gd name="T4" fmla="*/ 6 w 31"/>
                  <a:gd name="T5" fmla="*/ 0 h 27"/>
                  <a:gd name="T6" fmla="*/ 0 w 31"/>
                  <a:gd name="T7" fmla="*/ 1 h 27"/>
                  <a:gd name="T8" fmla="*/ 7 w 31"/>
                  <a:gd name="T9" fmla="*/ 3 h 27"/>
                  <a:gd name="T10" fmla="*/ 13 w 31"/>
                  <a:gd name="T11" fmla="*/ 8 h 27"/>
                  <a:gd name="T12" fmla="*/ 17 w 31"/>
                  <a:gd name="T13" fmla="*/ 20 h 27"/>
                  <a:gd name="T14" fmla="*/ 17 w 31"/>
                  <a:gd name="T15" fmla="*/ 20 h 27"/>
                  <a:gd name="T16" fmla="*/ 17 w 31"/>
                  <a:gd name="T17" fmla="*/ 20 h 27"/>
                  <a:gd name="T18" fmla="*/ 16 w 31"/>
                  <a:gd name="T19" fmla="*/ 27 h 27"/>
                  <a:gd name="T20" fmla="*/ 20 w 31"/>
                  <a:gd name="T21" fmla="*/ 27 h 27"/>
                  <a:gd name="T22" fmla="*/ 29 w 31"/>
                  <a:gd name="T23" fmla="*/ 18 h 27"/>
                  <a:gd name="T24" fmla="*/ 30 w 31"/>
                  <a:gd name="T25" fmla="*/ 8 h 27"/>
                  <a:gd name="T26" fmla="*/ 21 w 3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7">
                    <a:moveTo>
                      <a:pt x="21" y="0"/>
                    </a:moveTo>
                    <a:cubicBezTo>
                      <a:pt x="6" y="0"/>
                      <a:pt x="6" y="0"/>
                      <a:pt x="6" y="0"/>
                    </a:cubicBezTo>
                    <a:cubicBezTo>
                      <a:pt x="6" y="0"/>
                      <a:pt x="6" y="0"/>
                      <a:pt x="6" y="0"/>
                    </a:cubicBezTo>
                    <a:cubicBezTo>
                      <a:pt x="4" y="0"/>
                      <a:pt x="2" y="0"/>
                      <a:pt x="0" y="1"/>
                    </a:cubicBezTo>
                    <a:cubicBezTo>
                      <a:pt x="3" y="2"/>
                      <a:pt x="5" y="2"/>
                      <a:pt x="7" y="3"/>
                    </a:cubicBezTo>
                    <a:cubicBezTo>
                      <a:pt x="9" y="4"/>
                      <a:pt x="11" y="6"/>
                      <a:pt x="13" y="8"/>
                    </a:cubicBezTo>
                    <a:cubicBezTo>
                      <a:pt x="16" y="11"/>
                      <a:pt x="17" y="15"/>
                      <a:pt x="17" y="20"/>
                    </a:cubicBezTo>
                    <a:cubicBezTo>
                      <a:pt x="17" y="20"/>
                      <a:pt x="17" y="20"/>
                      <a:pt x="17" y="20"/>
                    </a:cubicBezTo>
                    <a:cubicBezTo>
                      <a:pt x="17" y="20"/>
                      <a:pt x="17" y="20"/>
                      <a:pt x="17" y="20"/>
                    </a:cubicBezTo>
                    <a:cubicBezTo>
                      <a:pt x="16" y="27"/>
                      <a:pt x="16" y="27"/>
                      <a:pt x="16" y="27"/>
                    </a:cubicBezTo>
                    <a:cubicBezTo>
                      <a:pt x="20" y="27"/>
                      <a:pt x="20" y="27"/>
                      <a:pt x="20" y="27"/>
                    </a:cubicBezTo>
                    <a:cubicBezTo>
                      <a:pt x="25" y="27"/>
                      <a:pt x="28" y="22"/>
                      <a:pt x="29" y="18"/>
                    </a:cubicBezTo>
                    <a:cubicBezTo>
                      <a:pt x="30" y="8"/>
                      <a:pt x="30" y="8"/>
                      <a:pt x="30" y="8"/>
                    </a:cubicBezTo>
                    <a:cubicBezTo>
                      <a:pt x="31" y="4"/>
                      <a:pt x="26" y="0"/>
                      <a:pt x="2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 name="Oval 155"/>
              <p:cNvSpPr>
                <a:spLocks noChangeArrowheads="1"/>
              </p:cNvSpPr>
              <p:nvPr/>
            </p:nvSpPr>
            <p:spPr bwMode="auto">
              <a:xfrm>
                <a:off x="7812459" y="2840468"/>
                <a:ext cx="69460" cy="73467"/>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Freeform 156"/>
              <p:cNvSpPr/>
              <p:nvPr/>
            </p:nvSpPr>
            <p:spPr bwMode="auto">
              <a:xfrm>
                <a:off x="7551984" y="2925957"/>
                <a:ext cx="121554" cy="109533"/>
              </a:xfrm>
              <a:custGeom>
                <a:avLst/>
                <a:gdLst>
                  <a:gd name="T0" fmla="*/ 25 w 30"/>
                  <a:gd name="T1" fmla="*/ 0 h 27"/>
                  <a:gd name="T2" fmla="*/ 9 w 30"/>
                  <a:gd name="T3" fmla="*/ 0 h 27"/>
                  <a:gd name="T4" fmla="*/ 9 w 30"/>
                  <a:gd name="T5" fmla="*/ 0 h 27"/>
                  <a:gd name="T6" fmla="*/ 0 w 30"/>
                  <a:gd name="T7" fmla="*/ 8 h 27"/>
                  <a:gd name="T8" fmla="*/ 2 w 30"/>
                  <a:gd name="T9" fmla="*/ 18 h 27"/>
                  <a:gd name="T10" fmla="*/ 10 w 30"/>
                  <a:gd name="T11" fmla="*/ 27 h 27"/>
                  <a:gd name="T12" fmla="*/ 15 w 30"/>
                  <a:gd name="T13" fmla="*/ 27 h 27"/>
                  <a:gd name="T14" fmla="*/ 14 w 30"/>
                  <a:gd name="T15" fmla="*/ 20 h 27"/>
                  <a:gd name="T16" fmla="*/ 14 w 30"/>
                  <a:gd name="T17" fmla="*/ 20 h 27"/>
                  <a:gd name="T18" fmla="*/ 14 w 30"/>
                  <a:gd name="T19" fmla="*/ 20 h 27"/>
                  <a:gd name="T20" fmla="*/ 18 w 30"/>
                  <a:gd name="T21" fmla="*/ 8 h 27"/>
                  <a:gd name="T22" fmla="*/ 24 w 30"/>
                  <a:gd name="T23" fmla="*/ 3 h 27"/>
                  <a:gd name="T24" fmla="*/ 30 w 30"/>
                  <a:gd name="T25" fmla="*/ 1 h 27"/>
                  <a:gd name="T26" fmla="*/ 25 w 30"/>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7">
                    <a:moveTo>
                      <a:pt x="25" y="0"/>
                    </a:moveTo>
                    <a:cubicBezTo>
                      <a:pt x="9" y="0"/>
                      <a:pt x="9" y="0"/>
                      <a:pt x="9" y="0"/>
                    </a:cubicBezTo>
                    <a:cubicBezTo>
                      <a:pt x="9" y="0"/>
                      <a:pt x="9" y="0"/>
                      <a:pt x="9" y="0"/>
                    </a:cubicBezTo>
                    <a:cubicBezTo>
                      <a:pt x="4" y="0"/>
                      <a:pt x="0" y="4"/>
                      <a:pt x="0" y="8"/>
                    </a:cubicBezTo>
                    <a:cubicBezTo>
                      <a:pt x="2" y="18"/>
                      <a:pt x="2" y="18"/>
                      <a:pt x="2" y="18"/>
                    </a:cubicBezTo>
                    <a:cubicBezTo>
                      <a:pt x="3" y="23"/>
                      <a:pt x="5" y="27"/>
                      <a:pt x="10" y="27"/>
                    </a:cubicBezTo>
                    <a:cubicBezTo>
                      <a:pt x="15" y="27"/>
                      <a:pt x="15" y="27"/>
                      <a:pt x="15" y="27"/>
                    </a:cubicBezTo>
                    <a:cubicBezTo>
                      <a:pt x="14" y="20"/>
                      <a:pt x="14" y="20"/>
                      <a:pt x="14" y="20"/>
                    </a:cubicBezTo>
                    <a:cubicBezTo>
                      <a:pt x="14" y="20"/>
                      <a:pt x="14" y="20"/>
                      <a:pt x="14" y="20"/>
                    </a:cubicBezTo>
                    <a:cubicBezTo>
                      <a:pt x="14" y="20"/>
                      <a:pt x="14" y="20"/>
                      <a:pt x="14" y="20"/>
                    </a:cubicBezTo>
                    <a:cubicBezTo>
                      <a:pt x="13" y="16"/>
                      <a:pt x="15" y="11"/>
                      <a:pt x="18" y="8"/>
                    </a:cubicBezTo>
                    <a:cubicBezTo>
                      <a:pt x="19" y="6"/>
                      <a:pt x="22" y="4"/>
                      <a:pt x="24" y="3"/>
                    </a:cubicBezTo>
                    <a:cubicBezTo>
                      <a:pt x="26" y="2"/>
                      <a:pt x="28" y="2"/>
                      <a:pt x="30" y="1"/>
                    </a:cubicBezTo>
                    <a:cubicBezTo>
                      <a:pt x="28" y="0"/>
                      <a:pt x="27" y="0"/>
                      <a:pt x="2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Oval 157"/>
              <p:cNvSpPr>
                <a:spLocks noChangeArrowheads="1"/>
              </p:cNvSpPr>
              <p:nvPr/>
            </p:nvSpPr>
            <p:spPr bwMode="auto">
              <a:xfrm>
                <a:off x="7584043" y="2840468"/>
                <a:ext cx="73467" cy="73467"/>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sp>
        <p:nvSpPr>
          <p:cNvPr id="20483" name="文本框 1"/>
          <p:cNvSpPr txBox="1"/>
          <p:nvPr/>
        </p:nvSpPr>
        <p:spPr>
          <a:xfrm>
            <a:off x="5472113" y="2963863"/>
            <a:ext cx="3613150" cy="914400"/>
          </a:xfrm>
          <a:prstGeom prst="rect">
            <a:avLst/>
          </a:prstGeom>
          <a:noFill/>
          <a:ln w="9525">
            <a:noFill/>
          </a:ln>
        </p:spPr>
        <p:txBody>
          <a:bodyPr wrap="none">
            <a:spAutoFit/>
          </a:bodyPr>
          <a:p>
            <a:r>
              <a:rPr lang="zh-CN" altLang="en-US" sz="5400" dirty="0">
                <a:solidFill>
                  <a:srgbClr val="0070C0"/>
                </a:solidFill>
                <a:latin typeface="方正粗黑宋简体" panose="02000000000000000000" charset="-122"/>
                <a:ea typeface="方正粗黑宋简体" panose="02000000000000000000" charset="-122"/>
                <a:sym typeface="+mn-ea"/>
              </a:rPr>
              <a:t>厦门市概况</a:t>
            </a:r>
            <a:endParaRPr lang="zh-CN" altLang="en-US" sz="5400" dirty="0">
              <a:solidFill>
                <a:srgbClr val="0070C0"/>
              </a:solidFill>
              <a:latin typeface="方正粗黑宋简体" panose="02000000000000000000" charset="-122"/>
              <a:ea typeface="方正粗黑宋简体" panose="02000000000000000000" charset="-122"/>
              <a:sym typeface="+mn-ea"/>
            </a:endParaRPr>
          </a:p>
        </p:txBody>
      </p:sp>
      <p:sp>
        <p:nvSpPr>
          <p:cNvPr id="20484" name="文本框 3"/>
          <p:cNvSpPr txBox="1"/>
          <p:nvPr/>
        </p:nvSpPr>
        <p:spPr>
          <a:xfrm>
            <a:off x="5541963" y="3703638"/>
            <a:ext cx="3843337" cy="646112"/>
          </a:xfrm>
          <a:prstGeom prst="rect">
            <a:avLst/>
          </a:prstGeom>
          <a:noFill/>
          <a:ln w="9525">
            <a:noFill/>
          </a:ln>
        </p:spPr>
        <p:txBody>
          <a:bodyPr>
            <a:spAutoFit/>
          </a:bodyPr>
          <a:p>
            <a:pPr>
              <a:buFont typeface="Arial" panose="020B0604020202020204" pitchFamily="34" charset="0"/>
            </a:pPr>
            <a:r>
              <a:rPr lang="en-US" altLang="zh-CN" b="1" err="1">
                <a:solidFill>
                  <a:srgbClr val="7F7F7F"/>
                </a:solidFill>
                <a:latin typeface="Verdana" panose="020B0604030504040204" pitchFamily="34" charset="0"/>
                <a:sym typeface="+mn-ea"/>
              </a:rPr>
              <a:t>Xiamen</a:t>
            </a:r>
            <a:r>
              <a:rPr lang="en-US" altLang="zh-CN" b="1">
                <a:solidFill>
                  <a:srgbClr val="7F7F7F"/>
                </a:solidFill>
                <a:latin typeface="Verdana" panose="020B0604030504040204" pitchFamily="34" charset="0"/>
                <a:sym typeface="+mn-ea"/>
              </a:rPr>
              <a:t> City Overview</a:t>
            </a:r>
            <a:endParaRPr lang="en-US" altLang="zh-CN" b="1">
              <a:solidFill>
                <a:srgbClr val="7F7F7F"/>
              </a:solidFill>
              <a:latin typeface="Verdana" panose="020B0604030504040204" pitchFamily="34" charset="0"/>
              <a:sym typeface="+mn-ea"/>
            </a:endParaRPr>
          </a:p>
          <a:p>
            <a:pPr>
              <a:buFont typeface="Arial" panose="020B0604020202020204" pitchFamily="34" charset="0"/>
            </a:pPr>
            <a:endParaRPr lang="zh-CN" altLang="en-US" dirty="0">
              <a:latin typeface="Campton Light"/>
            </a:endParaRPr>
          </a:p>
        </p:txBody>
      </p:sp>
    </p:spTree>
  </p:cSld>
  <p:clrMapOvr>
    <a:masterClrMapping/>
  </p:clrMapOvr>
  <p:transition spd="slow"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84207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1:</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两岸金融中心湖里片区</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5" name="图片 4"/>
          <p:cNvPicPr>
            <a:picLocks noChangeAspect="1"/>
          </p:cNvPicPr>
          <p:nvPr/>
        </p:nvPicPr>
        <p:blipFill>
          <a:blip r:embed="rId1"/>
          <a:srcRect l="7724" t="30174" r="50198" b="18194"/>
          <a:stretch>
            <a:fillRect/>
          </a:stretch>
        </p:blipFill>
        <p:spPr>
          <a:xfrm>
            <a:off x="5977254" y="1889760"/>
            <a:ext cx="5855335" cy="3422650"/>
          </a:xfrm>
          <a:prstGeom prst="rect">
            <a:avLst/>
          </a:prstGeom>
          <a:effectLst>
            <a:softEdge rad="63500"/>
          </a:effectLst>
        </p:spPr>
      </p:pic>
      <p:pic>
        <p:nvPicPr>
          <p:cNvPr id="4" name="图片 3"/>
          <p:cNvPicPr>
            <a:picLocks noChangeAspect="1"/>
          </p:cNvPicPr>
          <p:nvPr/>
        </p:nvPicPr>
        <p:blipFill>
          <a:blip r:embed="rId2"/>
          <a:stretch>
            <a:fillRect/>
          </a:stretch>
        </p:blipFill>
        <p:spPr>
          <a:xfrm>
            <a:off x="2362835" y="4319269"/>
            <a:ext cx="4677410" cy="2118995"/>
          </a:xfrm>
          <a:prstGeom prst="rect">
            <a:avLst/>
          </a:prstGeom>
          <a:effectLst>
            <a:softEdge rad="76200"/>
          </a:effectLst>
        </p:spPr>
      </p:pic>
      <p:sp>
        <p:nvSpPr>
          <p:cNvPr id="6" name="文本框 5"/>
          <p:cNvSpPr txBox="1"/>
          <p:nvPr/>
        </p:nvSpPr>
        <p:spPr>
          <a:xfrm>
            <a:off x="-225425" y="3648075"/>
            <a:ext cx="6805613" cy="1689100"/>
          </a:xfrm>
          <a:prstGeom prst="wedgeEllipseCallout">
            <a:avLst/>
          </a:prstGeom>
          <a:noFill/>
        </p:spPr>
        <p:txBody>
          <a:bodyPr>
            <a:spAutoFit/>
          </a:bodyPr>
          <a:lstStyle/>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招商对象</a:t>
            </a:r>
            <a:endParaRPr kumimoji="0" lang="zh-CN" altLang="en-US" sz="1500" b="1" kern="1200" cap="none" spc="0" normalizeH="0" baseline="0" noProof="0" dirty="0">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1600" b="1" kern="1200" cap="none" spc="0" normalizeH="0" baseline="0" noProof="0" dirty="0">
                <a:solidFill>
                  <a:srgbClr val="404040"/>
                </a:solidFill>
                <a:latin typeface="微软雅黑" panose="020B0503020204020204" pitchFamily="34" charset="-122"/>
                <a:ea typeface="微软雅黑" panose="020B0503020204020204" pitchFamily="34" charset="-122"/>
                <a:cs typeface="+mn-cs"/>
              </a:rPr>
              <a:t>股权投资类</a:t>
            </a:r>
            <a:endParaRPr kumimoji="0" lang="zh-CN" altLang="en-US" sz="1500" b="1" kern="1200" cap="none" spc="0" normalizeH="0" baseline="0" noProof="0" dirty="0">
              <a:solidFill>
                <a:srgbClr val="404040"/>
              </a:solidFill>
              <a:latin typeface="微软雅黑" panose="020B0503020204020204" pitchFamily="34" charset="-122"/>
              <a:ea typeface="微软雅黑" panose="020B0503020204020204" pitchFamily="34" charset="-122"/>
              <a:cs typeface="+mn-cs"/>
            </a:endParaRPr>
          </a:p>
          <a:p>
            <a:pPr marL="342900" marR="0" indent="-342900" defTabSz="914400" eaLnBrk="0" fontAlgn="auto" hangingPunct="0">
              <a:lnSpc>
                <a:spcPct val="150000"/>
              </a:lnSpc>
              <a:spcBef>
                <a:spcPts val="0"/>
              </a:spcBef>
              <a:spcAft>
                <a:spcPts val="0"/>
              </a:spcAft>
              <a:buClrTx/>
              <a:buSzTx/>
              <a:buFont typeface="Wingdings" panose="05000000000000000000" pitchFamily="2" charset="2"/>
              <a:buChar char="n"/>
              <a:defRPr/>
            </a:pPr>
            <a:endParaRPr kumimoji="0" lang="zh-CN" altLang="en-US" sz="1500" kern="1200" cap="none" spc="0" normalizeH="0" baseline="0" noProof="0">
              <a:latin typeface="Arial" panose="020B0604020202020204" pitchFamily="34" charset="0"/>
              <a:ea typeface="宋体" panose="02010600030101010101" pitchFamily="2" charset="-122"/>
              <a:cs typeface="+mn-cs"/>
            </a:endParaRPr>
          </a:p>
        </p:txBody>
      </p:sp>
      <p:sp>
        <p:nvSpPr>
          <p:cNvPr id="7" name="文本框 6"/>
          <p:cNvSpPr txBox="1"/>
          <p:nvPr/>
        </p:nvSpPr>
        <p:spPr>
          <a:xfrm>
            <a:off x="821372" y="1946910"/>
            <a:ext cx="4853940" cy="1850390"/>
          </a:xfrm>
          <a:prstGeom prst="rect">
            <a:avLst/>
          </a:prstGeom>
          <a:noFill/>
        </p:spPr>
        <p:txBody>
          <a:bodyPr>
            <a:spAutoFit/>
          </a:bodyPr>
          <a:lstStyle/>
          <a:p>
            <a:pPr marR="0" defTabSz="914400" fontAlgn="auto">
              <a:lnSpc>
                <a:spcPct val="130000"/>
              </a:lnSpc>
              <a:spcBef>
                <a:spcPts val="0"/>
              </a:spcBef>
              <a:spcAft>
                <a:spcPts val="0"/>
              </a:spcAft>
              <a:buClrTx/>
              <a:buSzTx/>
              <a:buFont typeface="Wingdings" panose="05000000000000000000" pitchFamily="2" charset="2"/>
              <a:defRPr/>
            </a:pPr>
            <a:endParaRPr kumimoji="0" lang="zh-CN" altLang="en-US" kern="1200" cap="none" spc="0" normalizeH="0" baseline="0" noProof="1">
              <a:pattFill prst="dkUpDiag">
                <a:fgClr>
                  <a:schemeClr val="bg1">
                    <a:lumMod val="50000"/>
                  </a:schemeClr>
                </a:fgClr>
                <a:bgClr>
                  <a:schemeClr val="tx1">
                    <a:lumMod val="75000"/>
                    <a:lumOff val="25000"/>
                  </a:schemeClr>
                </a:bgClr>
              </a:pattFill>
              <a:effectLst>
                <a:outerShdw blurRad="38100" dist="19050" dir="2700000" algn="tl" rotWithShape="0">
                  <a:schemeClr val="dk1">
                    <a:alpha val="40000"/>
                    <a:lumMod val="50000"/>
                  </a:schemeClr>
                </a:outerShdw>
              </a:effectLst>
              <a:latin typeface="微软雅黑" panose="020B0503020204020204" pitchFamily="34" charset="-122"/>
              <a:ea typeface="微软雅黑" panose="020B0503020204020204" pitchFamily="34" charset="-122"/>
              <a:cs typeface="+mn-cs"/>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项目概况</a:t>
            </a:r>
            <a:br>
              <a:rPr kumimoji="0" lang="zh-CN" sz="1500" b="1" kern="1200" cap="none" spc="0" normalizeH="0" baseline="0" noProof="1">
                <a:solidFill>
                  <a:schemeClr val="bg2">
                    <a:lumMod val="25000"/>
                  </a:schemeClr>
                </a:solidFill>
                <a:latin typeface="微软雅黑" panose="020B0503020204020204" pitchFamily="34" charset="-122"/>
                <a:ea typeface="微软雅黑" panose="020B0503020204020204" pitchFamily="34" charset="-122"/>
                <a:cs typeface="+mn-cs"/>
                <a:sym typeface="+mn-ea"/>
              </a:rPr>
            </a:br>
            <a:r>
              <a:rPr kumimoji="0" lang="zh-CN" sz="1500" b="1" kern="1200" cap="none" spc="0" normalizeH="0" baseline="0" noProof="1">
                <a:solidFill>
                  <a:schemeClr val="bg2">
                    <a:lumMod val="25000"/>
                  </a:schemeClr>
                </a:solidFill>
                <a:latin typeface="微软雅黑" panose="020B0503020204020204" pitchFamily="34" charset="-122"/>
                <a:ea typeface="微软雅黑" panose="020B0503020204020204" pitchFamily="34" charset="-122"/>
                <a:cs typeface="+mn-cs"/>
                <a:sym typeface="+mn-ea"/>
              </a:rPr>
              <a:t>航空古地石广场</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sym typeface="+mn-lt"/>
              </a:rPr>
              <a:t>位于湖边水库片区，总建筑面积约6万平方米，项目分为A</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sym typeface="+mn-lt"/>
              </a:rPr>
              <a:t>Ｂ两个地块，商业配套</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600" kern="1200" cap="none" spc="0" normalizeH="0" baseline="0" noProof="0">
                <a:latin typeface="微软雅黑" panose="020B0503020204020204" pitchFamily="34" charset="-122"/>
                <a:ea typeface="微软雅黑" panose="020B0503020204020204" pitchFamily="34" charset="-122"/>
                <a:cs typeface="微软雅黑" panose="020B0503020204020204" pitchFamily="34" charset="-122"/>
                <a:sym typeface="+mn-lt"/>
              </a:rPr>
              <a:t>生活配套完善。</a:t>
            </a:r>
            <a:endParaRPr kumimoji="0" lang="zh-CN"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spd="slow"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61347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2:</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湖里创新园</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77826" name="图片 4" descr="19-20_0006_高新技术园（2015年6月地块分布图）"/>
          <p:cNvPicPr>
            <a:picLocks noChangeAspect="1"/>
          </p:cNvPicPr>
          <p:nvPr/>
        </p:nvPicPr>
        <p:blipFill>
          <a:blip r:embed="rId1"/>
          <a:stretch>
            <a:fillRect/>
          </a:stretch>
        </p:blipFill>
        <p:spPr>
          <a:xfrm>
            <a:off x="7559675" y="1555750"/>
            <a:ext cx="3905250" cy="4654550"/>
          </a:xfrm>
          <a:prstGeom prst="rect">
            <a:avLst/>
          </a:prstGeom>
          <a:noFill/>
          <a:ln w="9525">
            <a:noFill/>
          </a:ln>
        </p:spPr>
      </p:pic>
      <p:sp>
        <p:nvSpPr>
          <p:cNvPr id="4" name="文本框 3"/>
          <p:cNvSpPr txBox="1"/>
          <p:nvPr/>
        </p:nvSpPr>
        <p:spPr>
          <a:xfrm>
            <a:off x="654684" y="1200785"/>
            <a:ext cx="6245225" cy="5036185"/>
          </a:xfrm>
          <a:prstGeom prst="rect">
            <a:avLst/>
          </a:prstGeom>
          <a:noFill/>
        </p:spPr>
        <p:txBody>
          <a:bodyPr>
            <a:spAutoFit/>
            <a:scene3d>
              <a:camera prst="orthographicFront"/>
              <a:lightRig rig="threePt" dir="t"/>
            </a:scene3d>
          </a:bodyPr>
          <a:lstStyle/>
          <a:p>
            <a:pPr marL="342900" marR="0" indent="-342900" algn="just" defTabSz="914400" fontAlgn="auto">
              <a:lnSpc>
                <a:spcPct val="120000"/>
              </a:lnSpc>
              <a:spcBef>
                <a:spcPts val="200"/>
              </a:spcBef>
              <a:spcAft>
                <a:spcPts val="200"/>
              </a:spcAft>
              <a:buClr>
                <a:srgbClr val="251E22"/>
              </a:buClr>
              <a:buSzTx/>
              <a:buFont typeface="Arial" panose="020B0604020202020204" pitchFamily="34" charset="0"/>
              <a:defRPr/>
            </a:pPr>
            <a:r>
              <a:rPr kumimoji="0" lang="zh-CN" altLang="en-US" sz="2000" b="1"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地处</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rPr>
              <a:t>厦门本岛北部五缘湾片区，规划总用地面积180公顷，总建筑面积</a:t>
            </a:r>
            <a:endPar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endParaRPr>
          </a:p>
          <a:p>
            <a:pPr marL="342900" marR="0" indent="-342900" algn="just" defTabSz="914400" fontAlgn="auto">
              <a:lnSpc>
                <a:spcPct val="120000"/>
              </a:lnSpc>
              <a:spcBef>
                <a:spcPts val="200"/>
              </a:spcBef>
              <a:spcAft>
                <a:spcPts val="200"/>
              </a:spcAft>
              <a:buClr>
                <a:srgbClr val="251E22"/>
              </a:buClr>
              <a:buSzTx/>
              <a:buFont typeface="Arial" panose="020B0604020202020204" pitchFamily="34" charset="0"/>
              <a:defRPr/>
            </a:pP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rPr>
              <a:t>约260万平方米，目前入驻企业已超过</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sym typeface="+mn-ea"/>
              </a:rPr>
              <a:t>6200</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rPr>
              <a:t>家，从业人员6.</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sym typeface="+mn-ea"/>
              </a:rPr>
              <a:t>2</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rPr>
              <a:t>万人。</a:t>
            </a:r>
            <a:endPar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endParaRPr>
          </a:p>
          <a:p>
            <a:pPr marL="342900" marR="0" indent="-342900" defTabSz="914400" fontAlgn="auto">
              <a:lnSpc>
                <a:spcPct val="120000"/>
              </a:lnSpc>
              <a:spcBef>
                <a:spcPts val="200"/>
              </a:spcBef>
              <a:spcAft>
                <a:spcPts val="200"/>
              </a:spcAft>
              <a:buClr>
                <a:srgbClr val="251E22"/>
              </a:buClr>
              <a:buSzTx/>
              <a:buFont typeface="Arial" panose="020B0604020202020204" pitchFamily="34" charset="0"/>
              <a:defRPr/>
            </a:pPr>
            <a:endParaRPr kumimoji="0" lang="zh-CN" altLang="en-US" sz="1500"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endParaRPr>
          </a:p>
          <a:p>
            <a:pPr marL="342900" marR="0" indent="-342900" defTabSz="914400" fontAlgn="auto">
              <a:lnSpc>
                <a:spcPct val="120000"/>
              </a:lnSpc>
              <a:spcBef>
                <a:spcPts val="200"/>
              </a:spcBef>
              <a:spcAft>
                <a:spcPts val="200"/>
              </a:spcAft>
              <a:buClr>
                <a:srgbClr val="251E22"/>
              </a:buClr>
              <a:buSzTx/>
              <a:buFont typeface="Arial" panose="020B0604020202020204" pitchFamily="34" charset="0"/>
              <a:defRPr/>
            </a:pPr>
            <a:r>
              <a:rPr kumimoji="0" lang="zh-CN" altLang="en-US" sz="2000" b="1"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招商对象：</a:t>
            </a:r>
            <a:endParaRPr kumimoji="0" lang="en-US" altLang="zh-CN" sz="2000" b="1"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endParaRPr>
          </a:p>
          <a:p>
            <a:pPr marL="342900" marR="0" indent="-342900" defTabSz="914400" fontAlgn="auto">
              <a:lnSpc>
                <a:spcPct val="120000"/>
              </a:lnSpc>
              <a:spcBef>
                <a:spcPts val="200"/>
              </a:spcBef>
              <a:spcAft>
                <a:spcPts val="200"/>
              </a:spcAft>
              <a:buClr>
                <a:srgbClr val="251E22"/>
              </a:buClr>
              <a:buSzTx/>
              <a:buFont typeface="Arial" panose="020B0604020202020204" pitchFamily="34" charset="0"/>
              <a:defRPr/>
            </a:pP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rPr>
              <a:t>移动互联、物联网、电子商务、创意设计、人工智能、大数据研发结算</a:t>
            </a:r>
            <a:endPar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endParaRPr>
          </a:p>
          <a:p>
            <a:pPr marL="342900" marR="0" indent="-342900" defTabSz="914400" fontAlgn="auto">
              <a:lnSpc>
                <a:spcPct val="120000"/>
              </a:lnSpc>
              <a:spcBef>
                <a:spcPts val="200"/>
              </a:spcBef>
              <a:spcAft>
                <a:spcPts val="200"/>
              </a:spcAft>
              <a:buClr>
                <a:srgbClr val="251E22"/>
              </a:buClr>
              <a:buSzTx/>
              <a:buFont typeface="Arial" panose="020B0604020202020204" pitchFamily="34" charset="0"/>
              <a:defRPr/>
            </a:pP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rPr>
              <a:t>等创新企业</a:t>
            </a:r>
            <a:endPar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mn-ea"/>
            </a:endParaRPr>
          </a:p>
          <a:p>
            <a:pPr marL="342900" marR="0" indent="-342900" defTabSz="914400" fontAlgn="auto">
              <a:lnSpc>
                <a:spcPct val="120000"/>
              </a:lnSpc>
              <a:spcBef>
                <a:spcPts val="200"/>
              </a:spcBef>
              <a:spcAft>
                <a:spcPts val="200"/>
              </a:spcAft>
              <a:buClr>
                <a:srgbClr val="251E22"/>
              </a:buClr>
              <a:buSzTx/>
              <a:buFont typeface="Arial" panose="020B0604020202020204" pitchFamily="34" charset="0"/>
              <a:defRPr/>
            </a:pPr>
            <a:endParaRPr kumimoji="0" lang="zh-CN" altLang="en-US" sz="1500"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endParaRPr>
          </a:p>
          <a:p>
            <a:pPr marL="342900" marR="0" indent="-342900" defTabSz="914400" fontAlgn="auto">
              <a:lnSpc>
                <a:spcPct val="120000"/>
              </a:lnSpc>
              <a:spcBef>
                <a:spcPts val="200"/>
              </a:spcBef>
              <a:spcAft>
                <a:spcPts val="200"/>
              </a:spcAft>
              <a:buClr>
                <a:srgbClr val="251E22"/>
              </a:buClr>
              <a:buSzTx/>
              <a:buFont typeface="Arial" panose="020B0604020202020204" pitchFamily="34" charset="0"/>
              <a:defRPr/>
            </a:pPr>
            <a:r>
              <a:rPr kumimoji="0" lang="zh-CN" altLang="en-US" sz="2000" b="1"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rPr>
              <a:t>园区主要有三个特点：</a:t>
            </a:r>
            <a:endParaRPr kumimoji="0" lang="zh-CN" altLang="en-US" sz="2000" b="1"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endParaRPr>
          </a:p>
          <a:p>
            <a:pPr marR="0" defTabSz="914400" fontAlgn="auto">
              <a:lnSpc>
                <a:spcPct val="120000"/>
              </a:lnSpc>
              <a:spcBef>
                <a:spcPts val="200"/>
              </a:spcBef>
              <a:spcAft>
                <a:spcPts val="200"/>
              </a:spcAft>
              <a:buClr>
                <a:srgbClr val="251E22"/>
              </a:buClr>
              <a:buSzTx/>
              <a:buFont typeface="Wingdings" panose="05000000000000000000" pitchFamily="2" charset="2"/>
              <a:defRPr/>
            </a:pPr>
            <a:r>
              <a:rPr kumimoji="0" lang="zh-CN" altLang="en-US" sz="1500" b="1"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rPr>
              <a:t>      </a:t>
            </a:r>
            <a:r>
              <a:rPr kumimoji="0" lang="zh-CN" altLang="en-US" sz="1500" b="1"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一是</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创新企业云集：园区聚集了各类企业6</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336</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家，1</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6</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家已上市企业、</a:t>
            </a:r>
            <a:r>
              <a:rPr kumimoji="0" lang="en-US" sz="1500"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1677</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rPr>
              <a:t>家移动互联企业。</a:t>
            </a:r>
            <a:endParaRPr kumimoji="0" lang="zh-CN" altLang="en-US" sz="1500" kern="1200" cap="none" spc="0" normalizeH="0" baseline="0" noProof="0" dirty="0">
              <a:latin typeface="微软雅黑" panose="020B0503020204020204" pitchFamily="34" charset="-122"/>
              <a:ea typeface="微软雅黑" panose="020B0503020204020204" pitchFamily="34" charset="-122"/>
              <a:cs typeface="+mn-cs"/>
              <a:sym typeface="Arial" panose="020B0604020202020204" pitchFamily="34" charset="0"/>
            </a:endParaRPr>
          </a:p>
          <a:p>
            <a:pPr marR="0" defTabSz="914400" fontAlgn="auto">
              <a:lnSpc>
                <a:spcPct val="120000"/>
              </a:lnSpc>
              <a:spcBef>
                <a:spcPts val="200"/>
              </a:spcBef>
              <a:spcAft>
                <a:spcPts val="200"/>
              </a:spcAft>
              <a:buClr>
                <a:srgbClr val="251E22"/>
              </a:buClr>
              <a:buSzTx/>
              <a:buFont typeface="Wingdings" panose="05000000000000000000" pitchFamily="2" charset="2"/>
              <a:defRPr/>
            </a:pPr>
            <a:r>
              <a:rPr kumimoji="0" lang="zh-CN" altLang="en-US" sz="1500" b="1" kern="1200" cap="none" spc="0" normalizeH="0" baseline="0" noProof="0" dirty="0">
                <a:latin typeface="微软雅黑" panose="020B0503020204020204" pitchFamily="34" charset="-122"/>
                <a:ea typeface="微软雅黑" panose="020B0503020204020204" pitchFamily="34" charset="-122"/>
                <a:cs typeface="+mn-cs"/>
              </a:rPr>
              <a:t>      二是</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rPr>
              <a:t>创新人才荟萃：园区从业人员达到6.</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rPr>
              <a:t>3</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rPr>
              <a:t>万人，其中“双百”人才1</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rPr>
              <a:t>5</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rPr>
              <a:t>名、 高层次人才</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rPr>
              <a:t>48</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rPr>
              <a:t>名，是湖里区重点打造的人才创业集中区。园区内还提供了首批1068套人才房、公租房。</a:t>
            </a:r>
            <a:endParaRPr kumimoji="0" lang="zh-CN" altLang="en-US" sz="1500" kern="1200" cap="none" spc="0" normalizeH="0" baseline="0" noProof="0" dirty="0">
              <a:latin typeface="微软雅黑" panose="020B0503020204020204" pitchFamily="34" charset="-122"/>
              <a:ea typeface="微软雅黑" panose="020B0503020204020204" pitchFamily="34" charset="-122"/>
              <a:cs typeface="+mn-cs"/>
            </a:endParaRPr>
          </a:p>
          <a:p>
            <a:pPr marR="0" defTabSz="914400" fontAlgn="auto">
              <a:lnSpc>
                <a:spcPct val="120000"/>
              </a:lnSpc>
              <a:spcBef>
                <a:spcPts val="200"/>
              </a:spcBef>
              <a:spcAft>
                <a:spcPts val="200"/>
              </a:spcAft>
              <a:buClr>
                <a:srgbClr val="251E22"/>
              </a:buClr>
              <a:buSzTx/>
              <a:buFont typeface="Wingdings" panose="05000000000000000000" pitchFamily="2" charset="2"/>
              <a:defRPr/>
            </a:pPr>
            <a:r>
              <a:rPr kumimoji="0" lang="zh-CN" altLang="en-US" sz="1500" b="1" kern="1200" cap="none" spc="0" normalizeH="0" baseline="0" noProof="0" dirty="0">
                <a:latin typeface="微软雅黑" panose="020B0503020204020204" pitchFamily="34" charset="-122"/>
                <a:ea typeface="微软雅黑" panose="020B0503020204020204" pitchFamily="34" charset="-122"/>
                <a:cs typeface="+mn-cs"/>
              </a:rPr>
              <a:t>      三是</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rPr>
              <a:t>创新经济活跃：近年来园区经济持续向好，201</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rPr>
              <a:t>9</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rPr>
              <a:t>年</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rPr>
              <a:t>1-12</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rPr>
              <a:t>月，园区主营收入</a:t>
            </a:r>
            <a:r>
              <a:rPr kumimoji="0" lang="en-US" altLang="zh-CN" sz="1500" kern="1200" cap="none" spc="0" normalizeH="0" baseline="0" noProof="0" dirty="0">
                <a:latin typeface="微软雅黑" panose="020B0503020204020204" pitchFamily="34" charset="-122"/>
                <a:ea typeface="微软雅黑" panose="020B0503020204020204" pitchFamily="34" charset="-122"/>
                <a:cs typeface="+mn-cs"/>
              </a:rPr>
              <a:t>536.6</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rPr>
              <a:t>亿元，完成税收</a:t>
            </a:r>
            <a:r>
              <a:rPr kumimoji="0" lang="en-US" sz="1500" kern="1200" cap="none" spc="0" normalizeH="0" baseline="0" noProof="0" dirty="0">
                <a:latin typeface="微软雅黑" panose="020B0503020204020204" pitchFamily="34" charset="-122"/>
                <a:ea typeface="微软雅黑" panose="020B0503020204020204" pitchFamily="34" charset="-122"/>
                <a:cs typeface="+mn-cs"/>
              </a:rPr>
              <a:t>22.3</a:t>
            </a:r>
            <a:r>
              <a:rPr kumimoji="0" lang="zh-CN" altLang="en-US" sz="1500" kern="1200" cap="none" spc="0" normalizeH="0" baseline="0" noProof="0" dirty="0">
                <a:latin typeface="微软雅黑" panose="020B0503020204020204" pitchFamily="34" charset="-122"/>
                <a:ea typeface="微软雅黑" panose="020B0503020204020204" pitchFamily="34" charset="-122"/>
                <a:cs typeface="+mn-cs"/>
              </a:rPr>
              <a:t>亿元。</a:t>
            </a:r>
            <a:endParaRPr kumimoji="0" lang="zh-CN" altLang="en-US" sz="1500" kern="1200" cap="none" spc="0" normalizeH="0" baseline="0" noProof="0" dirty="0">
              <a:latin typeface="微软雅黑" panose="020B0503020204020204" pitchFamily="34" charset="-122"/>
              <a:ea typeface="微软雅黑" panose="020B0503020204020204" pitchFamily="34" charset="-122"/>
              <a:cs typeface="+mn-cs"/>
            </a:endParaRPr>
          </a:p>
        </p:txBody>
      </p:sp>
    </p:spTree>
  </p:cSld>
  <p:clrMapOvr>
    <a:masterClrMapping/>
  </p:clrMapOvr>
  <p:transition spd="slow"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5" y="83148"/>
            <a:ext cx="92843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3:</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湖里创意产业园</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特区</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1980)</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3" name="文本框 2"/>
          <p:cNvSpPr txBox="1"/>
          <p:nvPr/>
        </p:nvSpPr>
        <p:spPr>
          <a:xfrm>
            <a:off x="-374650" y="3695700"/>
            <a:ext cx="6805613" cy="2144713"/>
          </a:xfrm>
          <a:prstGeom prst="wedgeEllipseCallout">
            <a:avLst/>
          </a:prstGeom>
          <a:noFill/>
        </p:spPr>
        <p:txBody>
          <a:bodyPr>
            <a:spAutoFit/>
          </a:bodyPr>
          <a:lstStyle/>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招商对象</a:t>
            </a:r>
            <a:endParaRPr kumimoji="0" lang="zh-CN" altLang="en-US" sz="1500" b="1" kern="1200" cap="none" spc="0" normalizeH="0" baseline="0" noProof="0" dirty="0">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0">
                <a:latin typeface="微软雅黑" panose="020B0503020204020204" pitchFamily="34" charset="-122"/>
                <a:ea typeface="微软雅黑" panose="020B0503020204020204" pitchFamily="34" charset="-122"/>
                <a:cs typeface="+mn-cs"/>
                <a:sym typeface="+mn-ea"/>
              </a:rPr>
              <a:t>创意设计、文化休闲旅游、数字与新媒体、 </a:t>
            </a:r>
            <a:endParaRPr kumimoji="0" lang="zh-CN" sz="1600" kern="1200" cap="none" spc="0" normalizeH="0" baseline="0" noProof="0">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0">
                <a:latin typeface="微软雅黑" panose="020B0503020204020204" pitchFamily="34" charset="-122"/>
                <a:ea typeface="微软雅黑" panose="020B0503020204020204" pitchFamily="34" charset="-122"/>
                <a:cs typeface="+mn-cs"/>
                <a:sym typeface="+mn-ea"/>
              </a:rPr>
              <a:t>影视动漫游戏等行业</a:t>
            </a:r>
            <a:endParaRPr kumimoji="0" lang="zh-CN" altLang="en-US" sz="1500" b="1" kern="1200" cap="none" spc="0" normalizeH="0" baseline="0" noProof="0" dirty="0">
              <a:solidFill>
                <a:srgbClr val="404040"/>
              </a:solidFill>
              <a:latin typeface="微软雅黑" panose="020B0503020204020204" pitchFamily="34" charset="-122"/>
              <a:ea typeface="微软雅黑" panose="020B0503020204020204" pitchFamily="34" charset="-122"/>
              <a:cs typeface="+mn-cs"/>
            </a:endParaRPr>
          </a:p>
          <a:p>
            <a:pPr marL="342900" marR="0" indent="-342900" defTabSz="914400" eaLnBrk="0" fontAlgn="auto" hangingPunct="0">
              <a:lnSpc>
                <a:spcPct val="150000"/>
              </a:lnSpc>
              <a:spcBef>
                <a:spcPts val="0"/>
              </a:spcBef>
              <a:spcAft>
                <a:spcPts val="0"/>
              </a:spcAft>
              <a:buClrTx/>
              <a:buSzTx/>
              <a:buFont typeface="Wingdings" panose="05000000000000000000" pitchFamily="2" charset="2"/>
              <a:buChar char="n"/>
              <a:defRPr/>
            </a:pPr>
            <a:endParaRPr kumimoji="0" lang="zh-CN" altLang="en-US" sz="1500" kern="1200" cap="none" spc="0" normalizeH="0" baseline="0" noProof="0">
              <a:latin typeface="Arial" panose="020B0604020202020204" pitchFamily="34" charset="0"/>
              <a:ea typeface="宋体" panose="02010600030101010101" pitchFamily="2" charset="-122"/>
              <a:cs typeface="+mn-cs"/>
            </a:endParaRPr>
          </a:p>
        </p:txBody>
      </p:sp>
      <p:sp>
        <p:nvSpPr>
          <p:cNvPr id="9" name="文本框 8"/>
          <p:cNvSpPr txBox="1"/>
          <p:nvPr/>
        </p:nvSpPr>
        <p:spPr>
          <a:xfrm>
            <a:off x="673735" y="1702434"/>
            <a:ext cx="5340350" cy="2210435"/>
          </a:xfrm>
          <a:prstGeom prst="rect">
            <a:avLst/>
          </a:prstGeom>
          <a:noFill/>
        </p:spPr>
        <p:txBody>
          <a:bodyPr>
            <a:spAutoFit/>
          </a:bodyPr>
          <a:lstStyle/>
          <a:p>
            <a:pPr marR="0" defTabSz="914400" fontAlgn="auto">
              <a:lnSpc>
                <a:spcPct val="130000"/>
              </a:lnSpc>
              <a:spcBef>
                <a:spcPts val="0"/>
              </a:spcBef>
              <a:spcAft>
                <a:spcPts val="0"/>
              </a:spcAft>
              <a:buClrTx/>
              <a:buSzTx/>
              <a:buFont typeface="Wingdings" panose="05000000000000000000" pitchFamily="2" charset="2"/>
              <a:defRPr/>
            </a:pPr>
            <a:endParaRPr kumimoji="0" lang="zh-CN" altLang="en-US" kern="1200" cap="none" spc="0" normalizeH="0" baseline="0" noProof="1">
              <a:pattFill prst="dkUpDiag">
                <a:fgClr>
                  <a:schemeClr val="bg1">
                    <a:lumMod val="50000"/>
                  </a:schemeClr>
                </a:fgClr>
                <a:bgClr>
                  <a:schemeClr val="tx1">
                    <a:lumMod val="75000"/>
                    <a:lumOff val="25000"/>
                  </a:schemeClr>
                </a:bgClr>
              </a:pattFill>
              <a:effectLst>
                <a:outerShdw blurRad="38100" dist="19050" dir="2700000" algn="tl" rotWithShape="0">
                  <a:schemeClr val="dk1">
                    <a:alpha val="40000"/>
                    <a:lumMod val="50000"/>
                  </a:schemeClr>
                </a:outerShdw>
              </a:effectLst>
              <a:latin typeface="微软雅黑" panose="020B0503020204020204" pitchFamily="34" charset="-122"/>
              <a:ea typeface="微软雅黑" panose="020B0503020204020204" pitchFamily="34" charset="-122"/>
              <a:cs typeface="+mn-cs"/>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项目概况</a:t>
            </a:r>
            <a:br>
              <a:rPr kumimoji="0" lang="zh-CN" sz="1500" b="1" kern="1200" cap="none" spc="0" normalizeH="0" baseline="0" noProof="1">
                <a:solidFill>
                  <a:schemeClr val="bg2">
                    <a:lumMod val="25000"/>
                  </a:schemeClr>
                </a:solidFill>
                <a:latin typeface="微软雅黑" panose="020B0503020204020204" pitchFamily="34" charset="-122"/>
                <a:ea typeface="微软雅黑" panose="020B0503020204020204" pitchFamily="34" charset="-122"/>
                <a:cs typeface="+mn-cs"/>
                <a:sym typeface="+mn-ea"/>
              </a:rPr>
            </a:b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湖里创意产业园规划总占地面积1.35平方公里。目前已建成运营的华美文创园、海峡文创园、联发文创口岸、海西工业设计中心等项目，已引进</a:t>
            </a:r>
            <a:r>
              <a:rPr kumimoji="0" lang="en-US" alt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560</a:t>
            </a: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余家文创企业入驻。</a:t>
            </a:r>
            <a:endParaRPr kumimoji="0" lang="zh-CN"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L="285750" marR="0" indent="-285750" defTabSz="914400" fontAlgn="auto">
              <a:lnSpc>
                <a:spcPct val="130000"/>
              </a:lnSpc>
              <a:spcBef>
                <a:spcPts val="0"/>
              </a:spcBef>
              <a:spcAft>
                <a:spcPts val="0"/>
              </a:spcAft>
              <a:buClr>
                <a:srgbClr val="FF0000"/>
              </a:buClr>
              <a:buSzTx/>
              <a:buFont typeface="Wingdings" panose="05000000000000000000" charset="0"/>
              <a:buChar char=""/>
              <a:defRPr/>
            </a:pPr>
            <a:endParaRPr kumimoji="0" lang="zh-CN"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p:txBody>
      </p:sp>
      <p:grpSp>
        <p:nvGrpSpPr>
          <p:cNvPr id="79876" name="组合 17"/>
          <p:cNvGrpSpPr/>
          <p:nvPr/>
        </p:nvGrpSpPr>
        <p:grpSpPr>
          <a:xfrm>
            <a:off x="6226175" y="1333500"/>
            <a:ext cx="5391150" cy="2971800"/>
            <a:chOff x="638" y="1994"/>
            <a:chExt cx="17780" cy="8421"/>
          </a:xfrm>
        </p:grpSpPr>
        <p:pic>
          <p:nvPicPr>
            <p:cNvPr id="67622" name="图片 1"/>
            <p:cNvPicPr>
              <a:picLocks noChangeAspect="1"/>
            </p:cNvPicPr>
            <p:nvPr/>
          </p:nvPicPr>
          <p:blipFill>
            <a:blip r:embed="rId1"/>
            <a:srcRect l="-1205" t="7193" r="12573" b="24954"/>
            <a:stretch>
              <a:fillRect/>
            </a:stretch>
          </p:blipFill>
          <p:spPr bwMode="auto">
            <a:xfrm>
              <a:off x="638" y="1994"/>
              <a:ext cx="17780" cy="8421"/>
            </a:xfrm>
            <a:prstGeom prst="rect">
              <a:avLst/>
            </a:prstGeom>
            <a:noFill/>
            <a:ln w="9525">
              <a:noFill/>
              <a:miter lim="800000"/>
              <a:headEnd/>
              <a:tailEnd/>
            </a:ln>
            <a:effectLst>
              <a:softEdge rad="63500"/>
            </a:effectLst>
          </p:spPr>
        </p:pic>
        <p:grpSp>
          <p:nvGrpSpPr>
            <p:cNvPr id="79888" name="组合 16"/>
            <p:cNvGrpSpPr/>
            <p:nvPr/>
          </p:nvGrpSpPr>
          <p:grpSpPr>
            <a:xfrm>
              <a:off x="1718" y="6503"/>
              <a:ext cx="2306" cy="1576"/>
              <a:chOff x="1718" y="6503"/>
              <a:chExt cx="2306" cy="1576"/>
            </a:xfrm>
          </p:grpSpPr>
          <p:sp>
            <p:nvSpPr>
              <p:cNvPr id="2" name="平行四边形 1"/>
              <p:cNvSpPr/>
              <p:nvPr/>
            </p:nvSpPr>
            <p:spPr>
              <a:xfrm rot="10620000">
                <a:off x="1717" y="6501"/>
                <a:ext cx="2220" cy="967"/>
              </a:xfrm>
              <a:prstGeom prst="parallelogram">
                <a:avLst>
                  <a:gd name="adj" fmla="val 346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79890" name="文本框 15"/>
              <p:cNvSpPr txBox="1"/>
              <p:nvPr/>
            </p:nvSpPr>
            <p:spPr>
              <a:xfrm>
                <a:off x="1830" y="6511"/>
                <a:ext cx="2194" cy="1568"/>
              </a:xfrm>
              <a:prstGeom prst="rect">
                <a:avLst/>
              </a:prstGeom>
              <a:noFill/>
              <a:ln w="9525">
                <a:noFill/>
              </a:ln>
            </p:spPr>
            <p:txBody>
              <a:bodyPr>
                <a:spAutoFit/>
              </a:bodyPr>
              <a:p>
                <a:pPr>
                  <a:buFont typeface="Arial" panose="020B0604020202020204" pitchFamily="34" charset="0"/>
                </a:pPr>
                <a:r>
                  <a:rPr lang="zh-CN" altLang="zh-CN" sz="1000" b="1" dirty="0">
                    <a:solidFill>
                      <a:schemeClr val="bg1"/>
                    </a:solidFill>
                    <a:latin typeface="Campton Light"/>
                  </a:rPr>
                  <a:t>联发</a:t>
                </a:r>
                <a:endParaRPr lang="zh-CN" altLang="zh-CN" sz="1000" b="1" dirty="0">
                  <a:solidFill>
                    <a:schemeClr val="bg1"/>
                  </a:solidFill>
                  <a:latin typeface="Campton Light"/>
                </a:endParaRPr>
              </a:p>
              <a:p>
                <a:pPr>
                  <a:buFont typeface="Arial" panose="020B0604020202020204" pitchFamily="34" charset="0"/>
                </a:pPr>
                <a:r>
                  <a:rPr lang="zh-CN" altLang="zh-CN" sz="1000" b="1" dirty="0">
                    <a:solidFill>
                      <a:schemeClr val="bg1"/>
                    </a:solidFill>
                    <a:latin typeface="Campton Light"/>
                  </a:rPr>
                  <a:t>东南天地</a:t>
                </a:r>
                <a:endParaRPr lang="zh-CN" altLang="zh-CN" sz="1000" b="1" dirty="0">
                  <a:solidFill>
                    <a:schemeClr val="bg1"/>
                  </a:solidFill>
                  <a:latin typeface="Campton Light"/>
                </a:endParaRPr>
              </a:p>
            </p:txBody>
          </p:sp>
        </p:grpSp>
      </p:grpSp>
      <p:grpSp>
        <p:nvGrpSpPr>
          <p:cNvPr id="79877" name="组合 1"/>
          <p:cNvGrpSpPr/>
          <p:nvPr/>
        </p:nvGrpSpPr>
        <p:grpSpPr>
          <a:xfrm>
            <a:off x="5580063" y="4552950"/>
            <a:ext cx="4840287" cy="2190750"/>
            <a:chOff x="0" y="0"/>
            <a:chExt cx="9272" cy="5640"/>
          </a:xfrm>
        </p:grpSpPr>
        <p:pic>
          <p:nvPicPr>
            <p:cNvPr id="67626" name="图片 15" descr="qw.jpg"/>
            <p:cNvPicPr>
              <a:picLocks noChangeAspect="1"/>
            </p:cNvPicPr>
            <p:nvPr/>
          </p:nvPicPr>
          <p:blipFill>
            <a:blip r:embed="rId2"/>
            <a:srcRect/>
            <a:stretch>
              <a:fillRect/>
            </a:stretch>
          </p:blipFill>
          <p:spPr bwMode="auto">
            <a:xfrm>
              <a:off x="0" y="0"/>
              <a:ext cx="9140" cy="5640"/>
            </a:xfrm>
            <a:prstGeom prst="rect">
              <a:avLst/>
            </a:prstGeom>
            <a:noFill/>
            <a:ln w="9525">
              <a:noFill/>
              <a:miter lim="800000"/>
              <a:headEnd/>
              <a:tailEnd/>
            </a:ln>
            <a:effectLst>
              <a:softEdge rad="63500"/>
            </a:effectLst>
          </p:spPr>
        </p:pic>
        <p:grpSp>
          <p:nvGrpSpPr>
            <p:cNvPr id="79879" name="组合 66564"/>
            <p:cNvGrpSpPr/>
            <p:nvPr/>
          </p:nvGrpSpPr>
          <p:grpSpPr>
            <a:xfrm>
              <a:off x="975" y="632"/>
              <a:ext cx="8297" cy="4843"/>
              <a:chOff x="0" y="0"/>
              <a:chExt cx="2835" cy="1653"/>
            </a:xfrm>
          </p:grpSpPr>
          <p:sp>
            <p:nvSpPr>
              <p:cNvPr id="79880" name="Text Box 20"/>
              <p:cNvSpPr txBox="1"/>
              <p:nvPr/>
            </p:nvSpPr>
            <p:spPr>
              <a:xfrm>
                <a:off x="2243" y="0"/>
                <a:ext cx="515" cy="220"/>
              </a:xfrm>
              <a:prstGeom prst="rect">
                <a:avLst/>
              </a:prstGeom>
              <a:noFill/>
              <a:ln w="9525">
                <a:noFill/>
              </a:ln>
            </p:spPr>
            <p:txBody>
              <a:bodyPr lIns="82398" tIns="41213" rIns="82398" bIns="41213">
                <a:spAutoFit/>
              </a:bodyPr>
              <a:p>
                <a:pPr algn="ctr" defTabSz="1294130">
                  <a:spcBef>
                    <a:spcPct val="50000"/>
                  </a:spcBef>
                  <a:buFont typeface="Arial" panose="020B0604020202020204" pitchFamily="34" charset="0"/>
                </a:pPr>
                <a:r>
                  <a:rPr lang="zh-CN" altLang="en-US" sz="1100" dirty="0">
                    <a:latin typeface="Calibri" panose="020F0502020204030204" pitchFamily="34" charset="0"/>
                    <a:ea typeface="黑体" panose="02010609060101010101" pitchFamily="49" charset="-122"/>
                  </a:rPr>
                  <a:t>县    后 </a:t>
                </a:r>
                <a:endParaRPr lang="zh-CN" altLang="en-US" sz="1100" dirty="0">
                  <a:latin typeface="Calibri" panose="020F0502020204030204" pitchFamily="34" charset="0"/>
                  <a:ea typeface="黑体" panose="02010609060101010101" pitchFamily="49" charset="-122"/>
                </a:endParaRPr>
              </a:p>
            </p:txBody>
          </p:sp>
          <p:sp>
            <p:nvSpPr>
              <p:cNvPr id="79881" name="Text Box 21"/>
              <p:cNvSpPr txBox="1"/>
              <p:nvPr/>
            </p:nvSpPr>
            <p:spPr>
              <a:xfrm>
                <a:off x="2325" y="592"/>
                <a:ext cx="510" cy="220"/>
              </a:xfrm>
              <a:prstGeom prst="rect">
                <a:avLst/>
              </a:prstGeom>
              <a:noFill/>
              <a:ln w="9525">
                <a:noFill/>
              </a:ln>
            </p:spPr>
            <p:txBody>
              <a:bodyPr lIns="82398" tIns="41213" rIns="82398" bIns="41213">
                <a:spAutoFit/>
              </a:bodyPr>
              <a:p>
                <a:pPr algn="ctr" defTabSz="1294130">
                  <a:spcBef>
                    <a:spcPct val="50000"/>
                  </a:spcBef>
                  <a:buFont typeface="Arial" panose="020B0604020202020204" pitchFamily="34" charset="0"/>
                </a:pPr>
                <a:r>
                  <a:rPr lang="zh-CN" altLang="en-US" sz="1100" dirty="0">
                    <a:latin typeface="Calibri" panose="020F0502020204030204" pitchFamily="34" charset="0"/>
                    <a:ea typeface="黑体" panose="02010609060101010101" pitchFamily="49" charset="-122"/>
                  </a:rPr>
                  <a:t>枋   湖 </a:t>
                </a:r>
                <a:endParaRPr lang="zh-CN" altLang="en-US" sz="1100" dirty="0">
                  <a:latin typeface="Calibri" panose="020F0502020204030204" pitchFamily="34" charset="0"/>
                  <a:ea typeface="黑体" panose="02010609060101010101" pitchFamily="49" charset="-122"/>
                </a:endParaRPr>
              </a:p>
            </p:txBody>
          </p:sp>
          <p:sp>
            <p:nvSpPr>
              <p:cNvPr id="79882" name="Text Box 22"/>
              <p:cNvSpPr txBox="1"/>
              <p:nvPr/>
            </p:nvSpPr>
            <p:spPr>
              <a:xfrm>
                <a:off x="869" y="57"/>
                <a:ext cx="511" cy="220"/>
              </a:xfrm>
              <a:prstGeom prst="rect">
                <a:avLst/>
              </a:prstGeom>
              <a:noFill/>
              <a:ln w="9525">
                <a:noFill/>
              </a:ln>
            </p:spPr>
            <p:txBody>
              <a:bodyPr lIns="82398" tIns="41213" rIns="82398" bIns="41213">
                <a:spAutoFit/>
              </a:bodyPr>
              <a:p>
                <a:pPr algn="ctr" defTabSz="1294130">
                  <a:spcBef>
                    <a:spcPct val="50000"/>
                  </a:spcBef>
                  <a:buFont typeface="Arial" panose="020B0604020202020204" pitchFamily="34" charset="0"/>
                </a:pPr>
                <a:r>
                  <a:rPr lang="zh-CN" altLang="en-US" sz="1100" dirty="0">
                    <a:latin typeface="Calibri" panose="020F0502020204030204" pitchFamily="34" charset="0"/>
                    <a:ea typeface="黑体" panose="02010609060101010101" pitchFamily="49" charset="-122"/>
                  </a:rPr>
                  <a:t>殿  前 </a:t>
                </a:r>
                <a:endParaRPr lang="zh-CN" altLang="en-US" sz="1100" dirty="0">
                  <a:latin typeface="Calibri" panose="020F0502020204030204" pitchFamily="34" charset="0"/>
                  <a:ea typeface="黑体" panose="02010609060101010101" pitchFamily="49" charset="-122"/>
                </a:endParaRPr>
              </a:p>
            </p:txBody>
          </p:sp>
          <p:sp>
            <p:nvSpPr>
              <p:cNvPr id="79883" name="Text Box 23"/>
              <p:cNvSpPr txBox="1"/>
              <p:nvPr/>
            </p:nvSpPr>
            <p:spPr>
              <a:xfrm>
                <a:off x="1651" y="640"/>
                <a:ext cx="510" cy="220"/>
              </a:xfrm>
              <a:prstGeom prst="rect">
                <a:avLst/>
              </a:prstGeom>
              <a:noFill/>
              <a:ln w="9525">
                <a:noFill/>
              </a:ln>
            </p:spPr>
            <p:txBody>
              <a:bodyPr lIns="82398" tIns="41213" rIns="82398" bIns="41213">
                <a:spAutoFit/>
              </a:bodyPr>
              <a:p>
                <a:pPr algn="ctr" defTabSz="1294130">
                  <a:spcBef>
                    <a:spcPct val="50000"/>
                  </a:spcBef>
                  <a:buFont typeface="Arial" panose="020B0604020202020204" pitchFamily="34" charset="0"/>
                </a:pPr>
                <a:r>
                  <a:rPr lang="zh-CN" altLang="en-US" sz="1100" dirty="0">
                    <a:latin typeface="Calibri" panose="020F0502020204030204" pitchFamily="34" charset="0"/>
                    <a:ea typeface="黑体" panose="02010609060101010101" pitchFamily="49" charset="-122"/>
                  </a:rPr>
                  <a:t>兴  隆 </a:t>
                </a:r>
                <a:endParaRPr lang="zh-CN" altLang="en-US" sz="1100" dirty="0">
                  <a:latin typeface="Calibri" panose="020F0502020204030204" pitchFamily="34" charset="0"/>
                  <a:ea typeface="黑体" panose="02010609060101010101" pitchFamily="49" charset="-122"/>
                </a:endParaRPr>
              </a:p>
            </p:txBody>
          </p:sp>
          <p:sp>
            <p:nvSpPr>
              <p:cNvPr id="79884" name="Text Box 24"/>
              <p:cNvSpPr txBox="1"/>
              <p:nvPr/>
            </p:nvSpPr>
            <p:spPr>
              <a:xfrm>
                <a:off x="89" y="1433"/>
                <a:ext cx="515" cy="220"/>
              </a:xfrm>
              <a:prstGeom prst="rect">
                <a:avLst/>
              </a:prstGeom>
              <a:noFill/>
              <a:ln w="9525">
                <a:noFill/>
              </a:ln>
            </p:spPr>
            <p:txBody>
              <a:bodyPr lIns="82398" tIns="41213" rIns="82398" bIns="41213">
                <a:spAutoFit/>
              </a:bodyPr>
              <a:p>
                <a:pPr algn="ctr" defTabSz="1294130">
                  <a:spcBef>
                    <a:spcPct val="50000"/>
                  </a:spcBef>
                  <a:buFont typeface="Arial" panose="020B0604020202020204" pitchFamily="34" charset="0"/>
                </a:pPr>
                <a:r>
                  <a:rPr lang="zh-CN" altLang="en-US" sz="1100" dirty="0">
                    <a:latin typeface="Calibri" panose="020F0502020204030204" pitchFamily="34" charset="0"/>
                    <a:ea typeface="黑体" panose="02010609060101010101" pitchFamily="49" charset="-122"/>
                  </a:rPr>
                  <a:t>壕  头 </a:t>
                </a:r>
                <a:endParaRPr lang="zh-CN" altLang="en-US" sz="1100" dirty="0">
                  <a:latin typeface="Calibri" panose="020F0502020204030204" pitchFamily="34" charset="0"/>
                  <a:ea typeface="黑体" panose="02010609060101010101" pitchFamily="49" charset="-122"/>
                </a:endParaRPr>
              </a:p>
            </p:txBody>
          </p:sp>
          <p:sp>
            <p:nvSpPr>
              <p:cNvPr id="79885" name="Text Box 23"/>
              <p:cNvSpPr txBox="1"/>
              <p:nvPr/>
            </p:nvSpPr>
            <p:spPr>
              <a:xfrm>
                <a:off x="686" y="639"/>
                <a:ext cx="510" cy="224"/>
              </a:xfrm>
              <a:prstGeom prst="rect">
                <a:avLst/>
              </a:prstGeom>
              <a:noFill/>
              <a:ln w="9525">
                <a:noFill/>
              </a:ln>
            </p:spPr>
            <p:txBody>
              <a:bodyPr lIns="82398" tIns="41213" rIns="82398" bIns="41213">
                <a:spAutoFit/>
              </a:bodyPr>
              <a:p>
                <a:pPr algn="ctr" defTabSz="1294130">
                  <a:spcBef>
                    <a:spcPct val="50000"/>
                  </a:spcBef>
                  <a:buFont typeface="Arial" panose="020B0604020202020204" pitchFamily="34" charset="0"/>
                </a:pPr>
                <a:r>
                  <a:rPr lang="zh-CN" altLang="en-US" sz="1100" b="1" dirty="0">
                    <a:latin typeface="Calibri" panose="020F0502020204030204" pitchFamily="34" charset="0"/>
                    <a:ea typeface="黑体" panose="02010609060101010101" pitchFamily="49" charset="-122"/>
                  </a:rPr>
                  <a:t>规划区</a:t>
                </a:r>
                <a:endParaRPr lang="zh-CN" altLang="en-US" sz="1100" b="1" dirty="0">
                  <a:latin typeface="Calibri" panose="020F0502020204030204" pitchFamily="34" charset="0"/>
                  <a:ea typeface="黑体" panose="02010609060101010101" pitchFamily="49" charset="-122"/>
                </a:endParaRPr>
              </a:p>
            </p:txBody>
          </p:sp>
          <p:sp>
            <p:nvSpPr>
              <p:cNvPr id="79886" name="Text Box 22"/>
              <p:cNvSpPr txBox="1"/>
              <p:nvPr/>
            </p:nvSpPr>
            <p:spPr>
              <a:xfrm>
                <a:off x="0" y="235"/>
                <a:ext cx="645" cy="224"/>
              </a:xfrm>
              <a:prstGeom prst="rect">
                <a:avLst/>
              </a:prstGeom>
              <a:noFill/>
              <a:ln w="9525">
                <a:noFill/>
              </a:ln>
            </p:spPr>
            <p:txBody>
              <a:bodyPr lIns="82398" tIns="41213" rIns="82398" bIns="41213">
                <a:spAutoFit/>
              </a:bodyPr>
              <a:p>
                <a:pPr algn="ctr" defTabSz="1294130">
                  <a:spcBef>
                    <a:spcPct val="50000"/>
                  </a:spcBef>
                  <a:buFont typeface="Arial" panose="020B0604020202020204" pitchFamily="34" charset="0"/>
                </a:pPr>
                <a:r>
                  <a:rPr lang="zh-CN" altLang="en-US" sz="1100" dirty="0">
                    <a:latin typeface="Calibri" panose="020F0502020204030204" pitchFamily="34" charset="0"/>
                    <a:ea typeface="黑体" panose="02010609060101010101" pitchFamily="49" charset="-122"/>
                  </a:rPr>
                  <a:t>东渡港区</a:t>
                </a:r>
                <a:endParaRPr lang="zh-CN" altLang="en-US" sz="1100" dirty="0">
                  <a:latin typeface="Calibri" panose="020F0502020204030204" pitchFamily="34" charset="0"/>
                  <a:ea typeface="黑体" panose="02010609060101010101" pitchFamily="49" charset="-122"/>
                </a:endParaRPr>
              </a:p>
            </p:txBody>
          </p:sp>
        </p:grpSp>
      </p:grpSp>
    </p:spTree>
  </p:cSld>
  <p:clrMapOvr>
    <a:masterClrMapping/>
  </p:clrMapOvr>
  <p:transition spd="slow"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5063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4:</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厦门国际游轮母港</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48131" name="图片 2" descr="21-22_0006_3"/>
          <p:cNvPicPr>
            <a:picLocks noChangeAspect="1" noChangeArrowheads="1"/>
          </p:cNvPicPr>
          <p:nvPr/>
        </p:nvPicPr>
        <p:blipFill>
          <a:blip r:embed="rId1" cstate="print"/>
          <a:srcRect/>
          <a:stretch>
            <a:fillRect/>
          </a:stretch>
        </p:blipFill>
        <p:spPr bwMode="auto">
          <a:xfrm>
            <a:off x="7824470" y="1536065"/>
            <a:ext cx="3613785" cy="4989195"/>
          </a:xfrm>
          <a:prstGeom prst="rect">
            <a:avLst/>
          </a:prstGeom>
          <a:ln>
            <a:noFill/>
          </a:ln>
          <a:effectLst>
            <a:softEdge rad="112500"/>
          </a:effectLst>
        </p:spPr>
      </p:pic>
      <p:sp>
        <p:nvSpPr>
          <p:cNvPr id="9" name="文本框 8"/>
          <p:cNvSpPr txBox="1"/>
          <p:nvPr/>
        </p:nvSpPr>
        <p:spPr>
          <a:xfrm>
            <a:off x="909955" y="1949449"/>
            <a:ext cx="6523356" cy="3570604"/>
          </a:xfrm>
          <a:prstGeom prst="rect">
            <a:avLst/>
          </a:prstGeom>
          <a:noFill/>
        </p:spPr>
        <p:txBody>
          <a:bodyPr>
            <a:spAutoFit/>
          </a:bodyPr>
          <a:lstStyle/>
          <a:p>
            <a:pPr marR="0" defTabSz="914400" fontAlgn="auto">
              <a:lnSpc>
                <a:spcPct val="130000"/>
              </a:lnSpc>
              <a:spcBef>
                <a:spcPts val="0"/>
              </a:spcBef>
              <a:spcAft>
                <a:spcPts val="0"/>
              </a:spcAft>
              <a:buClrTx/>
              <a:buSzTx/>
              <a:buFont typeface="Wingdings" panose="05000000000000000000" pitchFamily="2" charset="2"/>
              <a:defRPr/>
            </a:pPr>
            <a:endParaRPr kumimoji="0" lang="zh-CN" altLang="en-US" kern="1200" cap="none" spc="0" normalizeH="0" baseline="0" noProof="1">
              <a:pattFill prst="dkUpDiag">
                <a:fgClr>
                  <a:schemeClr val="bg1">
                    <a:lumMod val="50000"/>
                  </a:schemeClr>
                </a:fgClr>
                <a:bgClr>
                  <a:schemeClr val="tx1">
                    <a:lumMod val="75000"/>
                    <a:lumOff val="25000"/>
                  </a:schemeClr>
                </a:bgClr>
              </a:pattFill>
              <a:effectLst>
                <a:outerShdw blurRad="38100" dist="19050" dir="2700000" algn="tl" rotWithShape="0">
                  <a:schemeClr val="dk1">
                    <a:alpha val="40000"/>
                    <a:lumMod val="50000"/>
                  </a:schemeClr>
                </a:outerShdw>
              </a:effectLst>
              <a:latin typeface="微软雅黑" panose="020B0503020204020204" pitchFamily="34" charset="-122"/>
              <a:ea typeface="微软雅黑" panose="020B0503020204020204" pitchFamily="34" charset="-122"/>
              <a:cs typeface="+mn-cs"/>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项目概况</a:t>
            </a:r>
            <a:br>
              <a:rPr kumimoji="0" lang="zh-CN" sz="2200" b="1" kern="1200" cap="none" spc="0" normalizeH="0" baseline="0" noProof="1">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b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项目占地面积约47.1公顷，建筑面积100万平方米。西海湾邮轮城为厦门国际邮轮城启动项目，项目总用地面积16.33万平方米，建筑面积79.40万平方米，由百年招商局集团和厦门港务控股集团联手打造，包括写字楼、商业、五星级酒店、公寓式酒店、文化设施、航站楼等。</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L="285750" marR="0" indent="-285750" defTabSz="914400" fontAlgn="auto">
              <a:lnSpc>
                <a:spcPct val="130000"/>
              </a:lnSpc>
              <a:spcBef>
                <a:spcPts val="0"/>
              </a:spcBef>
              <a:spcAft>
                <a:spcPts val="0"/>
              </a:spcAft>
              <a:buClr>
                <a:srgbClr val="FF0000"/>
              </a:buClr>
              <a:buSzTx/>
              <a:buFont typeface="Wingdings" panose="05000000000000000000" charset="0"/>
              <a:buChar char=""/>
              <a:defRPr/>
            </a:pP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招商对象</a:t>
            </a:r>
            <a:endParaRPr kumimoji="0" lang="zh-CN" sz="20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引进高端酒店群、邮轮中心、高档商业中心及与邮轮经济和港航相关的产业及金融服务、现代物流、企业总部等</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spd="slow" advTm="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0491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5:</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忠仑科创产业园</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9" name="文本框 8"/>
          <p:cNvSpPr txBox="1"/>
          <p:nvPr/>
        </p:nvSpPr>
        <p:spPr>
          <a:xfrm>
            <a:off x="664845" y="1201420"/>
            <a:ext cx="10996930" cy="2930525"/>
          </a:xfrm>
          <a:prstGeom prst="rect">
            <a:avLst/>
          </a:prstGeom>
          <a:noFill/>
        </p:spPr>
        <p:txBody>
          <a:bodyPr wrap="square">
            <a:spAutoFit/>
          </a:bodyPr>
          <a:lstStyle/>
          <a:p>
            <a:pPr marR="0" defTabSz="914400" fontAlgn="auto">
              <a:lnSpc>
                <a:spcPct val="130000"/>
              </a:lnSpc>
              <a:spcBef>
                <a:spcPts val="0"/>
              </a:spcBef>
              <a:spcAft>
                <a:spcPts val="0"/>
              </a:spcAft>
              <a:buClrTx/>
              <a:buSzTx/>
              <a:buFont typeface="Wingdings" panose="05000000000000000000" pitchFamily="2" charset="2"/>
              <a:defRPr/>
            </a:pPr>
            <a:endParaRPr kumimoji="0" lang="zh-CN" altLang="en-US" kern="1200" cap="none" spc="0" normalizeH="0" baseline="0" noProof="1">
              <a:pattFill prst="dkUpDiag">
                <a:fgClr>
                  <a:schemeClr val="bg1">
                    <a:lumMod val="50000"/>
                  </a:schemeClr>
                </a:fgClr>
                <a:bgClr>
                  <a:schemeClr val="tx1">
                    <a:lumMod val="75000"/>
                    <a:lumOff val="25000"/>
                  </a:schemeClr>
                </a:bgClr>
              </a:pattFill>
              <a:effectLst>
                <a:outerShdw blurRad="38100" dist="19050" dir="2700000" algn="tl" rotWithShape="0">
                  <a:schemeClr val="dk1">
                    <a:alpha val="40000"/>
                    <a:lumMod val="50000"/>
                  </a:schemeClr>
                </a:outerShdw>
              </a:effectLst>
              <a:latin typeface="微软雅黑" panose="020B0503020204020204" pitchFamily="34" charset="-122"/>
              <a:ea typeface="微软雅黑" panose="020B0503020204020204" pitchFamily="34" charset="-122"/>
              <a:cs typeface="+mn-cs"/>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项目概况</a:t>
            </a:r>
            <a:br>
              <a:rPr kumimoji="0" lang="zh-CN" sz="2200" b="1" kern="1200" cap="none" spc="0" normalizeH="0" baseline="0" noProof="1">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b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忠仑科创产业园位于厦门岛中部，</a:t>
            </a:r>
            <a:r>
              <a:rPr kumimoji="0" lang="zh-CN" sz="1600" kern="1200" cap="none" spc="0" normalizeH="0" baseline="0" noProof="0">
                <a:solidFill>
                  <a:srgbClr val="404040"/>
                </a:solidFill>
                <a:latin typeface="微软雅黑" panose="020B0503020204020204" pitchFamily="34" charset="-122"/>
                <a:ea typeface="微软雅黑" panose="020B0503020204020204" pitchFamily="34" charset="-122"/>
                <a:cs typeface="+mn-cs"/>
                <a:sym typeface="+mn-ea"/>
              </a:rPr>
              <a:t>金尚路与吕岭路交汇处，</a:t>
            </a: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南侧为忠仑公园，西北侧为居住区，东边为湖边水库，总用地面积约53公 顷，净科创产业用地面积约20公顷。</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endParaRPr kumimoji="0" lang="zh-CN" altLang="en-US" sz="1600" b="1" kern="1200" cap="none" spc="0" normalizeH="0" baseline="0" noProof="1">
              <a:solidFill>
                <a:srgbClr val="40404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招商对象</a:t>
            </a:r>
            <a:endParaRPr kumimoji="0" lang="zh-CN" sz="20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数字新经济产业、科创、</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软件信息服务</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p:txBody>
      </p:sp>
      <p:pic>
        <p:nvPicPr>
          <p:cNvPr id="83971" name="图片 1"/>
          <p:cNvPicPr>
            <a:picLocks noChangeAspect="1"/>
          </p:cNvPicPr>
          <p:nvPr/>
        </p:nvPicPr>
        <p:blipFill>
          <a:blip r:embed="rId1"/>
          <a:srcRect l="7376" t="40865" r="13528" b="2083"/>
          <a:stretch>
            <a:fillRect/>
          </a:stretch>
        </p:blipFill>
        <p:spPr>
          <a:xfrm>
            <a:off x="3851275" y="2978150"/>
            <a:ext cx="7715250" cy="3476625"/>
          </a:xfrm>
          <a:prstGeom prst="rect">
            <a:avLst/>
          </a:prstGeom>
          <a:noFill/>
          <a:ln w="9525">
            <a:noFill/>
          </a:ln>
        </p:spPr>
      </p:pic>
    </p:spTree>
  </p:cSld>
  <p:clrMapOvr>
    <a:masterClrMapping/>
  </p:clrMapOvr>
  <p:transition spd="slow"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0491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5:</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忠仑科创产业园</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9" name="文本框 8"/>
          <p:cNvSpPr txBox="1"/>
          <p:nvPr/>
        </p:nvSpPr>
        <p:spPr>
          <a:xfrm>
            <a:off x="683260" y="1964055"/>
            <a:ext cx="6038850" cy="3450590"/>
          </a:xfrm>
          <a:prstGeom prst="rect">
            <a:avLst/>
          </a:prstGeom>
          <a:noFill/>
        </p:spPr>
        <p:txBody>
          <a:bodyPr wrap="square">
            <a:spAutoFit/>
          </a:bodyPr>
          <a:lstStyle/>
          <a:p>
            <a:pPr marR="0" defTabSz="914400" fontAlgn="auto">
              <a:lnSpc>
                <a:spcPct val="130000"/>
              </a:lnSpc>
              <a:spcBef>
                <a:spcPts val="0"/>
              </a:spcBef>
              <a:spcAft>
                <a:spcPts val="0"/>
              </a:spcAft>
              <a:buClrTx/>
              <a:buSzTx/>
              <a:buFont typeface="Wingdings" panose="05000000000000000000" pitchFamily="2" charset="2"/>
              <a:defRPr/>
            </a:pPr>
            <a:endParaRPr kumimoji="0" lang="zh-CN" altLang="en-US" kern="1200" cap="none" spc="0" normalizeH="0" baseline="0" noProof="1">
              <a:pattFill prst="dkUpDiag">
                <a:fgClr>
                  <a:schemeClr val="bg1">
                    <a:lumMod val="50000"/>
                  </a:schemeClr>
                </a:fgClr>
                <a:bgClr>
                  <a:schemeClr val="tx1">
                    <a:lumMod val="75000"/>
                    <a:lumOff val="25000"/>
                  </a:schemeClr>
                </a:bgClr>
              </a:pattFill>
              <a:effectLst>
                <a:outerShdw blurRad="38100" dist="19050" dir="2700000" algn="tl" rotWithShape="0">
                  <a:schemeClr val="dk1">
                    <a:alpha val="40000"/>
                    <a:lumMod val="50000"/>
                  </a:schemeClr>
                </a:outerShdw>
              </a:effectLst>
              <a:latin typeface="微软雅黑" panose="020B0503020204020204" pitchFamily="34" charset="-122"/>
              <a:ea typeface="微软雅黑" panose="020B0503020204020204" pitchFamily="34" charset="-122"/>
              <a:cs typeface="+mn-cs"/>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2200" b="1" kern="1200" cap="none" spc="0" normalizeH="0" baseline="0" noProof="1">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用地现状及建设方案</a:t>
            </a:r>
            <a:br>
              <a:rPr kumimoji="0" lang="zh-CN" sz="2200" b="1" kern="1200" cap="none" spc="0" normalizeH="0" baseline="0" noProof="1">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b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目前，园区内有一办公楼（市政大 厦）、已建惠和石文化园、已出让九 年制学校及部分未拆迁旧村。</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科创用地：</a:t>
            </a:r>
            <a:r>
              <a:rPr kumimoji="0" lang="en-US" alt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19.3</a:t>
            </a:r>
            <a:r>
              <a:rPr kumimoji="0" lang="zh-CN" altLang="en-US" sz="1600" kern="1200" cap="none" spc="0" normalizeH="0" baseline="0" noProof="0">
                <a:solidFill>
                  <a:srgbClr val="404040"/>
                </a:solidFill>
                <a:latin typeface="微软雅黑" panose="020B0503020204020204" pitchFamily="34" charset="-122"/>
                <a:ea typeface="微软雅黑" panose="020B0503020204020204" pitchFamily="34" charset="-122"/>
                <a:cs typeface="+mn-cs"/>
                <a:sym typeface="+mn-ea"/>
              </a:rPr>
              <a:t>公顷，其中</a:t>
            </a:r>
            <a:endParaRPr kumimoji="0" lang="zh-CN" altLang="en-US" sz="1600" kern="1200" cap="none" spc="0" normalizeH="0" baseline="0" noProof="0">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               一期启动区（</a:t>
            </a:r>
            <a:r>
              <a:rPr kumimoji="0" lang="en-US" alt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A1):</a:t>
            </a: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 约4.3公顷</a:t>
            </a:r>
            <a:r>
              <a:rPr kumimoji="0" lang="en-US" alt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 </a:t>
            </a: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为 净地</a:t>
            </a:r>
            <a:r>
              <a:rPr kumimoji="0" lang="en-US" alt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a:t>
            </a:r>
            <a:endParaRPr kumimoji="0" lang="en-US" alt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               二期扩展区（</a:t>
            </a:r>
            <a:r>
              <a:rPr kumimoji="0" lang="en-US" alt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A2+B1+B2):15</a:t>
            </a:r>
            <a:r>
              <a:rPr kumimoji="0" lang="zh-CN" altLang="en-US"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公顷；</a:t>
            </a:r>
            <a:endParaRPr kumimoji="0" lang="zh-CN" altLang="en-US"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教育用地：</a:t>
            </a:r>
            <a:r>
              <a:rPr kumimoji="0" lang="en-US" alt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9.8</a:t>
            </a:r>
            <a:r>
              <a:rPr kumimoji="0" lang="zh-CN" altLang="en-US" sz="1600" kern="1200" cap="none" spc="0" normalizeH="0" baseline="0" noProof="0">
                <a:solidFill>
                  <a:srgbClr val="404040"/>
                </a:solidFill>
                <a:latin typeface="微软雅黑" panose="020B0503020204020204" pitchFamily="34" charset="-122"/>
                <a:ea typeface="微软雅黑" panose="020B0503020204020204" pitchFamily="34" charset="-122"/>
                <a:cs typeface="+mn-cs"/>
                <a:sym typeface="+mn-ea"/>
              </a:rPr>
              <a:t>公顷；</a:t>
            </a:r>
            <a:endParaRPr kumimoji="0" lang="zh-CN" altLang="en-US" sz="1600" kern="1200" cap="none" spc="0" normalizeH="0" baseline="0" noProof="0">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1600" kern="1200" cap="none" spc="0" normalizeH="0" baseline="0" noProof="0">
                <a:solidFill>
                  <a:srgbClr val="404040"/>
                </a:solidFill>
                <a:latin typeface="微软雅黑" panose="020B0503020204020204" pitchFamily="34" charset="-122"/>
                <a:ea typeface="微软雅黑" panose="020B0503020204020204" pitchFamily="34" charset="-122"/>
                <a:cs typeface="+mn-cs"/>
                <a:sym typeface="+mn-ea"/>
              </a:rPr>
              <a:t>绿地用地：</a:t>
            </a:r>
            <a:r>
              <a:rPr kumimoji="0" lang="en-US" altLang="zh-CN" sz="1600" kern="1200" cap="none" spc="0" normalizeH="0" baseline="0" noProof="0">
                <a:solidFill>
                  <a:srgbClr val="404040"/>
                </a:solidFill>
                <a:latin typeface="微软雅黑" panose="020B0503020204020204" pitchFamily="34" charset="-122"/>
                <a:ea typeface="微软雅黑" panose="020B0503020204020204" pitchFamily="34" charset="-122"/>
                <a:cs typeface="+mn-cs"/>
                <a:sym typeface="+mn-ea"/>
              </a:rPr>
              <a:t>10.5</a:t>
            </a:r>
            <a:r>
              <a:rPr kumimoji="0" lang="zh-CN" altLang="en-US" sz="1600" kern="1200" cap="none" spc="0" normalizeH="0" baseline="0" noProof="0">
                <a:solidFill>
                  <a:srgbClr val="404040"/>
                </a:solidFill>
                <a:latin typeface="微软雅黑" panose="020B0503020204020204" pitchFamily="34" charset="-122"/>
                <a:ea typeface="微软雅黑" panose="020B0503020204020204" pitchFamily="34" charset="-122"/>
                <a:cs typeface="+mn-cs"/>
                <a:sym typeface="+mn-ea"/>
              </a:rPr>
              <a:t>公顷；</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p:txBody>
      </p:sp>
      <p:pic>
        <p:nvPicPr>
          <p:cNvPr id="86019" name="图片 1"/>
          <p:cNvPicPr>
            <a:picLocks noChangeAspect="1"/>
          </p:cNvPicPr>
          <p:nvPr/>
        </p:nvPicPr>
        <p:blipFill>
          <a:blip r:embed="rId1"/>
          <a:srcRect l="45645" t="19208" r="25026" b="7062"/>
          <a:stretch>
            <a:fillRect/>
          </a:stretch>
        </p:blipFill>
        <p:spPr>
          <a:xfrm>
            <a:off x="7196138" y="1193800"/>
            <a:ext cx="3544887" cy="5570538"/>
          </a:xfrm>
          <a:prstGeom prst="rect">
            <a:avLst/>
          </a:prstGeom>
          <a:noFill/>
          <a:ln w="9525">
            <a:noFill/>
          </a:ln>
        </p:spPr>
      </p:pic>
    </p:spTree>
  </p:cSld>
  <p:clrMapOvr>
    <a:masterClrMapping/>
  </p:clrMapOvr>
  <p:transition spd="slow"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9635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6:</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两岸集成电路产业园</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88066" name="图片 2"/>
          <p:cNvPicPr>
            <a:picLocks noChangeAspect="1"/>
          </p:cNvPicPr>
          <p:nvPr/>
        </p:nvPicPr>
        <p:blipFill>
          <a:blip r:embed="rId1"/>
          <a:stretch>
            <a:fillRect/>
          </a:stretch>
        </p:blipFill>
        <p:spPr>
          <a:xfrm>
            <a:off x="5873750" y="4318000"/>
            <a:ext cx="5954713" cy="2359025"/>
          </a:xfrm>
          <a:prstGeom prst="rect">
            <a:avLst/>
          </a:prstGeom>
          <a:noFill/>
          <a:ln w="9525">
            <a:noFill/>
          </a:ln>
        </p:spPr>
      </p:pic>
      <p:sp>
        <p:nvSpPr>
          <p:cNvPr id="9" name="文本框 8"/>
          <p:cNvSpPr txBox="1"/>
          <p:nvPr/>
        </p:nvSpPr>
        <p:spPr>
          <a:xfrm>
            <a:off x="589280" y="1550352"/>
            <a:ext cx="6614795" cy="4170680"/>
          </a:xfrm>
          <a:prstGeom prst="rect">
            <a:avLst/>
          </a:prstGeom>
          <a:noFill/>
        </p:spPr>
        <p:txBody>
          <a:bodyPr>
            <a:spAutoFit/>
          </a:bodyPr>
          <a:lstStyle/>
          <a:p>
            <a:pPr marR="0" defTabSz="914400" fontAlgn="auto">
              <a:lnSpc>
                <a:spcPct val="130000"/>
              </a:lnSpc>
              <a:spcBef>
                <a:spcPts val="0"/>
              </a:spcBef>
              <a:spcAft>
                <a:spcPts val="0"/>
              </a:spcAft>
              <a:buClrTx/>
              <a:buSzTx/>
              <a:buFont typeface="Wingdings" panose="05000000000000000000" pitchFamily="2" charset="2"/>
              <a:defRPr/>
            </a:pPr>
            <a:endParaRPr kumimoji="0" lang="zh-CN" altLang="en-US" kern="1200" cap="none" spc="0" normalizeH="0" baseline="0" noProof="1">
              <a:pattFill prst="dkUpDiag">
                <a:fgClr>
                  <a:schemeClr val="bg1">
                    <a:lumMod val="50000"/>
                  </a:schemeClr>
                </a:fgClr>
                <a:bgClr>
                  <a:schemeClr val="tx1">
                    <a:lumMod val="75000"/>
                    <a:lumOff val="25000"/>
                  </a:schemeClr>
                </a:bgClr>
              </a:pattFill>
              <a:effectLst>
                <a:outerShdw blurRad="38100" dist="19050" dir="2700000" algn="tl" rotWithShape="0">
                  <a:schemeClr val="dk1">
                    <a:alpha val="40000"/>
                    <a:lumMod val="50000"/>
                  </a:schemeClr>
                </a:outerShdw>
              </a:effectLst>
              <a:latin typeface="微软雅黑" panose="020B0503020204020204" pitchFamily="34" charset="-122"/>
              <a:ea typeface="微软雅黑" panose="020B0503020204020204" pitchFamily="34" charset="-122"/>
              <a:cs typeface="+mn-cs"/>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项目概况</a:t>
            </a:r>
            <a:br>
              <a:rPr kumimoji="0" lang="zh-CN" sz="1500" b="1" kern="1200" cap="none" spc="0" normalizeH="0" baseline="0" noProof="1">
                <a:solidFill>
                  <a:schemeClr val="bg2">
                    <a:lumMod val="25000"/>
                  </a:schemeClr>
                </a:solidFill>
                <a:latin typeface="微软雅黑" panose="020B0503020204020204" pitchFamily="34" charset="-122"/>
                <a:ea typeface="微软雅黑" panose="020B0503020204020204" pitchFamily="34" charset="-122"/>
                <a:cs typeface="+mn-cs"/>
                <a:sym typeface="+mn-ea"/>
              </a:rPr>
            </a:b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两岸集成电路产业园坐落于机场北片区劲美源通仓储物流园内，可用面积约8万平米。基地规划六大板块：厦门市集成电路产品保税交易中心、厦门市集成电路研发设计试验中心、两岸（厦门）微纳电子研究院、厦门市集成电路众创空间、厦门市自贸区集成电路设计企业孵化器、厦门市集成电路产业人才实训中心，力争打造集成电路“厦门硅谷”。</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L="285750" marR="0" indent="-285750" defTabSz="914400" fontAlgn="auto">
              <a:lnSpc>
                <a:spcPct val="130000"/>
              </a:lnSpc>
              <a:spcBef>
                <a:spcPts val="0"/>
              </a:spcBef>
              <a:spcAft>
                <a:spcPts val="0"/>
              </a:spcAft>
              <a:buClr>
                <a:srgbClr val="FF0000"/>
              </a:buClr>
              <a:buSzTx/>
              <a:buFont typeface="Wingdings" panose="05000000000000000000" charset="0"/>
              <a:buChar char=""/>
              <a:defRPr/>
            </a:pPr>
            <a:endParaRPr kumimoji="0" lang="zh-CN" sz="15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L="285750" marR="0" indent="-285750" defTabSz="914400" fontAlgn="auto">
              <a:lnSpc>
                <a:spcPct val="130000"/>
              </a:lnSpc>
              <a:spcBef>
                <a:spcPts val="0"/>
              </a:spcBef>
              <a:spcAft>
                <a:spcPts val="0"/>
              </a:spcAft>
              <a:buClr>
                <a:srgbClr val="FF0000"/>
              </a:buClr>
              <a:buSzTx/>
              <a:buFont typeface="Wingdings" panose="05000000000000000000" charset="0"/>
              <a:buChar char=""/>
              <a:defRPr/>
            </a:pPr>
            <a:endParaRPr kumimoji="0" lang="zh-CN" sz="15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招商对象</a:t>
            </a:r>
            <a:endParaRPr kumimoji="0" lang="zh-CN" sz="15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5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     </a:t>
            </a: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吸引IC产品研发设计、高端制造、封装测试、交易结算</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    人才培训及其他符合条件入驻的集成电路关联业务企业</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p:txBody>
      </p:sp>
      <p:pic>
        <p:nvPicPr>
          <p:cNvPr id="5" name="图片 4"/>
          <p:cNvPicPr>
            <a:picLocks noChangeAspect="1"/>
          </p:cNvPicPr>
          <p:nvPr/>
        </p:nvPicPr>
        <p:blipFill>
          <a:blip r:embed="rId2" cstate="print"/>
          <a:stretch>
            <a:fillRect/>
          </a:stretch>
        </p:blipFill>
        <p:spPr>
          <a:xfrm>
            <a:off x="8010524" y="1243964"/>
            <a:ext cx="3192145" cy="3073400"/>
          </a:xfrm>
          <a:prstGeom prst="rect">
            <a:avLst/>
          </a:prstGeom>
          <a:ln>
            <a:noFill/>
          </a:ln>
          <a:effectLst>
            <a:softEdge rad="63500"/>
          </a:effectLst>
        </p:spPr>
      </p:pic>
    </p:spTree>
  </p:cSld>
  <p:clrMapOvr>
    <a:masterClrMapping/>
  </p:clrMapOvr>
  <p:transition spd="slow"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9496425" cy="1476374"/>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0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0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7:</a:t>
            </a:r>
            <a:r>
              <a:rPr kumimoji="0" lang="zh-CN" altLang="en-US" sz="30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厦门泉州（安溪）经济合作区湖里园</a:t>
            </a:r>
            <a:endParaRPr kumimoji="0" lang="zh-CN" altLang="en-US" sz="30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0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9" name="文本框 8"/>
          <p:cNvSpPr txBox="1"/>
          <p:nvPr/>
        </p:nvSpPr>
        <p:spPr>
          <a:xfrm>
            <a:off x="624840" y="1559559"/>
            <a:ext cx="6051550" cy="4190365"/>
          </a:xfrm>
          <a:prstGeom prst="rect">
            <a:avLst/>
          </a:prstGeom>
          <a:noFill/>
        </p:spPr>
        <p:txBody>
          <a:bodyPr>
            <a:spAutoFit/>
          </a:bodyPr>
          <a:lstStyle/>
          <a:p>
            <a:pPr marR="0" defTabSz="914400" fontAlgn="auto">
              <a:lnSpc>
                <a:spcPct val="130000"/>
              </a:lnSpc>
              <a:spcBef>
                <a:spcPts val="0"/>
              </a:spcBef>
              <a:spcAft>
                <a:spcPts val="0"/>
              </a:spcAft>
              <a:buClrTx/>
              <a:buSzTx/>
              <a:buFont typeface="Wingdings" panose="05000000000000000000" pitchFamily="2" charset="2"/>
              <a:defRPr/>
            </a:pPr>
            <a:endParaRPr kumimoji="0" lang="zh-CN" altLang="en-US" kern="1200" cap="none" spc="0" normalizeH="0" baseline="0" noProof="1">
              <a:pattFill prst="dkUpDiag">
                <a:fgClr>
                  <a:schemeClr val="bg1">
                    <a:lumMod val="50000"/>
                  </a:schemeClr>
                </a:fgClr>
                <a:bgClr>
                  <a:schemeClr val="tx1">
                    <a:lumMod val="75000"/>
                    <a:lumOff val="25000"/>
                  </a:schemeClr>
                </a:bgClr>
              </a:pattFill>
              <a:effectLst>
                <a:outerShdw blurRad="38100" dist="19050" dir="2700000" algn="tl" rotWithShape="0">
                  <a:schemeClr val="dk1">
                    <a:alpha val="40000"/>
                    <a:lumMod val="50000"/>
                  </a:schemeClr>
                </a:outerShdw>
              </a:effectLst>
              <a:latin typeface="微软雅黑" panose="020B0503020204020204" pitchFamily="34" charset="-122"/>
              <a:ea typeface="微软雅黑" panose="020B0503020204020204" pitchFamily="34" charset="-122"/>
              <a:cs typeface="+mn-cs"/>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项目概况</a:t>
            </a:r>
            <a:br>
              <a:rPr kumimoji="0" lang="zh-CN" sz="1500" b="1" kern="1200" cap="none" spc="0" normalizeH="0" baseline="0" noProof="1">
                <a:solidFill>
                  <a:schemeClr val="bg2">
                    <a:lumMod val="25000"/>
                  </a:schemeClr>
                </a:solidFill>
                <a:latin typeface="微软雅黑" panose="020B0503020204020204" pitchFamily="34" charset="-122"/>
                <a:ea typeface="微软雅黑" panose="020B0503020204020204" pitchFamily="34" charset="-122"/>
                <a:cs typeface="+mn-cs"/>
                <a:sym typeface="+mn-ea"/>
              </a:rPr>
            </a:b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安溪经济合作区湖里园选址位于安溪县南翼新城开发区官桥镇内，南抵厦门38公里，车程40分钟。规划总面积12750亩，拟分三期进行开发，一期为5020亩，二期为3190亩，三期为4540亩。</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园区建成集新型厂房、科研办公、物流配送、 员工公寓、生活</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娱乐、培训交流等“六位一体” 的工业综合体。</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L="285750" marR="0" indent="-285750" defTabSz="914400" fontAlgn="auto">
              <a:lnSpc>
                <a:spcPct val="130000"/>
              </a:lnSpc>
              <a:spcBef>
                <a:spcPts val="0"/>
              </a:spcBef>
              <a:spcAft>
                <a:spcPts val="0"/>
              </a:spcAft>
              <a:buClr>
                <a:srgbClr val="FF0000"/>
              </a:buClr>
              <a:buSzTx/>
              <a:buFont typeface="Wingdings" panose="05000000000000000000" charset="0"/>
              <a:buChar char=""/>
              <a:defRPr/>
            </a:pP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L="285750" marR="0" indent="-285750" defTabSz="914400" fontAlgn="auto">
              <a:lnSpc>
                <a:spcPct val="130000"/>
              </a:lnSpc>
              <a:spcBef>
                <a:spcPts val="0"/>
              </a:spcBef>
              <a:spcAft>
                <a:spcPts val="0"/>
              </a:spcAft>
              <a:buClr>
                <a:srgbClr val="FF0000"/>
              </a:buClr>
              <a:buSzTx/>
              <a:buFont typeface="Wingdings" panose="05000000000000000000" charset="0"/>
              <a:buChar char=""/>
              <a:defRPr/>
            </a:pPr>
            <a:endParaRPr kumimoji="0" lang="zh-CN" sz="15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altLang="en-US" sz="2200" b="1" kern="1200" cap="none" spc="0" normalizeH="0" baseline="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招商对象</a:t>
            </a:r>
            <a:endParaRPr kumimoji="0" lang="zh-CN" sz="15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a:p>
            <a:pPr marR="0" defTabSz="914400" fontAlgn="auto">
              <a:lnSpc>
                <a:spcPct val="130000"/>
              </a:lnSpc>
              <a:spcBef>
                <a:spcPts val="0"/>
              </a:spcBef>
              <a:spcAft>
                <a:spcPts val="0"/>
              </a:spcAft>
              <a:buClr>
                <a:srgbClr val="FF0000"/>
              </a:buClr>
              <a:buSzTx/>
              <a:buFont typeface="Wingdings" panose="05000000000000000000" charset="0"/>
              <a:defRPr/>
            </a:pPr>
            <a:r>
              <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rPr>
              <a:t>以制造业为主。</a:t>
            </a:r>
            <a:endParaRPr kumimoji="0" lang="zh-CN" sz="1600" kern="1200" cap="none" spc="0" normalizeH="0" baseline="0" noProof="1">
              <a:solidFill>
                <a:srgbClr val="404040"/>
              </a:solidFill>
              <a:latin typeface="微软雅黑" panose="020B0503020204020204" pitchFamily="34" charset="-122"/>
              <a:ea typeface="微软雅黑" panose="020B0503020204020204" pitchFamily="34" charset="-122"/>
              <a:cs typeface="+mn-cs"/>
              <a:sym typeface="+mn-ea"/>
            </a:endParaRPr>
          </a:p>
        </p:txBody>
      </p:sp>
      <p:pic>
        <p:nvPicPr>
          <p:cNvPr id="49153" name="图片 2" descr="23-24_0013_微信图片_20170817125308"/>
          <p:cNvPicPr>
            <a:picLocks noChangeAspect="1" noChangeArrowheads="1"/>
          </p:cNvPicPr>
          <p:nvPr/>
        </p:nvPicPr>
        <p:blipFill>
          <a:blip r:embed="rId1"/>
          <a:srcRect/>
          <a:stretch>
            <a:fillRect/>
          </a:stretch>
        </p:blipFill>
        <p:spPr bwMode="auto">
          <a:xfrm>
            <a:off x="7194550" y="1236663"/>
            <a:ext cx="4459288" cy="53165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5063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8:</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厦门湖里体育公园</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92162" name="文本框 10"/>
          <p:cNvSpPr txBox="1"/>
          <p:nvPr/>
        </p:nvSpPr>
        <p:spPr>
          <a:xfrm>
            <a:off x="331788" y="2584450"/>
            <a:ext cx="5472112" cy="1752600"/>
          </a:xfrm>
          <a:prstGeom prst="rect">
            <a:avLst/>
          </a:prstGeom>
          <a:noFill/>
          <a:ln w="9525">
            <a:noFill/>
          </a:ln>
        </p:spPr>
        <p:txBody>
          <a:bodyPr>
            <a:spAutoFit/>
          </a:bodyPr>
          <a:p>
            <a:pPr indent="457200">
              <a:lnSpc>
                <a:spcPct val="150000"/>
              </a:lnSpc>
              <a:buFont typeface="Arial" panose="020B0604020202020204" pitchFamily="34" charset="0"/>
            </a:pPr>
            <a:r>
              <a:rPr lang="zh-CN" altLang="en-US" dirty="0">
                <a:latin typeface="微软雅黑" panose="020B0503020204020204" pitchFamily="34" charset="-122"/>
                <a:ea typeface="微软雅黑" panose="020B0503020204020204" pitchFamily="34" charset="-122"/>
              </a:rPr>
              <a:t>项目拟选址仙岳路</a:t>
            </a:r>
            <a:r>
              <a:rPr lang="en-US" altLang="zh-CN">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临云顶北路</a:t>
            </a:r>
            <a:r>
              <a:rPr lang="en-US" altLang="zh-CN">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虎岭路</a:t>
            </a:r>
            <a:r>
              <a:rPr lang="en-US" altLang="zh-CN">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五缘湾道</a:t>
            </a:r>
            <a:r>
              <a:rPr lang="en-US" altLang="zh-CN">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规划路所围合的范围，</a:t>
            </a:r>
            <a:r>
              <a:rPr lang="zh-CN" altLang="en-US" dirty="0">
                <a:latin typeface="微软雅黑" panose="020B0503020204020204" pitchFamily="34" charset="-122"/>
                <a:ea typeface="微软雅黑" panose="020B0503020204020204" pitchFamily="34" charset="-122"/>
                <a:sym typeface="宋体" panose="02010600030101010101" pitchFamily="2" charset="-122"/>
              </a:rPr>
              <a:t>总面积56万平方米。将建设成室内专业运动场地、室外市民活动场地、运动康复和监测、及以体育文化为主题的公园。</a:t>
            </a:r>
            <a:endParaRPr lang="zh-CN" altLang="en-US" dirty="0">
              <a:latin typeface="微软雅黑" panose="020B0503020204020204" pitchFamily="34" charset="-122"/>
              <a:ea typeface="微软雅黑" panose="020B0503020204020204" pitchFamily="34" charset="-122"/>
            </a:endParaRPr>
          </a:p>
        </p:txBody>
      </p:sp>
      <p:pic>
        <p:nvPicPr>
          <p:cNvPr id="71686" name="图片 3" descr="湖里公园"/>
          <p:cNvPicPr>
            <a:picLocks noChangeAspect="1"/>
          </p:cNvPicPr>
          <p:nvPr/>
        </p:nvPicPr>
        <p:blipFill>
          <a:blip r:embed="rId1"/>
          <a:stretch>
            <a:fillRect/>
          </a:stretch>
        </p:blipFill>
        <p:spPr bwMode="auto">
          <a:xfrm>
            <a:off x="6248400" y="2019300"/>
            <a:ext cx="5472113" cy="37179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5063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9:</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社区集体用地项目</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72713" name="图片 3" descr="27-28_0020_图层-1"/>
          <p:cNvPicPr>
            <a:picLocks noChangeAspect="1"/>
          </p:cNvPicPr>
          <p:nvPr/>
        </p:nvPicPr>
        <p:blipFill>
          <a:blip r:embed="rId1"/>
          <a:stretch>
            <a:fillRect/>
          </a:stretch>
        </p:blipFill>
        <p:spPr bwMode="auto">
          <a:xfrm>
            <a:off x="6384925" y="2692400"/>
            <a:ext cx="5400675" cy="3494088"/>
          </a:xfrm>
          <a:prstGeom prst="rect">
            <a:avLst/>
          </a:prstGeom>
          <a:ln>
            <a:noFill/>
          </a:ln>
          <a:effectLst>
            <a:outerShdw blurRad="292100" dist="139700" dir="2700000" algn="tl" rotWithShape="0">
              <a:srgbClr val="333333">
                <a:alpha val="65000"/>
              </a:srgbClr>
            </a:outerShdw>
          </a:effectLst>
        </p:spPr>
      </p:pic>
      <p:sp>
        <p:nvSpPr>
          <p:cNvPr id="94211" name="文本框 2"/>
          <p:cNvSpPr txBox="1"/>
          <p:nvPr/>
        </p:nvSpPr>
        <p:spPr>
          <a:xfrm>
            <a:off x="742950" y="3503613"/>
            <a:ext cx="4495800" cy="1092200"/>
          </a:xfrm>
          <a:prstGeom prst="rect">
            <a:avLst/>
          </a:prstGeom>
          <a:noFill/>
          <a:ln w="9525">
            <a:noFill/>
          </a:ln>
        </p:spPr>
        <p:txBody>
          <a:bodyPr>
            <a:spAutoFit/>
          </a:bodyPr>
          <a:p>
            <a:pPr>
              <a:buClr>
                <a:srgbClr val="FF0000"/>
              </a:buClr>
              <a:buFont typeface="Wingdings" panose="05000000000000000000" pitchFamily="2" charset="2"/>
            </a:pPr>
            <a:r>
              <a:rPr lang="zh-CN" altLang="zh-CN" sz="2000" b="1"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已建成项目（</a:t>
            </a:r>
            <a:r>
              <a:rPr lang="en-US" altLang="zh-CN" sz="2000" b="1">
                <a:solidFill>
                  <a:srgbClr val="595959"/>
                </a:solidFill>
                <a:latin typeface="微软雅黑" panose="020B0503020204020204" pitchFamily="34" charset="-122"/>
                <a:ea typeface="微软雅黑" panose="020B0503020204020204" pitchFamily="34" charset="-122"/>
                <a:sym typeface="宋体" panose="02010600030101010101" pitchFamily="2" charset="-122"/>
              </a:rPr>
              <a:t>5</a:t>
            </a:r>
            <a:r>
              <a:rPr lang="zh-CN" altLang="zh-CN" sz="2000" b="1"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个）</a:t>
            </a:r>
            <a:endParaRPr lang="zh-CN" altLang="zh-CN" sz="2000" b="1" dirty="0">
              <a:solidFill>
                <a:srgbClr val="595959"/>
              </a:solidFill>
              <a:latin typeface="微软雅黑" panose="020B0503020204020204" pitchFamily="34" charset="-122"/>
              <a:ea typeface="微软雅黑" panose="020B0503020204020204" pitchFamily="34" charset="-122"/>
              <a:sym typeface="宋体" panose="02010600030101010101" pitchFamily="2" charset="-122"/>
            </a:endParaRPr>
          </a:p>
          <a:p>
            <a:pPr>
              <a:buClr>
                <a:srgbClr val="FF0000"/>
              </a:buClr>
              <a:buFont typeface="Arial" panose="020B0604020202020204" pitchFamily="34" charset="0"/>
            </a:pPr>
            <a:r>
              <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蔡塘社区发展中心、江村社区发展中心</a:t>
            </a:r>
            <a:endParaRPr lang="en-US" altLang="zh-CN" sz="1500">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a:p>
            <a:pPr>
              <a:buClr>
                <a:srgbClr val="FF0000"/>
              </a:buClr>
              <a:buFont typeface="Arial" panose="020B0604020202020204" pitchFamily="34" charset="0"/>
            </a:pPr>
            <a:r>
              <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后埔社区发展中心一期</a:t>
            </a:r>
            <a:r>
              <a:rPr lang="zh-CN" altLang="en-US"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a:t>
            </a:r>
            <a:r>
              <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后埔社区发展中心</a:t>
            </a:r>
            <a:r>
              <a:rPr lang="zh-CN" altLang="en-US"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三</a:t>
            </a:r>
            <a:r>
              <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期</a:t>
            </a:r>
            <a:endParaRPr lang="en-US" altLang="zh-CN" sz="1500">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a:p>
            <a:pPr>
              <a:buClr>
                <a:srgbClr val="FF0000"/>
              </a:buClr>
              <a:buFont typeface="Arial" panose="020B0604020202020204" pitchFamily="34" charset="0"/>
            </a:pPr>
            <a:r>
              <a:rPr lang="zh-CN" altLang="en-US"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枋湖社区发展中心</a:t>
            </a:r>
            <a:r>
              <a:rPr lang="en-US" altLang="zh-CN" sz="1500">
                <a:solidFill>
                  <a:srgbClr val="404040"/>
                </a:solidFill>
                <a:latin typeface="微软雅黑" panose="020B0503020204020204" pitchFamily="34" charset="-122"/>
                <a:ea typeface="微软雅黑" panose="020B0503020204020204" pitchFamily="34" charset="-122"/>
                <a:sym typeface="宋体" panose="02010600030101010101" pitchFamily="2" charset="-122"/>
              </a:rPr>
              <a:t> </a:t>
            </a:r>
            <a:endPar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4212" name="文本框 2"/>
          <p:cNvSpPr txBox="1"/>
          <p:nvPr/>
        </p:nvSpPr>
        <p:spPr>
          <a:xfrm>
            <a:off x="6384925" y="1654175"/>
            <a:ext cx="4494213" cy="630238"/>
          </a:xfrm>
          <a:prstGeom prst="rect">
            <a:avLst/>
          </a:prstGeom>
          <a:noFill/>
          <a:ln w="9525">
            <a:noFill/>
          </a:ln>
        </p:spPr>
        <p:txBody>
          <a:bodyPr>
            <a:spAutoFit/>
          </a:bodyPr>
          <a:p>
            <a:pPr>
              <a:buClr>
                <a:srgbClr val="FF0000"/>
              </a:buClr>
              <a:buFont typeface="Wingdings" panose="05000000000000000000" pitchFamily="2" charset="2"/>
            </a:pPr>
            <a:r>
              <a:rPr lang="zh-CN" altLang="zh-CN" sz="2000" b="1"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在建项目（2个）</a:t>
            </a:r>
            <a:endParaRPr lang="zh-CN" altLang="zh-CN" sz="2000" b="1" dirty="0">
              <a:solidFill>
                <a:srgbClr val="595959"/>
              </a:solidFill>
              <a:latin typeface="微软雅黑" panose="020B0503020204020204" pitchFamily="34" charset="-122"/>
              <a:ea typeface="微软雅黑" panose="020B0503020204020204" pitchFamily="34" charset="-122"/>
              <a:sym typeface="宋体" panose="02010600030101010101" pitchFamily="2" charset="-122"/>
            </a:endParaRPr>
          </a:p>
          <a:p>
            <a:pPr>
              <a:buClr>
                <a:srgbClr val="FF0000"/>
              </a:buClr>
              <a:buFont typeface="Wingdings" panose="05000000000000000000" pitchFamily="2" charset="2"/>
            </a:pPr>
            <a:r>
              <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后埔社区发展中心</a:t>
            </a:r>
            <a:r>
              <a:rPr lang="zh-CN" altLang="en-US"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二</a:t>
            </a:r>
            <a:r>
              <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期、</a:t>
            </a:r>
            <a:r>
              <a:rPr lang="zh-CN" altLang="en-US"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高林金林</a:t>
            </a:r>
            <a:r>
              <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社区发展中心</a:t>
            </a:r>
            <a:endPar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4213" name="文本框 5"/>
          <p:cNvSpPr txBox="1"/>
          <p:nvPr/>
        </p:nvSpPr>
        <p:spPr>
          <a:xfrm>
            <a:off x="712788" y="1536700"/>
            <a:ext cx="5022850" cy="1771650"/>
          </a:xfrm>
          <a:prstGeom prst="rect">
            <a:avLst/>
          </a:prstGeom>
          <a:noFill/>
          <a:ln w="9525">
            <a:noFill/>
          </a:ln>
        </p:spPr>
        <p:txBody>
          <a:bodyPr>
            <a:spAutoFit/>
          </a:bodyPr>
          <a:p>
            <a:pPr defTabSz="1049655">
              <a:lnSpc>
                <a:spcPct val="140000"/>
              </a:lnSpc>
              <a:buFont typeface="Wingdings" panose="05000000000000000000" pitchFamily="2" charset="2"/>
            </a:pPr>
            <a:r>
              <a:rPr lang="zh-CN" altLang="zh-CN" sz="2000" b="1" dirty="0">
                <a:solidFill>
                  <a:srgbClr val="404040"/>
                </a:solidFill>
                <a:latin typeface="微软雅黑" panose="020B0503020204020204" pitchFamily="34" charset="-122"/>
                <a:ea typeface="微软雅黑" panose="020B0503020204020204" pitchFamily="34" charset="-122"/>
              </a:rPr>
              <a:t>推动</a:t>
            </a:r>
            <a:r>
              <a:rPr lang="en-US" altLang="zh-CN" sz="2000" b="1">
                <a:solidFill>
                  <a:srgbClr val="404040"/>
                </a:solidFill>
                <a:latin typeface="微软雅黑" panose="020B0503020204020204" pitchFamily="34" charset="-122"/>
                <a:ea typeface="微软雅黑" panose="020B0503020204020204" pitchFamily="34" charset="-122"/>
              </a:rPr>
              <a:t>”</a:t>
            </a:r>
            <a:r>
              <a:rPr lang="zh-CN" altLang="en-US" sz="2000" b="1" dirty="0">
                <a:solidFill>
                  <a:srgbClr val="404040"/>
                </a:solidFill>
                <a:latin typeface="微软雅黑" panose="020B0503020204020204" pitchFamily="34" charset="-122"/>
                <a:ea typeface="微软雅黑" panose="020B0503020204020204" pitchFamily="34" charset="-122"/>
              </a:rPr>
              <a:t>村改居</a:t>
            </a:r>
            <a:r>
              <a:rPr lang="en-US" altLang="zh-CN" sz="2000" b="1">
                <a:solidFill>
                  <a:srgbClr val="404040"/>
                </a:solidFill>
                <a:latin typeface="微软雅黑" panose="020B0503020204020204" pitchFamily="34" charset="-122"/>
                <a:ea typeface="微软雅黑" panose="020B0503020204020204" pitchFamily="34" charset="-122"/>
              </a:rPr>
              <a:t>“</a:t>
            </a:r>
            <a:r>
              <a:rPr lang="zh-CN" altLang="en-US" sz="2000" b="1" dirty="0">
                <a:solidFill>
                  <a:srgbClr val="404040"/>
                </a:solidFill>
                <a:latin typeface="微软雅黑" panose="020B0503020204020204" pitchFamily="34" charset="-122"/>
                <a:ea typeface="微软雅黑" panose="020B0503020204020204" pitchFamily="34" charset="-122"/>
              </a:rPr>
              <a:t>社区集体预留发展用地开发建设，主要建设为商业、办公及配套公寓，共有</a:t>
            </a:r>
            <a:r>
              <a:rPr lang="en-US" altLang="zh-CN" sz="2000" b="1">
                <a:solidFill>
                  <a:srgbClr val="404040"/>
                </a:solidFill>
                <a:latin typeface="微软雅黑" panose="020B0503020204020204" pitchFamily="34" charset="-122"/>
                <a:ea typeface="微软雅黑" panose="020B0503020204020204" pitchFamily="34" charset="-122"/>
              </a:rPr>
              <a:t>15</a:t>
            </a:r>
            <a:r>
              <a:rPr lang="zh-CN" altLang="en-US" sz="2000" b="1" dirty="0">
                <a:solidFill>
                  <a:srgbClr val="404040"/>
                </a:solidFill>
                <a:latin typeface="微软雅黑" panose="020B0503020204020204" pitchFamily="34" charset="-122"/>
                <a:ea typeface="微软雅黑" panose="020B0503020204020204" pitchFamily="34" charset="-122"/>
              </a:rPr>
              <a:t>个新发展用地项目。</a:t>
            </a:r>
            <a:endParaRPr lang="zh-CN" altLang="zh-CN" b="1" dirty="0">
              <a:solidFill>
                <a:srgbClr val="404040"/>
              </a:solidFill>
              <a:latin typeface="微软雅黑" panose="020B0503020204020204" pitchFamily="34" charset="-122"/>
              <a:ea typeface="微软雅黑" panose="020B0503020204020204" pitchFamily="34" charset="-122"/>
            </a:endParaRPr>
          </a:p>
          <a:p>
            <a:pPr defTabSz="1049655">
              <a:lnSpc>
                <a:spcPct val="140000"/>
              </a:lnSpc>
              <a:buFont typeface="Wingdings" panose="05000000000000000000" pitchFamily="2" charset="2"/>
            </a:pPr>
            <a:endParaRPr lang="zh-CN" altLang="zh-CN" b="1" dirty="0">
              <a:latin typeface="微软雅黑" panose="020B0503020204020204" pitchFamily="34" charset="-122"/>
              <a:ea typeface="微软雅黑" panose="020B0503020204020204" pitchFamily="34" charset="-122"/>
              <a:sym typeface="+mn-ea"/>
            </a:endParaRPr>
          </a:p>
        </p:txBody>
      </p:sp>
      <p:sp>
        <p:nvSpPr>
          <p:cNvPr id="94214" name="文本框 2"/>
          <p:cNvSpPr txBox="1"/>
          <p:nvPr/>
        </p:nvSpPr>
        <p:spPr>
          <a:xfrm>
            <a:off x="742950" y="4878388"/>
            <a:ext cx="4495800" cy="860425"/>
          </a:xfrm>
          <a:prstGeom prst="rect">
            <a:avLst/>
          </a:prstGeom>
          <a:noFill/>
          <a:ln w="9525">
            <a:noFill/>
          </a:ln>
        </p:spPr>
        <p:txBody>
          <a:bodyPr>
            <a:spAutoFit/>
          </a:bodyPr>
          <a:p>
            <a:pPr>
              <a:buClr>
                <a:srgbClr val="FF0000"/>
              </a:buClr>
              <a:buFont typeface="Wingdings" panose="05000000000000000000" pitchFamily="2" charset="2"/>
            </a:pPr>
            <a:r>
              <a:rPr lang="zh-CN" altLang="zh-CN" sz="2000" b="1"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正在办理前期项目（</a:t>
            </a:r>
            <a:r>
              <a:rPr lang="en-US" altLang="zh-CN" sz="2000" b="1">
                <a:solidFill>
                  <a:srgbClr val="595959"/>
                </a:solidFill>
                <a:latin typeface="微软雅黑" panose="020B0503020204020204" pitchFamily="34" charset="-122"/>
                <a:ea typeface="微软雅黑" panose="020B0503020204020204" pitchFamily="34" charset="-122"/>
                <a:sym typeface="宋体" panose="02010600030101010101" pitchFamily="2" charset="-122"/>
              </a:rPr>
              <a:t>8</a:t>
            </a:r>
            <a:r>
              <a:rPr lang="zh-CN" altLang="zh-CN" sz="2000" b="1"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个）</a:t>
            </a:r>
            <a:endParaRPr lang="zh-CN" altLang="zh-CN" sz="2000" b="1" dirty="0">
              <a:solidFill>
                <a:srgbClr val="595959"/>
              </a:solidFill>
              <a:latin typeface="微软雅黑" panose="020B0503020204020204" pitchFamily="34" charset="-122"/>
              <a:ea typeface="微软雅黑" panose="020B0503020204020204" pitchFamily="34" charset="-122"/>
              <a:sym typeface="宋体" panose="02010600030101010101" pitchFamily="2" charset="-122"/>
            </a:endParaRPr>
          </a:p>
          <a:p>
            <a:pPr>
              <a:buClr>
                <a:srgbClr val="FF0000"/>
              </a:buClr>
              <a:buFont typeface="Arial" panose="020B0604020202020204" pitchFamily="34" charset="0"/>
            </a:pPr>
            <a:r>
              <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五通、后坑、金湖、湖边、江村社区发展中心</a:t>
            </a:r>
            <a:r>
              <a:rPr lang="zh-CN" altLang="en-US"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二期</a:t>
            </a:r>
            <a:r>
              <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钟宅、围里、坂尚</a:t>
            </a:r>
            <a:endParaRPr lang="zh-CN" altLang="zh-CN" sz="1500" dirty="0">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561175" y="393663"/>
            <a:ext cx="2468880" cy="64516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厦门市概况</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p:txBody>
      </p:sp>
      <p:grpSp>
        <p:nvGrpSpPr>
          <p:cNvPr id="22530" name="组合 2"/>
          <p:cNvGrpSpPr/>
          <p:nvPr/>
        </p:nvGrpSpPr>
        <p:grpSpPr>
          <a:xfrm>
            <a:off x="6053138" y="1279525"/>
            <a:ext cx="6491287" cy="1908175"/>
            <a:chOff x="2610021" y="4733205"/>
            <a:chExt cx="6490104" cy="1760901"/>
          </a:xfrm>
        </p:grpSpPr>
        <p:sp>
          <p:nvSpPr>
            <p:cNvPr id="7" name="矩形 6"/>
            <p:cNvSpPr/>
            <p:nvPr/>
          </p:nvSpPr>
          <p:spPr>
            <a:xfrm>
              <a:off x="3192527" y="4793269"/>
              <a:ext cx="5110818" cy="52299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40404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土地面积</a:t>
              </a:r>
              <a:endParaRPr kumimoji="0" lang="zh-CN" altLang="en-US" sz="1800" b="1" i="0" u="none" strike="noStrike" kern="1200" cap="none" spc="0" normalizeH="0" baseline="0" noProof="0">
                <a:ln>
                  <a:noFill/>
                </a:ln>
                <a:solidFill>
                  <a:srgbClr val="40404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8" name="矩形 7"/>
            <p:cNvSpPr/>
            <p:nvPr/>
          </p:nvSpPr>
          <p:spPr>
            <a:xfrm>
              <a:off x="3192527" y="5380724"/>
              <a:ext cx="5110818" cy="52299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40404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行政区划</a:t>
              </a:r>
              <a:endParaRPr kumimoji="0" lang="en-US" altLang="zh-CN" sz="1800" b="1" i="0" u="none" strike="noStrike" kern="1200" cap="none" spc="0" normalizeH="0" baseline="0" noProof="0">
                <a:ln>
                  <a:noFill/>
                </a:ln>
                <a:solidFill>
                  <a:srgbClr val="40404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2" name="TextBox 44"/>
            <p:cNvSpPr>
              <a:spLocks noChangeArrowheads="1"/>
            </p:cNvSpPr>
            <p:nvPr/>
          </p:nvSpPr>
          <p:spPr bwMode="auto">
            <a:xfrm>
              <a:off x="4803546" y="5336775"/>
              <a:ext cx="3763276" cy="628475"/>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sym typeface="微软雅黑" panose="020B0503020204020204" pitchFamily="34" charset="-122"/>
                </a:rPr>
                <a:t>思明、湖里、海沧、集美、同安、翔安</a:t>
              </a:r>
              <a:endParaRPr kumimoji="0" lang="zh-CN" altLang="en-US" sz="15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sym typeface="微软雅黑" panose="020B0503020204020204" pitchFamily="34" charset="-122"/>
              </a:endParaRPr>
            </a:p>
          </p:txBody>
        </p:sp>
        <p:sp>
          <p:nvSpPr>
            <p:cNvPr id="14" name="TextBox 44"/>
            <p:cNvSpPr>
              <a:spLocks noChangeArrowheads="1"/>
            </p:cNvSpPr>
            <p:nvPr/>
          </p:nvSpPr>
          <p:spPr bwMode="auto">
            <a:xfrm>
              <a:off x="6897077" y="4733205"/>
              <a:ext cx="2026869" cy="558156"/>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1699</a:t>
              </a:r>
              <a:r>
                <a:rPr kumimoji="0" lang="en-US" altLang="zh-CN" sz="2000" b="1" i="0" u="none" strike="noStrike" kern="1200" cap="none" spc="0" normalizeH="0" baseline="0" noProof="0" dirty="0" smtClean="0">
                  <a:ln>
                    <a:noFill/>
                  </a:ln>
                  <a:solidFill>
                    <a:schemeClr val="accent6">
                      <a:lumMod val="75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kumimoji="0" lang="en-US" altLang="zh-CN" sz="3200" b="1" i="0" u="none" strike="noStrike" kern="1200" cap="none" spc="0" normalizeH="0" baseline="0" noProof="0" dirty="0" smtClean="0">
                  <a:ln>
                    <a:noFill/>
                  </a:ln>
                  <a:solidFill>
                    <a:schemeClr val="accent6">
                      <a:lumMod val="75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endParaRPr kumimoji="0" lang="en-US" altLang="zh-CN" sz="3200" b="1" i="0" u="none" strike="noStrike" kern="1200" cap="none" spc="0" normalizeH="0" baseline="0" noProof="0" dirty="0">
                <a:ln>
                  <a:noFill/>
                </a:ln>
                <a:solidFill>
                  <a:schemeClr val="accent6">
                    <a:lumMod val="75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矩形 17"/>
            <p:cNvSpPr/>
            <p:nvPr/>
          </p:nvSpPr>
          <p:spPr>
            <a:xfrm>
              <a:off x="7660525" y="4891422"/>
              <a:ext cx="650756" cy="29592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k ㎡</a:t>
              </a:r>
              <a:endParaRPr kumimoji="0" lang="en-US" altLang="zh-CN" sz="15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1" name="矩形 20"/>
            <p:cNvSpPr/>
            <p:nvPr/>
          </p:nvSpPr>
          <p:spPr>
            <a:xfrm>
              <a:off x="3192527" y="5969645"/>
              <a:ext cx="5110818" cy="521531"/>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404040"/>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常住人口</a:t>
              </a:r>
              <a:endParaRPr kumimoji="0" lang="en-US" altLang="zh-CN" sz="1800" b="1" i="0" u="none" strike="noStrike" kern="1200" cap="none" spc="0" normalizeH="0" baseline="0" noProof="0">
                <a:ln>
                  <a:noFill/>
                </a:ln>
                <a:solidFill>
                  <a:schemeClr val="tx2"/>
                </a:solidFill>
                <a:effectLst/>
                <a:uLnTx/>
                <a:uFillTx/>
                <a:latin typeface="+mn-lt"/>
                <a:ea typeface="宋体" panose="02010600030101010101" pitchFamily="2" charset="-122"/>
                <a:cs typeface="+mn-cs"/>
                <a:sym typeface="微软雅黑" panose="020B0503020204020204" pitchFamily="34" charset="-122"/>
              </a:endParaRPr>
            </a:p>
          </p:txBody>
        </p:sp>
        <p:pic>
          <p:nvPicPr>
            <p:cNvPr id="22540" name="图片 25"/>
            <p:cNvPicPr>
              <a:picLocks noChangeAspect="1"/>
            </p:cNvPicPr>
            <p:nvPr/>
          </p:nvPicPr>
          <p:blipFill>
            <a:blip r:embed="rId1"/>
            <a:stretch>
              <a:fillRect/>
            </a:stretch>
          </p:blipFill>
          <p:spPr>
            <a:xfrm>
              <a:off x="2610021" y="4802066"/>
              <a:ext cx="533446" cy="522883"/>
            </a:xfrm>
            <a:prstGeom prst="rect">
              <a:avLst/>
            </a:prstGeom>
            <a:noFill/>
            <a:ln w="9525">
              <a:noFill/>
            </a:ln>
          </p:spPr>
        </p:pic>
        <p:pic>
          <p:nvPicPr>
            <p:cNvPr id="22541" name="图片 26"/>
            <p:cNvPicPr>
              <a:picLocks noChangeAspect="1"/>
            </p:cNvPicPr>
            <p:nvPr/>
          </p:nvPicPr>
          <p:blipFill>
            <a:blip r:embed="rId2"/>
            <a:stretch>
              <a:fillRect/>
            </a:stretch>
          </p:blipFill>
          <p:spPr>
            <a:xfrm>
              <a:off x="2610021" y="5374285"/>
              <a:ext cx="532443" cy="553138"/>
            </a:xfrm>
            <a:prstGeom prst="rect">
              <a:avLst/>
            </a:prstGeom>
            <a:noFill/>
            <a:ln w="9525">
              <a:noFill/>
            </a:ln>
          </p:spPr>
        </p:pic>
        <p:pic>
          <p:nvPicPr>
            <p:cNvPr id="22542" name="图片 12"/>
            <p:cNvPicPr>
              <a:picLocks noChangeAspect="1"/>
            </p:cNvPicPr>
            <p:nvPr/>
          </p:nvPicPr>
          <p:blipFill>
            <a:blip r:embed="rId3"/>
            <a:stretch>
              <a:fillRect/>
            </a:stretch>
          </p:blipFill>
          <p:spPr>
            <a:xfrm>
              <a:off x="2610022" y="5971239"/>
              <a:ext cx="516454" cy="522867"/>
            </a:xfrm>
            <a:prstGeom prst="rect">
              <a:avLst/>
            </a:prstGeom>
            <a:noFill/>
            <a:ln w="9525">
              <a:noFill/>
            </a:ln>
          </p:spPr>
        </p:pic>
        <p:sp>
          <p:nvSpPr>
            <p:cNvPr id="3" name="TextBox 44"/>
            <p:cNvSpPr>
              <a:spLocks noChangeArrowheads="1"/>
            </p:cNvSpPr>
            <p:nvPr/>
          </p:nvSpPr>
          <p:spPr bwMode="auto">
            <a:xfrm>
              <a:off x="6989135" y="6059009"/>
              <a:ext cx="2110990" cy="364779"/>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429   </a:t>
              </a:r>
              <a:r>
                <a:rPr kumimoji="0" lang="zh-CN" altLang="en-US" sz="150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万   </a:t>
              </a:r>
              <a:endParaRPr kumimoji="0" lang="en-US" altLang="zh-CN" sz="15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4" name="矩形 3"/>
          <p:cNvSpPr/>
          <p:nvPr/>
        </p:nvSpPr>
        <p:spPr>
          <a:xfrm>
            <a:off x="495300" y="1450975"/>
            <a:ext cx="473075" cy="473075"/>
          </a:xfrm>
          <a:prstGeom prst="rect">
            <a:avLst/>
          </a:prstGeom>
          <a:noFill/>
          <a:ln w="38100">
            <a:solidFill>
              <a:srgbClr val="1D4C77"/>
            </a:solidFill>
          </a:ln>
          <a:effectLst>
            <a:outerShdw blurRad="3810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5" name="Picture 10" descr="6718992461416281812343"/>
          <p:cNvPicPr>
            <a:picLocks noChangeAspect="1"/>
          </p:cNvPicPr>
          <p:nvPr/>
        </p:nvPicPr>
        <p:blipFill>
          <a:blip r:embed="rId4"/>
          <a:stretch>
            <a:fillRect/>
          </a:stretch>
        </p:blipFill>
        <p:spPr>
          <a:xfrm>
            <a:off x="669925" y="1581150"/>
            <a:ext cx="5159375" cy="4659313"/>
          </a:xfrm>
          <a:prstGeom prst="rect">
            <a:avLst/>
          </a:prstGeom>
          <a:ln>
            <a:noFill/>
          </a:ln>
          <a:effectLst>
            <a:outerShdw blurRad="190500" algn="tl" rotWithShape="0">
              <a:srgbClr val="000000">
                <a:alpha val="70000"/>
              </a:srgbClr>
            </a:outerShdw>
          </a:effectLst>
        </p:spPr>
      </p:pic>
      <p:sp>
        <p:nvSpPr>
          <p:cNvPr id="22533" name="Rectangle 3"/>
          <p:cNvSpPr>
            <a:spLocks noGrp="1"/>
          </p:cNvSpPr>
          <p:nvPr/>
        </p:nvSpPr>
        <p:spPr>
          <a:xfrm>
            <a:off x="6142038" y="3543300"/>
            <a:ext cx="5980112" cy="3036888"/>
          </a:xfrm>
          <a:prstGeom prst="rect">
            <a:avLst/>
          </a:prstGeom>
          <a:noFill/>
          <a:ln w="9525">
            <a:noFill/>
          </a:ln>
        </p:spPr>
        <p:txBody>
          <a:bodyPr/>
          <a:p>
            <a:pPr marL="287655" indent="-287655">
              <a:lnSpc>
                <a:spcPts val="2000"/>
              </a:lnSpc>
              <a:spcBef>
                <a:spcPts val="1000"/>
              </a:spcBef>
              <a:buClr>
                <a:srgbClr val="E0AD12"/>
              </a:buClr>
              <a:buFont typeface="Wingdings" panose="05000000000000000000" pitchFamily="2" charset="2"/>
              <a:buChar char="p"/>
            </a:pP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GDP</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5995.04</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亿元， </a:t>
            </a:r>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增长</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7.9%</a:t>
            </a:r>
            <a:endParaRPr lang="en-US" altLang="zh-CN" sz="1600">
              <a:latin typeface="微软雅黑" panose="020B0503020204020204" pitchFamily="34" charset="-122"/>
              <a:ea typeface="微软雅黑" panose="020B0503020204020204" pitchFamily="34" charset="-122"/>
              <a:sym typeface="微软雅黑" panose="020B0503020204020204" pitchFamily="34" charset="-122"/>
            </a:endParaRPr>
          </a:p>
          <a:p>
            <a:pPr marL="287655" indent="-287655">
              <a:lnSpc>
                <a:spcPts val="2000"/>
              </a:lnSpc>
              <a:spcBef>
                <a:spcPts val="1000"/>
              </a:spcBef>
              <a:buClr>
                <a:srgbClr val="E0AD1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规模以上工业增加值：</a:t>
            </a:r>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增长</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8.6%</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sym typeface="微软雅黑" panose="020B0503020204020204" pitchFamily="34" charset="-122"/>
            </a:endParaRPr>
          </a:p>
          <a:p>
            <a:pPr marL="287655" indent="-287655">
              <a:lnSpc>
                <a:spcPts val="2000"/>
              </a:lnSpc>
              <a:spcBef>
                <a:spcPts val="1000"/>
              </a:spcBef>
              <a:buClr>
                <a:srgbClr val="E0AD1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社会消费品零售总额：</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1731.85</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亿元，增长</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12.2%</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p>
            <a:pPr marL="287655" indent="-287655">
              <a:lnSpc>
                <a:spcPts val="2000"/>
              </a:lnSpc>
              <a:spcBef>
                <a:spcPts val="1000"/>
              </a:spcBef>
              <a:buClr>
                <a:srgbClr val="E0AD1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固定资产投资：增长</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9.0%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sym typeface="微软雅黑" panose="020B0503020204020204" pitchFamily="34" charset="-122"/>
            </a:endParaRPr>
          </a:p>
          <a:p>
            <a:pPr marL="287655" indent="-287655">
              <a:lnSpc>
                <a:spcPts val="2000"/>
              </a:lnSpc>
              <a:spcBef>
                <a:spcPts val="1000"/>
              </a:spcBef>
              <a:buClr>
                <a:srgbClr val="E0AD1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实际利用外资：</a:t>
            </a:r>
            <a:r>
              <a:rPr lang="en-US" altLang="en-US" sz="1600">
                <a:latin typeface="微软雅黑" panose="020B0503020204020204" pitchFamily="34" charset="-122"/>
                <a:ea typeface="微软雅黑" panose="020B0503020204020204" pitchFamily="34" charset="-122"/>
                <a:sym typeface="微软雅黑" panose="020B0503020204020204" pitchFamily="34" charset="-122"/>
              </a:rPr>
              <a:t>134.2</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亿元</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a:p>
            <a:pPr marL="287655" indent="-287655">
              <a:lnSpc>
                <a:spcPts val="2000"/>
              </a:lnSpc>
              <a:spcBef>
                <a:spcPts val="1000"/>
              </a:spcBef>
              <a:buClr>
                <a:srgbClr val="E0AD1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财政总收入：1328.5亿元，</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增长</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1.7%</a:t>
            </a:r>
            <a:endParaRPr lang="en-US" altLang="zh-CN" sz="1600">
              <a:latin typeface="微软雅黑" panose="020B0503020204020204" pitchFamily="34" charset="-122"/>
              <a:ea typeface="微软雅黑" panose="020B0503020204020204" pitchFamily="34" charset="-122"/>
              <a:sym typeface="微软雅黑" panose="020B0503020204020204" pitchFamily="34" charset="-122"/>
            </a:endParaRPr>
          </a:p>
          <a:p>
            <a:pPr marL="287655" indent="-287655">
              <a:lnSpc>
                <a:spcPts val="2000"/>
              </a:lnSpc>
              <a:spcBef>
                <a:spcPts val="1000"/>
              </a:spcBef>
              <a:buClr>
                <a:srgbClr val="E0AD12"/>
              </a:buClr>
              <a:buFont typeface="Wingdings" panose="05000000000000000000" pitchFamily="2" charset="2"/>
              <a:buChar char="p"/>
            </a:pPr>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外贸进出口总额：</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6412.9</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亿元，增长</a:t>
            </a:r>
            <a:r>
              <a:rPr lang="en-US" altLang="zh-CN" sz="1600">
                <a:latin typeface="微软雅黑" panose="020B0503020204020204" pitchFamily="34" charset="-122"/>
                <a:ea typeface="微软雅黑" panose="020B0503020204020204" pitchFamily="34" charset="-122"/>
                <a:sym typeface="微软雅黑" panose="020B0503020204020204" pitchFamily="34" charset="-122"/>
              </a:rPr>
              <a:t>6.9%</a:t>
            </a:r>
            <a:endParaRPr lang="en-US" altLang="zh-CN" sz="1600">
              <a:latin typeface="微软雅黑" panose="020B0503020204020204" pitchFamily="34" charset="-122"/>
              <a:ea typeface="微软雅黑" panose="020B0503020204020204" pitchFamily="34" charset="-122"/>
              <a:sym typeface="微软雅黑" panose="020B0503020204020204" pitchFamily="34" charset="-122"/>
            </a:endParaRPr>
          </a:p>
          <a:p>
            <a:pPr marL="287655" indent="-287655">
              <a:lnSpc>
                <a:spcPts val="2500"/>
              </a:lnSpc>
              <a:spcBef>
                <a:spcPts val="1000"/>
              </a:spcBef>
              <a:buClr>
                <a:srgbClr val="E0AD12"/>
              </a:buClr>
              <a:buFont typeface="Wingdings" panose="05000000000000000000" pitchFamily="2" charset="2"/>
              <a:buChar char="p"/>
            </a:pP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3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4" y="83148"/>
            <a:ext cx="7506335" cy="1568450"/>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9:</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社区集体用地项目</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pic>
        <p:nvPicPr>
          <p:cNvPr id="57346" name="图片 1" descr="27-28_0019_曲线-3"/>
          <p:cNvPicPr>
            <a:picLocks noChangeAspect="1" noChangeArrowheads="1"/>
          </p:cNvPicPr>
          <p:nvPr/>
        </p:nvPicPr>
        <p:blipFill>
          <a:blip r:embed="rId1"/>
          <a:stretch>
            <a:fillRect/>
          </a:stretch>
        </p:blipFill>
        <p:spPr bwMode="auto">
          <a:xfrm>
            <a:off x="611188" y="1690688"/>
            <a:ext cx="3211513" cy="3919538"/>
          </a:xfrm>
          <a:prstGeom prst="rect">
            <a:avLst/>
          </a:prstGeom>
          <a:ln>
            <a:noFill/>
          </a:ln>
          <a:effectLst>
            <a:outerShdw blurRad="292100" dist="139700" dir="2700000" algn="tl" rotWithShape="0">
              <a:srgbClr val="333333">
                <a:alpha val="65000"/>
              </a:srgbClr>
            </a:outerShdw>
          </a:effectLst>
        </p:spPr>
      </p:pic>
      <p:pic>
        <p:nvPicPr>
          <p:cNvPr id="4" name="图片 2" descr="27-28_0015_微信图片_20170816194153"/>
          <p:cNvPicPr>
            <a:picLocks noChangeAspect="1" noChangeArrowheads="1"/>
          </p:cNvPicPr>
          <p:nvPr/>
        </p:nvPicPr>
        <p:blipFill>
          <a:blip r:embed="rId2"/>
          <a:stretch>
            <a:fillRect/>
          </a:stretch>
        </p:blipFill>
        <p:spPr bwMode="auto">
          <a:xfrm>
            <a:off x="8059738" y="3895725"/>
            <a:ext cx="3629025" cy="1714500"/>
          </a:xfrm>
          <a:prstGeom prst="rect">
            <a:avLst/>
          </a:prstGeom>
          <a:ln>
            <a:noFill/>
          </a:ln>
          <a:effectLst>
            <a:outerShdw blurRad="292100" dist="139700" dir="2700000" algn="tl" rotWithShape="0">
              <a:srgbClr val="333333">
                <a:alpha val="65000"/>
              </a:srgbClr>
            </a:outerShdw>
          </a:effectLst>
        </p:spPr>
      </p:pic>
      <p:pic>
        <p:nvPicPr>
          <p:cNvPr id="57348" name="图片 3" descr="27-28_0016_微信图片_20170817094704"/>
          <p:cNvPicPr>
            <a:picLocks noChangeAspect="1" noChangeArrowheads="1"/>
          </p:cNvPicPr>
          <p:nvPr/>
        </p:nvPicPr>
        <p:blipFill>
          <a:blip r:embed="rId3" cstate="print"/>
          <a:srcRect/>
          <a:stretch>
            <a:fillRect/>
          </a:stretch>
        </p:blipFill>
        <p:spPr bwMode="auto">
          <a:xfrm>
            <a:off x="8011670" y="1704306"/>
            <a:ext cx="3528060" cy="193868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7349" name="图片 4" descr="27-28_0017_曲线-5"/>
          <p:cNvPicPr>
            <a:picLocks noChangeAspect="1" noChangeArrowheads="1"/>
          </p:cNvPicPr>
          <p:nvPr/>
        </p:nvPicPr>
        <p:blipFill>
          <a:blip r:embed="rId4"/>
          <a:stretch>
            <a:fillRect/>
          </a:stretch>
        </p:blipFill>
        <p:spPr bwMode="auto">
          <a:xfrm>
            <a:off x="4048125" y="3895725"/>
            <a:ext cx="3838575" cy="1733550"/>
          </a:xfrm>
          <a:prstGeom prst="rect">
            <a:avLst/>
          </a:prstGeom>
          <a:ln>
            <a:noFill/>
          </a:ln>
          <a:effectLst>
            <a:outerShdw blurRad="292100" dist="139700" dir="2700000" algn="tl" rotWithShape="0">
              <a:srgbClr val="333333">
                <a:alpha val="65000"/>
              </a:srgbClr>
            </a:outerShdw>
          </a:effectLst>
        </p:spPr>
      </p:pic>
      <p:pic>
        <p:nvPicPr>
          <p:cNvPr id="57350" name="图片 5" descr="27-28_0018_曲线-4"/>
          <p:cNvPicPr>
            <a:picLocks noChangeAspect="1" noChangeArrowheads="1"/>
          </p:cNvPicPr>
          <p:nvPr/>
        </p:nvPicPr>
        <p:blipFill>
          <a:blip r:embed="rId5"/>
          <a:stretch>
            <a:fillRect/>
          </a:stretch>
        </p:blipFill>
        <p:spPr bwMode="auto">
          <a:xfrm>
            <a:off x="4048125" y="1692275"/>
            <a:ext cx="3778250" cy="1951038"/>
          </a:xfrm>
          <a:prstGeom prst="rect">
            <a:avLst/>
          </a:prstGeom>
          <a:ln>
            <a:noFill/>
          </a:ln>
          <a:effectLst>
            <a:outerShdw blurRad="292100" dist="139700" dir="2700000" algn="tl" rotWithShape="0">
              <a:srgbClr val="333333">
                <a:alpha val="65000"/>
              </a:srgbClr>
            </a:outerShdw>
          </a:effectLst>
        </p:spPr>
      </p:pic>
      <p:sp>
        <p:nvSpPr>
          <p:cNvPr id="73735" name="文本框 6"/>
          <p:cNvSpPr txBox="1">
            <a:spLocks noChangeArrowheads="1"/>
          </p:cNvSpPr>
          <p:nvPr/>
        </p:nvSpPr>
        <p:spPr bwMode="auto">
          <a:xfrm>
            <a:off x="3893184" y="5753735"/>
            <a:ext cx="4965700" cy="706755"/>
          </a:xfrm>
          <a:prstGeom prst="rect">
            <a:avLst/>
          </a:prstGeom>
          <a:noFill/>
          <a:ln w="9525">
            <a:noFill/>
            <a:miter lim="800000"/>
          </a:ln>
        </p:spPr>
        <p:txBody>
          <a:bodyPr>
            <a:spAutoFit/>
          </a:bodyPr>
          <a:lstStyle/>
          <a:p>
            <a:pPr marR="0" defTabSz="914400" fontAlgn="auto">
              <a:spcBef>
                <a:spcPts val="0"/>
              </a:spcBef>
              <a:spcAft>
                <a:spcPts val="0"/>
              </a:spcAft>
              <a:buClrTx/>
              <a:buSzTx/>
              <a:buFont typeface="Arial" panose="020B0604020202020204" pitchFamily="34" charset="0"/>
              <a:defRPr/>
            </a:pPr>
            <a:r>
              <a:rPr kumimoji="0" lang="zh-CN" altLang="en-US" sz="4000" kern="1200" cap="none" spc="0" normalizeH="0" baseline="0" noProof="0">
                <a:gradFill>
                  <a:gsLst>
                    <a:gs pos="21000">
                      <a:srgbClr val="53575C"/>
                    </a:gs>
                    <a:gs pos="88000">
                      <a:srgbClr val="C5C7CA"/>
                    </a:gs>
                  </a:gsLst>
                  <a:lin ang="5400000"/>
                </a:gradFill>
                <a:latin typeface="隶书" panose="02010509060101010101" pitchFamily="49" charset="-122"/>
                <a:ea typeface="隶书" panose="02010509060101010101" pitchFamily="49" charset="-122"/>
                <a:cs typeface="方正小标宋简体" panose="03000509000000000000" charset="-122"/>
              </a:rPr>
              <a:t>天地雅苑人才公寓</a:t>
            </a:r>
            <a:endParaRPr kumimoji="0" lang="zh-CN" altLang="en-US" sz="4000" kern="1200" cap="none" spc="0" normalizeH="0" baseline="0" noProof="0">
              <a:gradFill>
                <a:gsLst>
                  <a:gs pos="21000">
                    <a:srgbClr val="53575C"/>
                  </a:gs>
                  <a:gs pos="88000">
                    <a:srgbClr val="C5C7CA"/>
                  </a:gs>
                </a:gsLst>
                <a:lin ang="5400000"/>
              </a:gradFill>
              <a:latin typeface="隶书" panose="02010509060101010101" pitchFamily="49" charset="-122"/>
              <a:ea typeface="隶书" panose="02010509060101010101" pitchFamily="49" charset="-122"/>
              <a:cs typeface="方正小标宋简体" panose="03000509000000000000" charset="-122"/>
            </a:endParaRPr>
          </a:p>
        </p:txBody>
      </p:sp>
      <p:pic>
        <p:nvPicPr>
          <p:cNvPr id="2" name="图片 3" descr="27-28_0016_微信图片_20170817094704"/>
          <p:cNvPicPr>
            <a:picLocks noChangeAspect="1" noChangeArrowheads="1"/>
          </p:cNvPicPr>
          <p:nvPr/>
        </p:nvPicPr>
        <p:blipFill>
          <a:blip r:embed="rId3"/>
          <a:stretch>
            <a:fillRect/>
          </a:stretch>
        </p:blipFill>
        <p:spPr bwMode="auto">
          <a:xfrm>
            <a:off x="8059738" y="1690688"/>
            <a:ext cx="3529013" cy="1938338"/>
          </a:xfrm>
          <a:prstGeom prst="rect">
            <a:avLst/>
          </a:prstGeom>
          <a:ln>
            <a:noFill/>
          </a:ln>
          <a:effectLst>
            <a:outerShdw blurRad="292100" dist="139700" dir="2700000" algn="tl" rotWithShape="0">
              <a:srgbClr val="333333">
                <a:alpha val="65000"/>
              </a:srgbClr>
            </a:outerShdw>
          </a:effectLst>
        </p:spPr>
      </p:pic>
      <p:pic>
        <p:nvPicPr>
          <p:cNvPr id="3" name="图片 5" descr="27-28_0018_曲线-4"/>
          <p:cNvPicPr>
            <a:picLocks noChangeAspect="1" noChangeArrowheads="1"/>
          </p:cNvPicPr>
          <p:nvPr/>
        </p:nvPicPr>
        <p:blipFill>
          <a:blip r:embed="rId5"/>
          <a:stretch>
            <a:fillRect/>
          </a:stretch>
        </p:blipFill>
        <p:spPr bwMode="auto">
          <a:xfrm>
            <a:off x="4095750" y="1679575"/>
            <a:ext cx="3778250" cy="1949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5" y="83148"/>
            <a:ext cx="10503535" cy="1014729"/>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en-US" altLang="zh-CN" sz="6000" b="1" i="1" kern="1200" cap="none" spc="0" normalizeH="0" baseline="0" noProof="0" dirty="0">
                <a:solidFill>
                  <a:srgbClr val="FF0000"/>
                </a:solidFill>
                <a:latin typeface="Arial" panose="020B0604020202020204" pitchFamily="34" charset="0"/>
                <a:ea typeface="微软雅黑" panose="020B0503020204020204" pitchFamily="34" charset="-122"/>
                <a:cs typeface="+mn-cs"/>
              </a:rPr>
              <a:t>N</a:t>
            </a: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个重大项目</a:t>
            </a:r>
            <a:r>
              <a:rPr kumimoji="0" lang="en-US"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10:</a:t>
            </a: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五缘湾市民公园及旅游景区建设</a:t>
            </a:r>
            <a:endParaRPr kumimoji="0" lang="zh-CN" altLang="en-US" sz="3600" b="1" kern="1200" cap="none" spc="0" normalizeH="0" baseline="0" noProof="0" dirty="0">
              <a:solidFill>
                <a:schemeClr val="tx1">
                  <a:lumMod val="75000"/>
                  <a:lumOff val="25000"/>
                </a:schemeClr>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cs"/>
            </a:endParaRPr>
          </a:p>
        </p:txBody>
      </p:sp>
      <p:pic>
        <p:nvPicPr>
          <p:cNvPr id="59397" name="图片 1" descr="29-30_0014_照片滤镜-1"/>
          <p:cNvPicPr>
            <a:picLocks noChangeAspect="1" noChangeArrowheads="1"/>
          </p:cNvPicPr>
          <p:nvPr/>
        </p:nvPicPr>
        <p:blipFill>
          <a:blip r:embed="rId1"/>
          <a:srcRect/>
          <a:stretch>
            <a:fillRect/>
          </a:stretch>
        </p:blipFill>
        <p:spPr bwMode="auto">
          <a:xfrm>
            <a:off x="15875" y="4100513"/>
            <a:ext cx="12160250" cy="2741613"/>
          </a:xfrm>
          <a:prstGeom prst="rect">
            <a:avLst/>
          </a:prstGeom>
          <a:ln>
            <a:noFill/>
          </a:ln>
          <a:effectLst>
            <a:outerShdw blurRad="190500" algn="tl" rotWithShape="0">
              <a:srgbClr val="000000">
                <a:alpha val="70000"/>
              </a:srgbClr>
            </a:outerShdw>
          </a:effectLst>
        </p:spPr>
      </p:pic>
      <p:pic>
        <p:nvPicPr>
          <p:cNvPr id="59393" name="图片 2" descr="29-30_0013_1-副本"/>
          <p:cNvPicPr>
            <a:picLocks noChangeAspect="1" noChangeArrowheads="1"/>
          </p:cNvPicPr>
          <p:nvPr/>
        </p:nvPicPr>
        <p:blipFill>
          <a:blip r:embed="rId2" cstate="print"/>
          <a:srcRect/>
          <a:stretch>
            <a:fillRect/>
          </a:stretch>
        </p:blipFill>
        <p:spPr bwMode="auto">
          <a:xfrm>
            <a:off x="7859395" y="1207770"/>
            <a:ext cx="4134485" cy="3263900"/>
          </a:xfrm>
          <a:prstGeom prst="rect">
            <a:avLst/>
          </a:prstGeom>
          <a:ln>
            <a:noFill/>
          </a:ln>
          <a:effectLst>
            <a:softEdge rad="112500"/>
          </a:effectLst>
        </p:spPr>
      </p:pic>
      <p:sp>
        <p:nvSpPr>
          <p:cNvPr id="75781" name="TextBox 6"/>
          <p:cNvSpPr txBox="1">
            <a:spLocks noChangeArrowheads="1"/>
          </p:cNvSpPr>
          <p:nvPr/>
        </p:nvSpPr>
        <p:spPr bwMode="auto">
          <a:xfrm>
            <a:off x="422275" y="1373188"/>
            <a:ext cx="6851650" cy="3108325"/>
          </a:xfrm>
          <a:prstGeom prst="rect">
            <a:avLst/>
          </a:prstGeom>
          <a:noFill/>
          <a:ln w="9525">
            <a:noFill/>
            <a:miter lim="800000"/>
          </a:ln>
        </p:spPr>
        <p:txBody>
          <a:bodyPr>
            <a:spAutoFit/>
          </a:bodyPr>
          <a:lstStyle/>
          <a:p>
            <a:pPr marR="0" defTabSz="914400" fontAlgn="auto">
              <a:lnSpc>
                <a:spcPct val="150000"/>
              </a:lnSpc>
              <a:spcBef>
                <a:spcPts val="0"/>
              </a:spcBef>
              <a:spcAft>
                <a:spcPts val="1000"/>
              </a:spcAft>
              <a:buClrTx/>
              <a:buSzTx/>
              <a:buFont typeface="Wingdings" panose="05000000000000000000" pitchFamily="2" charset="2"/>
              <a:defRPr/>
            </a:pPr>
            <a:r>
              <a:rPr kumimoji="0" lang="zh-CN" altLang="en-US" sz="2200" b="1" kern="1200" cap="none" spc="0" normalizeH="0" baseline="0" noProof="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总体定位</a:t>
            </a:r>
            <a:r>
              <a:rPr kumimoji="0" lang="zh-CN" altLang="en-US" sz="2000" b="1" kern="1200" cap="none" spc="0" normalizeH="0" baseline="0" noProof="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a:t>
            </a:r>
            <a:r>
              <a:rPr kumimoji="0" lang="zh-CN" altLang="en-US" sz="1600" kern="1200" cap="none" spc="0" normalizeH="0" baseline="0" noProof="0">
                <a:latin typeface="微软雅黑" panose="020B0503020204020204" pitchFamily="34" charset="-122"/>
                <a:ea typeface="微软雅黑" panose="020B0503020204020204" pitchFamily="34" charset="-122"/>
                <a:cs typeface="+mn-cs"/>
              </a:rPr>
              <a:t>市民公园+旅游景区。</a:t>
            </a:r>
            <a:endParaRPr kumimoji="0" lang="zh-CN" altLang="en-US" sz="1600" kern="1200" cap="none" spc="0" normalizeH="0" baseline="0" noProof="0">
              <a:solidFill>
                <a:srgbClr val="404040"/>
              </a:solidFill>
              <a:latin typeface="微软雅黑" panose="020B0503020204020204" pitchFamily="34" charset="-122"/>
              <a:ea typeface="微软雅黑" panose="020B0503020204020204" pitchFamily="34" charset="-122"/>
              <a:cs typeface="+mn-cs"/>
            </a:endParaRPr>
          </a:p>
          <a:p>
            <a:pPr marR="0" defTabSz="914400" fontAlgn="auto">
              <a:lnSpc>
                <a:spcPct val="150000"/>
              </a:lnSpc>
              <a:spcBef>
                <a:spcPts val="0"/>
              </a:spcBef>
              <a:spcAft>
                <a:spcPts val="1000"/>
              </a:spcAft>
              <a:buClrTx/>
              <a:buSzTx/>
              <a:buFont typeface="Wingdings" panose="05000000000000000000" pitchFamily="2" charset="2"/>
              <a:defRPr/>
            </a:pPr>
            <a:r>
              <a:rPr kumimoji="0" lang="zh-CN" altLang="en-US" sz="2200" b="1" kern="1200" cap="none" spc="0" normalizeH="0" baseline="0" noProof="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主要建设内容：</a:t>
            </a:r>
            <a:r>
              <a:rPr kumimoji="0" lang="zh-CN" altLang="en-US" sz="1600" kern="1200" cap="none" spc="0" normalizeH="0" baseline="0" noProof="0">
                <a:latin typeface="微软雅黑" panose="020B0503020204020204" pitchFamily="34" charset="-122"/>
                <a:ea typeface="微软雅黑" panose="020B0503020204020204" pitchFamily="34" charset="-122"/>
                <a:cs typeface="+mn-cs"/>
              </a:rPr>
              <a:t>智慧旅游系统、游客服务中心、景区区域旅游相关配套设施等。</a:t>
            </a:r>
            <a:endParaRPr kumimoji="0" lang="zh-CN" altLang="en-US" sz="1600" kern="1200" cap="none" spc="0" normalizeH="0" baseline="0" noProof="0">
              <a:latin typeface="微软雅黑" panose="020B0503020204020204" pitchFamily="34" charset="-122"/>
              <a:ea typeface="微软雅黑" panose="020B0503020204020204" pitchFamily="34" charset="-122"/>
              <a:cs typeface="+mn-cs"/>
            </a:endParaRPr>
          </a:p>
          <a:p>
            <a:pPr marR="0" defTabSz="914400" fontAlgn="auto">
              <a:lnSpc>
                <a:spcPct val="150000"/>
              </a:lnSpc>
              <a:spcBef>
                <a:spcPts val="0"/>
              </a:spcBef>
              <a:spcAft>
                <a:spcPts val="1000"/>
              </a:spcAft>
              <a:buClrTx/>
              <a:buSzTx/>
              <a:buFont typeface="Wingdings" panose="05000000000000000000" pitchFamily="2" charset="2"/>
              <a:defRPr/>
            </a:pPr>
            <a:r>
              <a:rPr kumimoji="0" lang="zh-CN" altLang="en-US" sz="2200" b="1" kern="1200" cap="none" spc="0" normalizeH="0" baseline="0" noProof="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织补城市：</a:t>
            </a:r>
            <a:r>
              <a:rPr kumimoji="0" lang="zh-CN" altLang="en-US" sz="1600" kern="1200" cap="none" spc="0" normalizeH="0" baseline="0" noProof="0">
                <a:latin typeface="微软雅黑" panose="020B0503020204020204" pitchFamily="34" charset="-122"/>
                <a:ea typeface="微软雅黑" panose="020B0503020204020204" pitchFamily="34" charset="-122"/>
                <a:cs typeface="+mn-cs"/>
                <a:sym typeface="+mn-ea"/>
              </a:rPr>
              <a:t>通过城市织补的手段，将现有的优秀元素纺织在一起形成服务网络，提升景区整体形象。</a:t>
            </a:r>
            <a:endParaRPr kumimoji="0" lang="zh-CN" altLang="en-US" sz="1600" kern="1200" cap="none" spc="0" normalizeH="0" baseline="0" noProof="0">
              <a:latin typeface="微软雅黑" panose="020B0503020204020204" pitchFamily="34" charset="-122"/>
              <a:ea typeface="微软雅黑" panose="020B0503020204020204" pitchFamily="34" charset="-122"/>
              <a:cs typeface="+mn-cs"/>
            </a:endParaRPr>
          </a:p>
          <a:p>
            <a:pPr marR="0" defTabSz="914400" fontAlgn="auto">
              <a:lnSpc>
                <a:spcPct val="150000"/>
              </a:lnSpc>
              <a:spcBef>
                <a:spcPts val="0"/>
              </a:spcBef>
              <a:spcAft>
                <a:spcPts val="1000"/>
              </a:spcAft>
              <a:buClrTx/>
              <a:buSzTx/>
              <a:buFont typeface="Wingdings" panose="05000000000000000000" pitchFamily="2" charset="2"/>
              <a:defRPr/>
            </a:pPr>
            <a:endParaRPr kumimoji="0" lang="zh-CN" altLang="en-US" sz="1600" kern="1200" cap="none" spc="0" normalizeH="0" baseline="0" noProof="0">
              <a:solidFill>
                <a:srgbClr val="404040"/>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advTm="3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矩形 2"/>
          <p:cNvSpPr/>
          <p:nvPr/>
        </p:nvSpPr>
        <p:spPr>
          <a:xfrm>
            <a:off x="1577975" y="1382713"/>
            <a:ext cx="2552700" cy="1198562"/>
          </a:xfrm>
          <a:prstGeom prst="rect">
            <a:avLst/>
          </a:prstGeom>
          <a:noFill/>
          <a:ln w="9525">
            <a:noFill/>
          </a:ln>
        </p:spPr>
        <p:txBody>
          <a:bodyPr wrap="none">
            <a:spAutoFit/>
          </a:bodyPr>
          <a:p>
            <a:pPr algn="ctr"/>
            <a:r>
              <a:rPr lang="en-US" altLang="zh-CN" sz="7200">
                <a:solidFill>
                  <a:schemeClr val="accent1"/>
                </a:solidFill>
                <a:latin typeface="Agency FB" panose="020B0503020202020204" pitchFamily="34" charset="0"/>
              </a:rPr>
              <a:t>PART 04</a:t>
            </a:r>
            <a:endParaRPr lang="en-US" altLang="zh-CN" sz="7200">
              <a:solidFill>
                <a:schemeClr val="accent1"/>
              </a:solidFill>
              <a:latin typeface="Agency FB" panose="020B0503020202020204" pitchFamily="34" charset="0"/>
            </a:endParaRPr>
          </a:p>
        </p:txBody>
      </p:sp>
      <p:grpSp>
        <p:nvGrpSpPr>
          <p:cNvPr id="17" name="组合 16"/>
          <p:cNvGrpSpPr/>
          <p:nvPr/>
        </p:nvGrpSpPr>
        <p:grpSpPr>
          <a:xfrm>
            <a:off x="1247666" y="2530319"/>
            <a:ext cx="3213316" cy="2547344"/>
            <a:chOff x="4489342" y="2379824"/>
            <a:chExt cx="3213316" cy="2547344"/>
          </a:xfrm>
          <a:solidFill>
            <a:schemeClr val="bg1"/>
          </a:solidFill>
        </p:grpSpPr>
        <p:grpSp>
          <p:nvGrpSpPr>
            <p:cNvPr id="5" name="组合 4"/>
            <p:cNvGrpSpPr/>
            <p:nvPr/>
          </p:nvGrpSpPr>
          <p:grpSpPr>
            <a:xfrm>
              <a:off x="4489342" y="2379824"/>
              <a:ext cx="3213316" cy="2547344"/>
              <a:chOff x="790776" y="3015255"/>
              <a:chExt cx="3213316" cy="2547344"/>
            </a:xfrm>
            <a:grpFill/>
          </p:grpSpPr>
          <p:sp>
            <p:nvSpPr>
              <p:cNvPr id="13" name="矩形 12"/>
              <p:cNvSpPr/>
              <p:nvPr/>
            </p:nvSpPr>
            <p:spPr>
              <a:xfrm>
                <a:off x="790776" y="3174910"/>
                <a:ext cx="3213316" cy="23876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790776" y="3015255"/>
                <a:ext cx="3213316" cy="159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 name="组合 5"/>
            <p:cNvGrpSpPr/>
            <p:nvPr/>
          </p:nvGrpSpPr>
          <p:grpSpPr>
            <a:xfrm>
              <a:off x="5375397" y="3051158"/>
              <a:ext cx="1441208" cy="1215032"/>
              <a:chOff x="7551984" y="2816424"/>
              <a:chExt cx="366000" cy="308562"/>
            </a:xfrm>
            <a:grpFill/>
          </p:grpSpPr>
          <p:sp>
            <p:nvSpPr>
              <p:cNvPr id="7" name="Freeform 152"/>
              <p:cNvSpPr/>
              <p:nvPr/>
            </p:nvSpPr>
            <p:spPr bwMode="auto">
              <a:xfrm>
                <a:off x="7625452" y="2950000"/>
                <a:ext cx="220401" cy="174986"/>
              </a:xfrm>
              <a:custGeom>
                <a:avLst/>
                <a:gdLst>
                  <a:gd name="T0" fmla="*/ 39 w 54"/>
                  <a:gd name="T1" fmla="*/ 0 h 43"/>
                  <a:gd name="T2" fmla="*/ 32 w 54"/>
                  <a:gd name="T3" fmla="*/ 0 h 43"/>
                  <a:gd name="T4" fmla="*/ 30 w 54"/>
                  <a:gd name="T5" fmla="*/ 6 h 43"/>
                  <a:gd name="T6" fmla="*/ 32 w 54"/>
                  <a:gd name="T7" fmla="*/ 30 h 43"/>
                  <a:gd name="T8" fmla="*/ 27 w 54"/>
                  <a:gd name="T9" fmla="*/ 39 h 43"/>
                  <a:gd name="T10" fmla="*/ 22 w 54"/>
                  <a:gd name="T11" fmla="*/ 30 h 43"/>
                  <a:gd name="T12" fmla="*/ 25 w 54"/>
                  <a:gd name="T13" fmla="*/ 6 h 43"/>
                  <a:gd name="T14" fmla="*/ 23 w 54"/>
                  <a:gd name="T15" fmla="*/ 0 h 43"/>
                  <a:gd name="T16" fmla="*/ 14 w 54"/>
                  <a:gd name="T17" fmla="*/ 0 h 43"/>
                  <a:gd name="T18" fmla="*/ 14 w 54"/>
                  <a:gd name="T19" fmla="*/ 0 h 43"/>
                  <a:gd name="T20" fmla="*/ 1 w 54"/>
                  <a:gd name="T21" fmla="*/ 14 h 43"/>
                  <a:gd name="T22" fmla="*/ 3 w 54"/>
                  <a:gd name="T23" fmla="*/ 29 h 43"/>
                  <a:gd name="T24" fmla="*/ 16 w 54"/>
                  <a:gd name="T25" fmla="*/ 43 h 43"/>
                  <a:gd name="T26" fmla="*/ 37 w 54"/>
                  <a:gd name="T27" fmla="*/ 43 h 43"/>
                  <a:gd name="T28" fmla="*/ 51 w 54"/>
                  <a:gd name="T29" fmla="*/ 29 h 43"/>
                  <a:gd name="T30" fmla="*/ 53 w 54"/>
                  <a:gd name="T31" fmla="*/ 14 h 43"/>
                  <a:gd name="T32" fmla="*/ 39 w 54"/>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3">
                    <a:moveTo>
                      <a:pt x="39" y="0"/>
                    </a:moveTo>
                    <a:cubicBezTo>
                      <a:pt x="32" y="0"/>
                      <a:pt x="32" y="0"/>
                      <a:pt x="32" y="0"/>
                    </a:cubicBezTo>
                    <a:cubicBezTo>
                      <a:pt x="32" y="1"/>
                      <a:pt x="32" y="4"/>
                      <a:pt x="30" y="6"/>
                    </a:cubicBezTo>
                    <a:cubicBezTo>
                      <a:pt x="30" y="6"/>
                      <a:pt x="33" y="24"/>
                      <a:pt x="32" y="30"/>
                    </a:cubicBezTo>
                    <a:cubicBezTo>
                      <a:pt x="31" y="32"/>
                      <a:pt x="29" y="39"/>
                      <a:pt x="27" y="39"/>
                    </a:cubicBezTo>
                    <a:cubicBezTo>
                      <a:pt x="24" y="39"/>
                      <a:pt x="22" y="32"/>
                      <a:pt x="22" y="30"/>
                    </a:cubicBezTo>
                    <a:cubicBezTo>
                      <a:pt x="21" y="24"/>
                      <a:pt x="25" y="6"/>
                      <a:pt x="25" y="6"/>
                    </a:cubicBezTo>
                    <a:cubicBezTo>
                      <a:pt x="24" y="6"/>
                      <a:pt x="23" y="5"/>
                      <a:pt x="23" y="0"/>
                    </a:cubicBezTo>
                    <a:cubicBezTo>
                      <a:pt x="14" y="0"/>
                      <a:pt x="14" y="0"/>
                      <a:pt x="14" y="0"/>
                    </a:cubicBezTo>
                    <a:cubicBezTo>
                      <a:pt x="14" y="0"/>
                      <a:pt x="14" y="0"/>
                      <a:pt x="14" y="0"/>
                    </a:cubicBezTo>
                    <a:cubicBezTo>
                      <a:pt x="7" y="0"/>
                      <a:pt x="0" y="7"/>
                      <a:pt x="1" y="14"/>
                    </a:cubicBezTo>
                    <a:cubicBezTo>
                      <a:pt x="3" y="29"/>
                      <a:pt x="3" y="29"/>
                      <a:pt x="3" y="29"/>
                    </a:cubicBezTo>
                    <a:cubicBezTo>
                      <a:pt x="4" y="37"/>
                      <a:pt x="9" y="43"/>
                      <a:pt x="16" y="43"/>
                    </a:cubicBezTo>
                    <a:cubicBezTo>
                      <a:pt x="37" y="43"/>
                      <a:pt x="37" y="43"/>
                      <a:pt x="37" y="43"/>
                    </a:cubicBezTo>
                    <a:cubicBezTo>
                      <a:pt x="45" y="43"/>
                      <a:pt x="50" y="37"/>
                      <a:pt x="51" y="29"/>
                    </a:cubicBezTo>
                    <a:cubicBezTo>
                      <a:pt x="53" y="14"/>
                      <a:pt x="53" y="14"/>
                      <a:pt x="53" y="14"/>
                    </a:cubicBezTo>
                    <a:cubicBezTo>
                      <a:pt x="54" y="6"/>
                      <a:pt x="47" y="0"/>
                      <a:pt x="39"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Oval 153"/>
              <p:cNvSpPr>
                <a:spLocks noChangeArrowheads="1"/>
              </p:cNvSpPr>
              <p:nvPr/>
            </p:nvSpPr>
            <p:spPr bwMode="auto">
              <a:xfrm>
                <a:off x="7677546" y="2816424"/>
                <a:ext cx="114876" cy="113540"/>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 name="Freeform 154"/>
              <p:cNvSpPr/>
              <p:nvPr/>
            </p:nvSpPr>
            <p:spPr bwMode="auto">
              <a:xfrm>
                <a:off x="7792422" y="2925957"/>
                <a:ext cx="125562" cy="109533"/>
              </a:xfrm>
              <a:custGeom>
                <a:avLst/>
                <a:gdLst>
                  <a:gd name="T0" fmla="*/ 21 w 31"/>
                  <a:gd name="T1" fmla="*/ 0 h 27"/>
                  <a:gd name="T2" fmla="*/ 6 w 31"/>
                  <a:gd name="T3" fmla="*/ 0 h 27"/>
                  <a:gd name="T4" fmla="*/ 6 w 31"/>
                  <a:gd name="T5" fmla="*/ 0 h 27"/>
                  <a:gd name="T6" fmla="*/ 0 w 31"/>
                  <a:gd name="T7" fmla="*/ 1 h 27"/>
                  <a:gd name="T8" fmla="*/ 7 w 31"/>
                  <a:gd name="T9" fmla="*/ 3 h 27"/>
                  <a:gd name="T10" fmla="*/ 13 w 31"/>
                  <a:gd name="T11" fmla="*/ 8 h 27"/>
                  <a:gd name="T12" fmla="*/ 17 w 31"/>
                  <a:gd name="T13" fmla="*/ 20 h 27"/>
                  <a:gd name="T14" fmla="*/ 17 w 31"/>
                  <a:gd name="T15" fmla="*/ 20 h 27"/>
                  <a:gd name="T16" fmla="*/ 17 w 31"/>
                  <a:gd name="T17" fmla="*/ 20 h 27"/>
                  <a:gd name="T18" fmla="*/ 16 w 31"/>
                  <a:gd name="T19" fmla="*/ 27 h 27"/>
                  <a:gd name="T20" fmla="*/ 20 w 31"/>
                  <a:gd name="T21" fmla="*/ 27 h 27"/>
                  <a:gd name="T22" fmla="*/ 29 w 31"/>
                  <a:gd name="T23" fmla="*/ 18 h 27"/>
                  <a:gd name="T24" fmla="*/ 30 w 31"/>
                  <a:gd name="T25" fmla="*/ 8 h 27"/>
                  <a:gd name="T26" fmla="*/ 21 w 3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7">
                    <a:moveTo>
                      <a:pt x="21" y="0"/>
                    </a:moveTo>
                    <a:cubicBezTo>
                      <a:pt x="6" y="0"/>
                      <a:pt x="6" y="0"/>
                      <a:pt x="6" y="0"/>
                    </a:cubicBezTo>
                    <a:cubicBezTo>
                      <a:pt x="6" y="0"/>
                      <a:pt x="6" y="0"/>
                      <a:pt x="6" y="0"/>
                    </a:cubicBezTo>
                    <a:cubicBezTo>
                      <a:pt x="4" y="0"/>
                      <a:pt x="2" y="0"/>
                      <a:pt x="0" y="1"/>
                    </a:cubicBezTo>
                    <a:cubicBezTo>
                      <a:pt x="3" y="2"/>
                      <a:pt x="5" y="2"/>
                      <a:pt x="7" y="3"/>
                    </a:cubicBezTo>
                    <a:cubicBezTo>
                      <a:pt x="9" y="4"/>
                      <a:pt x="11" y="6"/>
                      <a:pt x="13" y="8"/>
                    </a:cubicBezTo>
                    <a:cubicBezTo>
                      <a:pt x="16" y="11"/>
                      <a:pt x="17" y="15"/>
                      <a:pt x="17" y="20"/>
                    </a:cubicBezTo>
                    <a:cubicBezTo>
                      <a:pt x="17" y="20"/>
                      <a:pt x="17" y="20"/>
                      <a:pt x="17" y="20"/>
                    </a:cubicBezTo>
                    <a:cubicBezTo>
                      <a:pt x="17" y="20"/>
                      <a:pt x="17" y="20"/>
                      <a:pt x="17" y="20"/>
                    </a:cubicBezTo>
                    <a:cubicBezTo>
                      <a:pt x="16" y="27"/>
                      <a:pt x="16" y="27"/>
                      <a:pt x="16" y="27"/>
                    </a:cubicBezTo>
                    <a:cubicBezTo>
                      <a:pt x="20" y="27"/>
                      <a:pt x="20" y="27"/>
                      <a:pt x="20" y="27"/>
                    </a:cubicBezTo>
                    <a:cubicBezTo>
                      <a:pt x="25" y="27"/>
                      <a:pt x="28" y="22"/>
                      <a:pt x="29" y="18"/>
                    </a:cubicBezTo>
                    <a:cubicBezTo>
                      <a:pt x="30" y="8"/>
                      <a:pt x="30" y="8"/>
                      <a:pt x="30" y="8"/>
                    </a:cubicBezTo>
                    <a:cubicBezTo>
                      <a:pt x="31" y="4"/>
                      <a:pt x="26" y="0"/>
                      <a:pt x="2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 name="Oval 155"/>
              <p:cNvSpPr>
                <a:spLocks noChangeArrowheads="1"/>
              </p:cNvSpPr>
              <p:nvPr/>
            </p:nvSpPr>
            <p:spPr bwMode="auto">
              <a:xfrm>
                <a:off x="7812459" y="2840468"/>
                <a:ext cx="69460" cy="73467"/>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Freeform 156"/>
              <p:cNvSpPr/>
              <p:nvPr/>
            </p:nvSpPr>
            <p:spPr bwMode="auto">
              <a:xfrm>
                <a:off x="7551984" y="2925957"/>
                <a:ext cx="121554" cy="109533"/>
              </a:xfrm>
              <a:custGeom>
                <a:avLst/>
                <a:gdLst>
                  <a:gd name="T0" fmla="*/ 25 w 30"/>
                  <a:gd name="T1" fmla="*/ 0 h 27"/>
                  <a:gd name="T2" fmla="*/ 9 w 30"/>
                  <a:gd name="T3" fmla="*/ 0 h 27"/>
                  <a:gd name="T4" fmla="*/ 9 w 30"/>
                  <a:gd name="T5" fmla="*/ 0 h 27"/>
                  <a:gd name="T6" fmla="*/ 0 w 30"/>
                  <a:gd name="T7" fmla="*/ 8 h 27"/>
                  <a:gd name="T8" fmla="*/ 2 w 30"/>
                  <a:gd name="T9" fmla="*/ 18 h 27"/>
                  <a:gd name="T10" fmla="*/ 10 w 30"/>
                  <a:gd name="T11" fmla="*/ 27 h 27"/>
                  <a:gd name="T12" fmla="*/ 15 w 30"/>
                  <a:gd name="T13" fmla="*/ 27 h 27"/>
                  <a:gd name="T14" fmla="*/ 14 w 30"/>
                  <a:gd name="T15" fmla="*/ 20 h 27"/>
                  <a:gd name="T16" fmla="*/ 14 w 30"/>
                  <a:gd name="T17" fmla="*/ 20 h 27"/>
                  <a:gd name="T18" fmla="*/ 14 w 30"/>
                  <a:gd name="T19" fmla="*/ 20 h 27"/>
                  <a:gd name="T20" fmla="*/ 18 w 30"/>
                  <a:gd name="T21" fmla="*/ 8 h 27"/>
                  <a:gd name="T22" fmla="*/ 24 w 30"/>
                  <a:gd name="T23" fmla="*/ 3 h 27"/>
                  <a:gd name="T24" fmla="*/ 30 w 30"/>
                  <a:gd name="T25" fmla="*/ 1 h 27"/>
                  <a:gd name="T26" fmla="*/ 25 w 30"/>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7">
                    <a:moveTo>
                      <a:pt x="25" y="0"/>
                    </a:moveTo>
                    <a:cubicBezTo>
                      <a:pt x="9" y="0"/>
                      <a:pt x="9" y="0"/>
                      <a:pt x="9" y="0"/>
                    </a:cubicBezTo>
                    <a:cubicBezTo>
                      <a:pt x="9" y="0"/>
                      <a:pt x="9" y="0"/>
                      <a:pt x="9" y="0"/>
                    </a:cubicBezTo>
                    <a:cubicBezTo>
                      <a:pt x="4" y="0"/>
                      <a:pt x="0" y="4"/>
                      <a:pt x="0" y="8"/>
                    </a:cubicBezTo>
                    <a:cubicBezTo>
                      <a:pt x="2" y="18"/>
                      <a:pt x="2" y="18"/>
                      <a:pt x="2" y="18"/>
                    </a:cubicBezTo>
                    <a:cubicBezTo>
                      <a:pt x="3" y="23"/>
                      <a:pt x="5" y="27"/>
                      <a:pt x="10" y="27"/>
                    </a:cubicBezTo>
                    <a:cubicBezTo>
                      <a:pt x="15" y="27"/>
                      <a:pt x="15" y="27"/>
                      <a:pt x="15" y="27"/>
                    </a:cubicBezTo>
                    <a:cubicBezTo>
                      <a:pt x="14" y="20"/>
                      <a:pt x="14" y="20"/>
                      <a:pt x="14" y="20"/>
                    </a:cubicBezTo>
                    <a:cubicBezTo>
                      <a:pt x="14" y="20"/>
                      <a:pt x="14" y="20"/>
                      <a:pt x="14" y="20"/>
                    </a:cubicBezTo>
                    <a:cubicBezTo>
                      <a:pt x="14" y="20"/>
                      <a:pt x="14" y="20"/>
                      <a:pt x="14" y="20"/>
                    </a:cubicBezTo>
                    <a:cubicBezTo>
                      <a:pt x="13" y="16"/>
                      <a:pt x="15" y="11"/>
                      <a:pt x="18" y="8"/>
                    </a:cubicBezTo>
                    <a:cubicBezTo>
                      <a:pt x="19" y="6"/>
                      <a:pt x="22" y="4"/>
                      <a:pt x="24" y="3"/>
                    </a:cubicBezTo>
                    <a:cubicBezTo>
                      <a:pt x="26" y="2"/>
                      <a:pt x="28" y="2"/>
                      <a:pt x="30" y="1"/>
                    </a:cubicBezTo>
                    <a:cubicBezTo>
                      <a:pt x="28" y="0"/>
                      <a:pt x="27" y="0"/>
                      <a:pt x="2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Oval 157"/>
              <p:cNvSpPr>
                <a:spLocks noChangeArrowheads="1"/>
              </p:cNvSpPr>
              <p:nvPr/>
            </p:nvSpPr>
            <p:spPr bwMode="auto">
              <a:xfrm>
                <a:off x="7584043" y="2840468"/>
                <a:ext cx="73467" cy="73467"/>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sp>
        <p:nvSpPr>
          <p:cNvPr id="2" name="文本框 1"/>
          <p:cNvSpPr txBox="1"/>
          <p:nvPr/>
        </p:nvSpPr>
        <p:spPr>
          <a:xfrm>
            <a:off x="5495925" y="2963863"/>
            <a:ext cx="4984750" cy="2863850"/>
          </a:xfrm>
          <a:prstGeom prst="rect">
            <a:avLst/>
          </a:prstGeom>
          <a:noFill/>
        </p:spPr>
        <p:txBody>
          <a:bodyPr wrap="none">
            <a:spAutoFit/>
          </a:bodyPr>
          <a:lstStyle/>
          <a:p>
            <a:pPr marR="0" defTabSz="914400" fontAlgn="auto">
              <a:spcBef>
                <a:spcPts val="0"/>
              </a:spcBef>
              <a:spcAft>
                <a:spcPts val="0"/>
              </a:spcAft>
              <a:buClrTx/>
              <a:buSzTx/>
              <a:buFont typeface="Arial" panose="020B0604020202020204" pitchFamily="34" charset="0"/>
              <a:defRPr/>
            </a:pPr>
            <a:r>
              <a:rPr kumimoji="0" lang="zh-CN" altLang="en-US" sz="5400" kern="1200" cap="none" spc="0" normalizeH="0" baseline="0" noProof="0">
                <a:solidFill>
                  <a:srgbClr val="0070C0"/>
                </a:solidFill>
                <a:latin typeface="方正粗黑宋简体" panose="02000000000000000000" charset="-122"/>
                <a:ea typeface="方正粗黑宋简体" panose="02000000000000000000" charset="-122"/>
                <a:cs typeface="隶书" panose="02010509060101010101" pitchFamily="49" charset="-122"/>
                <a:sym typeface="+mn-ea"/>
              </a:rPr>
              <a:t>湖里区扶持政策</a:t>
            </a:r>
            <a:endParaRPr kumimoji="0" lang="zh-CN" altLang="en-US" sz="5400" kern="1200" cap="none" spc="0" normalizeH="0" baseline="0" noProof="0">
              <a:solidFill>
                <a:srgbClr val="0070C0"/>
              </a:solidFill>
              <a:latin typeface="方正粗黑宋简体" panose="02000000000000000000" charset="-122"/>
              <a:ea typeface="方正粗黑宋简体" panose="02000000000000000000" charset="-122"/>
              <a:cs typeface="隶书" panose="02010509060101010101" pitchFamily="49" charset="-122"/>
            </a:endParaRPr>
          </a:p>
          <a:p>
            <a:pPr marR="0" defTabSz="914400" fontAlgn="auto">
              <a:spcBef>
                <a:spcPts val="0"/>
              </a:spcBef>
              <a:spcAft>
                <a:spcPts val="0"/>
              </a:spcAft>
              <a:buClrTx/>
              <a:buSzTx/>
              <a:buFont typeface="Arial" panose="020B0604020202020204" pitchFamily="34" charset="0"/>
              <a:defRPr/>
            </a:pPr>
            <a:endParaRPr kumimoji="0" lang="en-US" altLang="zh-CN" sz="2000" b="1" kern="1200" cap="none" spc="0" normalizeH="0" baseline="0" noProof="0">
              <a:solidFill>
                <a:srgbClr val="F2F2F2"/>
              </a:solidFill>
              <a:latin typeface="Verdana" panose="020B0604030504040204" pitchFamily="34" charset="0"/>
              <a:ea typeface="隶书" panose="02010509060101010101" pitchFamily="49" charset="-122"/>
              <a:cs typeface="Verdana" panose="020B0604030504040204" pitchFamily="34" charset="0"/>
              <a:sym typeface="+mn-ea"/>
            </a:endParaRPr>
          </a:p>
          <a:p>
            <a:pPr marR="0" defTabSz="914400" fontAlgn="auto">
              <a:spcBef>
                <a:spcPts val="0"/>
              </a:spcBef>
              <a:spcAft>
                <a:spcPts val="0"/>
              </a:spcAft>
              <a:buClrTx/>
              <a:buSzTx/>
              <a:buFont typeface="Arial" panose="020B0604020202020204" pitchFamily="34" charset="0"/>
              <a:defRPr/>
            </a:pPr>
            <a:endParaRPr kumimoji="0" lang="zh-CN" altLang="en-US" sz="5400" kern="1200" cap="none" spc="0" normalizeH="0" baseline="0" noProof="0">
              <a:solidFill>
                <a:srgbClr val="F2F2F2"/>
              </a:solidFill>
              <a:effectLst>
                <a:outerShdw blurRad="38100" dist="38100" dir="2700000" algn="tl">
                  <a:srgbClr val="C0C0C0"/>
                </a:outerShdw>
              </a:effectLst>
              <a:latin typeface="隶书" panose="02010509060101010101" pitchFamily="49" charset="-122"/>
              <a:ea typeface="隶书" panose="02010509060101010101" pitchFamily="49" charset="-122"/>
              <a:cs typeface="Verdana" panose="020B0604030504040204" pitchFamily="34" charset="0"/>
            </a:endParaRPr>
          </a:p>
          <a:p>
            <a:pPr marR="0" defTabSz="914400" fontAlgn="auto">
              <a:spcBef>
                <a:spcPts val="0"/>
              </a:spcBef>
              <a:spcAft>
                <a:spcPts val="0"/>
              </a:spcAft>
              <a:buClrTx/>
              <a:buSzTx/>
              <a:buFontTx/>
              <a:defRPr/>
            </a:pPr>
            <a:endParaRPr kumimoji="0" lang="zh-CN" altLang="en-US" sz="5400" kern="1200" cap="none" spc="0" normalizeH="0" baseline="0" noProof="0">
              <a:solidFill>
                <a:srgbClr val="0070C0"/>
              </a:solidFill>
              <a:latin typeface="方正粗黑宋简体" panose="02000000000000000000" charset="-122"/>
              <a:ea typeface="方正粗黑宋简体" panose="02000000000000000000" charset="-122"/>
              <a:cs typeface="隶书" panose="02010509060101010101" pitchFamily="49" charset="-122"/>
              <a:sym typeface="+mn-ea"/>
            </a:endParaRPr>
          </a:p>
        </p:txBody>
      </p:sp>
      <p:sp>
        <p:nvSpPr>
          <p:cNvPr id="100356" name="文本框 3"/>
          <p:cNvSpPr txBox="1"/>
          <p:nvPr/>
        </p:nvSpPr>
        <p:spPr>
          <a:xfrm>
            <a:off x="5564188" y="3703638"/>
            <a:ext cx="5040312" cy="646112"/>
          </a:xfrm>
          <a:prstGeom prst="rect">
            <a:avLst/>
          </a:prstGeom>
          <a:noFill/>
          <a:ln w="9525">
            <a:noFill/>
          </a:ln>
        </p:spPr>
        <p:txBody>
          <a:bodyPr>
            <a:spAutoFit/>
          </a:bodyPr>
          <a:p>
            <a:pPr>
              <a:buFont typeface="Arial" panose="020B0604020202020204" pitchFamily="34" charset="0"/>
            </a:pPr>
            <a:r>
              <a:rPr lang="en-US" altLang="zh-CN" b="1" err="1">
                <a:solidFill>
                  <a:srgbClr val="7F7F7F"/>
                </a:solidFill>
                <a:latin typeface="Verdana" panose="020B0604030504040204" pitchFamily="34" charset="0"/>
                <a:sym typeface="+mn-ea"/>
              </a:rPr>
              <a:t>Huli</a:t>
            </a:r>
            <a:r>
              <a:rPr lang="en-US" altLang="zh-CN" b="1">
                <a:solidFill>
                  <a:srgbClr val="7F7F7F"/>
                </a:solidFill>
                <a:latin typeface="Verdana" panose="020B0604030504040204" pitchFamily="34" charset="0"/>
                <a:sym typeface="+mn-ea"/>
              </a:rPr>
              <a:t> District Support Policy</a:t>
            </a:r>
            <a:endParaRPr lang="en-US" altLang="zh-CN" b="1">
              <a:solidFill>
                <a:srgbClr val="7F7F7F"/>
              </a:solidFill>
              <a:latin typeface="Verdana" panose="020B0604030504040204" pitchFamily="34" charset="0"/>
            </a:endParaRPr>
          </a:p>
          <a:p>
            <a:pPr>
              <a:buFont typeface="Arial" panose="020B0604020202020204" pitchFamily="34" charset="0"/>
            </a:pPr>
            <a:endParaRPr lang="en-US" altLang="zh-CN" b="1">
              <a:solidFill>
                <a:srgbClr val="7F7F7F"/>
              </a:solidFill>
              <a:latin typeface="Verdana" panose="020B0604030504040204" pitchFamily="34" charset="0"/>
            </a:endParaRPr>
          </a:p>
        </p:txBody>
      </p:sp>
    </p:spTree>
  </p:cSld>
  <p:clrMapOvr>
    <a:masterClrMapping/>
  </p:clrMapOvr>
  <p:transition spd="slow" advTm="3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5" y="83148"/>
            <a:ext cx="4509135" cy="1014729"/>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湖里区产业园区政策</a:t>
            </a:r>
            <a:endParaRPr kumimoji="0" lang="zh-CN" altLang="en-US" sz="3600" b="1" kern="1200" cap="none" spc="0" normalizeH="0" baseline="0" noProof="0" dirty="0">
              <a:solidFill>
                <a:schemeClr val="tx1">
                  <a:lumMod val="75000"/>
                  <a:lumOff val="25000"/>
                </a:schemeClr>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cs"/>
            </a:endParaRPr>
          </a:p>
        </p:txBody>
      </p:sp>
      <p:pic>
        <p:nvPicPr>
          <p:cNvPr id="102402" name="图片 2"/>
          <p:cNvPicPr>
            <a:picLocks noChangeAspect="1"/>
          </p:cNvPicPr>
          <p:nvPr/>
        </p:nvPicPr>
        <p:blipFill>
          <a:blip r:embed="rId1"/>
          <a:stretch>
            <a:fillRect/>
          </a:stretch>
        </p:blipFill>
        <p:spPr>
          <a:xfrm>
            <a:off x="5194300" y="3273425"/>
            <a:ext cx="1427163" cy="917575"/>
          </a:xfrm>
          <a:prstGeom prst="rect">
            <a:avLst/>
          </a:prstGeom>
          <a:noFill/>
          <a:ln w="9525">
            <a:noFill/>
          </a:ln>
        </p:spPr>
      </p:pic>
      <p:grpSp>
        <p:nvGrpSpPr>
          <p:cNvPr id="102403" name="组合 11"/>
          <p:cNvGrpSpPr/>
          <p:nvPr/>
        </p:nvGrpSpPr>
        <p:grpSpPr>
          <a:xfrm>
            <a:off x="3382963" y="1603375"/>
            <a:ext cx="4833937" cy="4430713"/>
            <a:chOff x="3964447" y="1833937"/>
            <a:chExt cx="4108733" cy="3703390"/>
          </a:xfrm>
        </p:grpSpPr>
        <p:grpSp>
          <p:nvGrpSpPr>
            <p:cNvPr id="102404" name="组合 1"/>
            <p:cNvGrpSpPr/>
            <p:nvPr/>
          </p:nvGrpSpPr>
          <p:grpSpPr>
            <a:xfrm>
              <a:off x="4118821" y="1833937"/>
              <a:ext cx="3954359" cy="3703390"/>
              <a:chOff x="2343047" y="1309778"/>
              <a:chExt cx="3954359" cy="3703390"/>
            </a:xfrm>
          </p:grpSpPr>
          <p:sp>
            <p:nvSpPr>
              <p:cNvPr id="14" name="椭圆 13"/>
              <p:cNvSpPr/>
              <p:nvPr/>
            </p:nvSpPr>
            <p:spPr>
              <a:xfrm>
                <a:off x="2342498" y="2537165"/>
                <a:ext cx="1241391" cy="12419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85" name="椭圆 84"/>
              <p:cNvSpPr/>
              <p:nvPr/>
            </p:nvSpPr>
            <p:spPr>
              <a:xfrm>
                <a:off x="3005022" y="3763224"/>
                <a:ext cx="1241391" cy="12419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84" name="椭圆 83"/>
              <p:cNvSpPr/>
              <p:nvPr/>
            </p:nvSpPr>
            <p:spPr>
              <a:xfrm>
                <a:off x="4378648" y="3734032"/>
                <a:ext cx="1241391" cy="12419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83" name="椭圆 82"/>
              <p:cNvSpPr/>
              <p:nvPr/>
            </p:nvSpPr>
            <p:spPr>
              <a:xfrm>
                <a:off x="5056015" y="2563703"/>
                <a:ext cx="1241391" cy="12419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82" name="椭圆 81"/>
              <p:cNvSpPr/>
              <p:nvPr/>
            </p:nvSpPr>
            <p:spPr>
              <a:xfrm>
                <a:off x="4388094" y="1327028"/>
                <a:ext cx="1241391" cy="12419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81" name="椭圆 80"/>
              <p:cNvSpPr/>
              <p:nvPr/>
            </p:nvSpPr>
            <p:spPr>
              <a:xfrm>
                <a:off x="3046852" y="1327028"/>
                <a:ext cx="1242740" cy="12419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77"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53BDFF"/>
              </a:solidFill>
              <a:ln>
                <a:noFill/>
              </a:ln>
              <a:scene3d>
                <a:camera prst="orthographicFront"/>
                <a:lightRig rig="flat" dir="t"/>
              </a:scene3d>
              <a:sp3d/>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mpton Light"/>
                  <a:ea typeface="宋体" panose="02010600030101010101" pitchFamily="2" charset="-122"/>
                  <a:cs typeface="+mn-cs"/>
                </a:endParaRPr>
              </a:p>
            </p:txBody>
          </p:sp>
          <p:sp>
            <p:nvSpPr>
              <p:cNvPr id="4"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rgbClr val="0070C0"/>
              </a:solidFill>
              <a:ln>
                <a:noFill/>
              </a:ln>
              <a:scene3d>
                <a:camera prst="orthographicFront"/>
                <a:lightRig rig="flat" dir="t"/>
              </a:scene3d>
              <a:sp3d/>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mpton Light"/>
                  <a:ea typeface="宋体" panose="02010600030101010101" pitchFamily="2" charset="-122"/>
                  <a:cs typeface="+mn-cs"/>
                </a:endParaRPr>
              </a:p>
            </p:txBody>
          </p:sp>
          <p:sp>
            <p:nvSpPr>
              <p:cNvPr id="56"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rgbClr val="53BDFF"/>
              </a:solidFill>
              <a:ln>
                <a:noFill/>
              </a:ln>
              <a:scene3d>
                <a:camera prst="orthographicFront"/>
                <a:lightRig rig="flat" dir="t"/>
              </a:scene3d>
              <a:sp3d/>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mpton Light"/>
                  <a:ea typeface="宋体" panose="02010600030101010101" pitchFamily="2" charset="-122"/>
                  <a:cs typeface="+mn-cs"/>
                </a:endParaRPr>
              </a:p>
            </p:txBody>
          </p:sp>
          <p:sp>
            <p:nvSpPr>
              <p:cNvPr id="35"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0070C0"/>
              </a:solidFill>
              <a:ln>
                <a:noFill/>
              </a:ln>
              <a:scene3d>
                <a:camera prst="orthographicFront"/>
                <a:lightRig rig="flat" dir="t"/>
              </a:scene3d>
              <a:sp3d/>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mpton Light"/>
                  <a:ea typeface="宋体" panose="02010600030101010101" pitchFamily="2" charset="-122"/>
                  <a:cs typeface="+mn-cs"/>
                </a:endParaRPr>
              </a:p>
            </p:txBody>
          </p:sp>
          <p:sp>
            <p:nvSpPr>
              <p:cNvPr id="41"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rgbClr val="0DA3FF"/>
              </a:solidFill>
              <a:ln>
                <a:noFill/>
              </a:ln>
              <a:scene3d>
                <a:camera prst="orthographicFront"/>
                <a:lightRig rig="flat" dir="t"/>
              </a:scene3d>
              <a:sp3d>
                <a:bevelB/>
              </a:sp3d>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mpton Light"/>
                  <a:ea typeface="宋体" panose="02010600030101010101" pitchFamily="2" charset="-122"/>
                  <a:cs typeface="+mn-cs"/>
                </a:endParaRPr>
              </a:p>
            </p:txBody>
          </p:sp>
          <p:sp>
            <p:nvSpPr>
              <p:cNvPr id="6" name="Freeform 71926"/>
              <p:cNvSpPr/>
              <p:nvPr/>
            </p:nvSpPr>
            <p:spPr bwMode="auto">
              <a:xfrm>
                <a:off x="4413160" y="2557960"/>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rgbClr val="0070C0"/>
              </a:solidFill>
              <a:ln>
                <a:noFill/>
              </a:ln>
              <a:scene3d>
                <a:camera prst="orthographicFront"/>
                <a:lightRig rig="flat" dir="t"/>
              </a:scene3d>
              <a:sp3d/>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mpton Light"/>
                  <a:ea typeface="宋体" panose="02010600030101010101" pitchFamily="2" charset="-122"/>
                  <a:cs typeface="+mn-cs"/>
                </a:endParaRPr>
              </a:p>
            </p:txBody>
          </p:sp>
          <p:sp>
            <p:nvSpPr>
              <p:cNvPr id="80" name="任意多边形 79"/>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rgbClr val="53BDFF"/>
              </a:solidFill>
              <a:ln>
                <a:noFill/>
              </a:ln>
              <a:scene3d>
                <a:camera prst="orthographicFront"/>
                <a:lightRig rig="flat" dir="t"/>
              </a:scene3d>
              <a:sp3d/>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mpton Light"/>
                  <a:ea typeface="宋体" panose="02010600030101010101" pitchFamily="2" charset="-122"/>
                  <a:cs typeface="+mn-cs"/>
                </a:endParaRPr>
              </a:p>
            </p:txBody>
          </p:sp>
          <p:sp>
            <p:nvSpPr>
              <p:cNvPr id="7" name="椭圆 6"/>
              <p:cNvSpPr/>
              <p:nvPr/>
            </p:nvSpPr>
            <p:spPr>
              <a:xfrm>
                <a:off x="3204724" y="1484929"/>
                <a:ext cx="926995" cy="926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椭圆 15"/>
              <p:cNvSpPr/>
              <p:nvPr/>
            </p:nvSpPr>
            <p:spPr>
              <a:xfrm>
                <a:off x="4564857" y="1491564"/>
                <a:ext cx="925646" cy="926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7" name="椭圆 16"/>
              <p:cNvSpPr/>
              <p:nvPr/>
            </p:nvSpPr>
            <p:spPr>
              <a:xfrm>
                <a:off x="5213888" y="2705681"/>
                <a:ext cx="925646" cy="926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8" name="椭圆 17"/>
              <p:cNvSpPr/>
              <p:nvPr/>
            </p:nvSpPr>
            <p:spPr>
              <a:xfrm>
                <a:off x="4529774" y="3901222"/>
                <a:ext cx="925646" cy="924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9" name="椭圆 18"/>
              <p:cNvSpPr/>
              <p:nvPr/>
            </p:nvSpPr>
            <p:spPr>
              <a:xfrm>
                <a:off x="3162895" y="3927760"/>
                <a:ext cx="925646" cy="926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20" name="椭圆 19"/>
              <p:cNvSpPr/>
              <p:nvPr/>
            </p:nvSpPr>
            <p:spPr>
              <a:xfrm>
                <a:off x="2489575" y="2680470"/>
                <a:ext cx="925646" cy="926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grpSp>
        <p:sp>
          <p:nvSpPr>
            <p:cNvPr id="102405" name="文本框 23"/>
            <p:cNvSpPr txBox="1"/>
            <p:nvPr/>
          </p:nvSpPr>
          <p:spPr>
            <a:xfrm>
              <a:off x="4967005" y="2274469"/>
              <a:ext cx="966126" cy="333053"/>
            </a:xfrm>
            <a:prstGeom prst="rect">
              <a:avLst/>
            </a:prstGeom>
            <a:noFill/>
            <a:ln w="9525">
              <a:noFill/>
            </a:ln>
          </p:spPr>
          <p:txBody>
            <a:bodyPr>
              <a:spAutoFit/>
            </a:bodyPr>
            <a:p>
              <a:pPr algn="ctr"/>
              <a:r>
                <a:rPr lang="zh-CN" altLang="en-US" sz="2000" b="1" dirty="0">
                  <a:solidFill>
                    <a:srgbClr val="595959"/>
                  </a:solidFill>
                  <a:latin typeface="微软雅黑" panose="020B0503020204020204" pitchFamily="34" charset="-122"/>
                  <a:ea typeface="微软雅黑" panose="020B0503020204020204" pitchFamily="34" charset="-122"/>
                </a:rPr>
                <a:t>自贸区</a:t>
              </a:r>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102406" name="文本框 24"/>
            <p:cNvSpPr txBox="1"/>
            <p:nvPr/>
          </p:nvSpPr>
          <p:spPr>
            <a:xfrm>
              <a:off x="6320391" y="2170971"/>
              <a:ext cx="966126" cy="591799"/>
            </a:xfrm>
            <a:prstGeom prst="rect">
              <a:avLst/>
            </a:prstGeom>
            <a:noFill/>
            <a:ln w="9525">
              <a:noFill/>
            </a:ln>
          </p:spPr>
          <p:txBody>
            <a:bodyPr>
              <a:spAutoFit/>
            </a:bodyPr>
            <a:p>
              <a:pPr algn="ctr"/>
              <a:r>
                <a:rPr lang="zh-CN" altLang="zh-CN" sz="2000" b="1" dirty="0">
                  <a:solidFill>
                    <a:srgbClr val="595959"/>
                  </a:solidFill>
                  <a:latin typeface="微软雅黑" panose="020B0503020204020204" pitchFamily="34" charset="-122"/>
                  <a:ea typeface="微软雅黑" panose="020B0503020204020204" pitchFamily="34" charset="-122"/>
                </a:rPr>
                <a:t>湖里</a:t>
              </a:r>
              <a:endParaRPr lang="zh-CN" altLang="zh-CN" sz="2000" b="1" dirty="0">
                <a:solidFill>
                  <a:srgbClr val="595959"/>
                </a:solidFill>
                <a:latin typeface="微软雅黑" panose="020B0503020204020204" pitchFamily="34" charset="-122"/>
                <a:ea typeface="微软雅黑" panose="020B0503020204020204" pitchFamily="34" charset="-122"/>
              </a:endParaRPr>
            </a:p>
            <a:p>
              <a:pPr algn="ctr"/>
              <a:r>
                <a:rPr lang="zh-CN" altLang="zh-CN" sz="2000" b="1" dirty="0">
                  <a:solidFill>
                    <a:srgbClr val="595959"/>
                  </a:solidFill>
                  <a:latin typeface="微软雅黑" panose="020B0503020204020204" pitchFamily="34" charset="-122"/>
                  <a:ea typeface="微软雅黑" panose="020B0503020204020204" pitchFamily="34" charset="-122"/>
                </a:rPr>
                <a:t>创新区</a:t>
              </a:r>
              <a:endParaRPr lang="zh-CN" altLang="zh-CN" sz="2000" b="1" dirty="0">
                <a:solidFill>
                  <a:srgbClr val="595959"/>
                </a:solidFill>
                <a:latin typeface="微软雅黑" panose="020B0503020204020204" pitchFamily="34" charset="-122"/>
                <a:ea typeface="微软雅黑" panose="020B0503020204020204" pitchFamily="34" charset="-122"/>
              </a:endParaRPr>
            </a:p>
          </p:txBody>
        </p:sp>
        <p:sp>
          <p:nvSpPr>
            <p:cNvPr id="102407" name="文本框 25"/>
            <p:cNvSpPr txBox="1"/>
            <p:nvPr/>
          </p:nvSpPr>
          <p:spPr>
            <a:xfrm>
              <a:off x="6964024" y="3422242"/>
              <a:ext cx="966126" cy="590472"/>
            </a:xfrm>
            <a:prstGeom prst="rect">
              <a:avLst/>
            </a:prstGeom>
            <a:noFill/>
            <a:ln w="9525">
              <a:noFill/>
            </a:ln>
          </p:spPr>
          <p:txBody>
            <a:bodyPr>
              <a:spAutoFit/>
            </a:bodyPr>
            <a:p>
              <a:pPr algn="ctr"/>
              <a:r>
                <a:rPr lang="zh-CN" altLang="zh-CN" sz="2000" b="1" dirty="0">
                  <a:solidFill>
                    <a:srgbClr val="595959"/>
                  </a:solidFill>
                  <a:latin typeface="微软雅黑" panose="020B0503020204020204" pitchFamily="34" charset="-122"/>
                  <a:ea typeface="微软雅黑" panose="020B0503020204020204" pitchFamily="34" charset="-122"/>
                </a:rPr>
                <a:t>湖里</a:t>
              </a:r>
              <a:endParaRPr lang="zh-CN" altLang="zh-CN" sz="2000" b="1" dirty="0">
                <a:solidFill>
                  <a:srgbClr val="595959"/>
                </a:solidFill>
                <a:latin typeface="微软雅黑" panose="020B0503020204020204" pitchFamily="34" charset="-122"/>
                <a:ea typeface="微软雅黑" panose="020B0503020204020204" pitchFamily="34" charset="-122"/>
              </a:endParaRPr>
            </a:p>
            <a:p>
              <a:pPr algn="ctr"/>
              <a:r>
                <a:rPr lang="zh-CN" altLang="zh-CN" sz="2000" b="1" dirty="0">
                  <a:solidFill>
                    <a:srgbClr val="595959"/>
                  </a:solidFill>
                  <a:latin typeface="微软雅黑" panose="020B0503020204020204" pitchFamily="34" charset="-122"/>
                  <a:ea typeface="微软雅黑" panose="020B0503020204020204" pitchFamily="34" charset="-122"/>
                </a:rPr>
                <a:t>创意区</a:t>
              </a:r>
              <a:endParaRPr lang="zh-CN" altLang="zh-CN" sz="2000" b="1" dirty="0">
                <a:solidFill>
                  <a:srgbClr val="595959"/>
                </a:solidFill>
                <a:latin typeface="微软雅黑" panose="020B0503020204020204" pitchFamily="34" charset="-122"/>
                <a:ea typeface="微软雅黑" panose="020B0503020204020204" pitchFamily="34" charset="-122"/>
              </a:endParaRPr>
            </a:p>
          </p:txBody>
        </p:sp>
        <p:sp>
          <p:nvSpPr>
            <p:cNvPr id="102408" name="文本框 26"/>
            <p:cNvSpPr txBox="1"/>
            <p:nvPr/>
          </p:nvSpPr>
          <p:spPr>
            <a:xfrm>
              <a:off x="6239430" y="4632378"/>
              <a:ext cx="1102409" cy="591799"/>
            </a:xfrm>
            <a:prstGeom prst="rect">
              <a:avLst/>
            </a:prstGeom>
            <a:noFill/>
            <a:ln w="9525">
              <a:noFill/>
            </a:ln>
          </p:spPr>
          <p:txBody>
            <a:bodyPr>
              <a:spAutoFit/>
            </a:bodyPr>
            <a:p>
              <a:pPr algn="ctr"/>
              <a:r>
                <a:rPr lang="zh-CN" altLang="zh-CN" sz="2000" b="1" dirty="0">
                  <a:solidFill>
                    <a:srgbClr val="595959"/>
                  </a:solidFill>
                  <a:latin typeface="微软雅黑" panose="020B0503020204020204" pitchFamily="34" charset="-122"/>
                  <a:ea typeface="微软雅黑" panose="020B0503020204020204" pitchFamily="34" charset="-122"/>
                </a:rPr>
                <a:t>集成电路产业园</a:t>
              </a:r>
              <a:endParaRPr lang="zh-CN" altLang="zh-CN" sz="2000" b="1" dirty="0">
                <a:solidFill>
                  <a:srgbClr val="595959"/>
                </a:solidFill>
                <a:latin typeface="微软雅黑" panose="020B0503020204020204" pitchFamily="34" charset="-122"/>
                <a:ea typeface="微软雅黑" panose="020B0503020204020204" pitchFamily="34" charset="-122"/>
              </a:endParaRPr>
            </a:p>
          </p:txBody>
        </p:sp>
        <p:sp>
          <p:nvSpPr>
            <p:cNvPr id="102409" name="文本框 27"/>
            <p:cNvSpPr txBox="1"/>
            <p:nvPr/>
          </p:nvSpPr>
          <p:spPr>
            <a:xfrm>
              <a:off x="4902236" y="4650955"/>
              <a:ext cx="964777" cy="590472"/>
            </a:xfrm>
            <a:prstGeom prst="rect">
              <a:avLst/>
            </a:prstGeom>
            <a:noFill/>
            <a:ln w="9525">
              <a:noFill/>
            </a:ln>
          </p:spPr>
          <p:txBody>
            <a:bodyPr>
              <a:spAutoFit/>
            </a:bodyPr>
            <a:p>
              <a:pPr algn="ctr"/>
              <a:r>
                <a:rPr lang="zh-CN" altLang="zh-CN" sz="2000" b="1" dirty="0">
                  <a:solidFill>
                    <a:srgbClr val="595959"/>
                  </a:solidFill>
                  <a:latin typeface="微软雅黑" panose="020B0503020204020204" pitchFamily="34" charset="-122"/>
                  <a:ea typeface="微软雅黑" panose="020B0503020204020204" pitchFamily="34" charset="-122"/>
                </a:rPr>
                <a:t>安溪</a:t>
              </a:r>
              <a:endParaRPr lang="zh-CN" altLang="zh-CN" sz="2000" b="1" dirty="0">
                <a:solidFill>
                  <a:srgbClr val="595959"/>
                </a:solidFill>
                <a:latin typeface="微软雅黑" panose="020B0503020204020204" pitchFamily="34" charset="-122"/>
                <a:ea typeface="微软雅黑" panose="020B0503020204020204" pitchFamily="34" charset="-122"/>
              </a:endParaRPr>
            </a:p>
            <a:p>
              <a:pPr algn="ctr"/>
              <a:r>
                <a:rPr lang="zh-CN" altLang="zh-CN" sz="2000" b="1" dirty="0">
                  <a:solidFill>
                    <a:srgbClr val="595959"/>
                  </a:solidFill>
                  <a:latin typeface="微软雅黑" panose="020B0503020204020204" pitchFamily="34" charset="-122"/>
                  <a:ea typeface="微软雅黑" panose="020B0503020204020204" pitchFamily="34" charset="-122"/>
                </a:rPr>
                <a:t>工业园</a:t>
              </a:r>
              <a:endParaRPr lang="zh-CN" altLang="zh-CN" sz="2000" b="1" dirty="0">
                <a:solidFill>
                  <a:srgbClr val="595959"/>
                </a:solidFill>
                <a:latin typeface="微软雅黑" panose="020B0503020204020204" pitchFamily="34" charset="-122"/>
                <a:ea typeface="微软雅黑" panose="020B0503020204020204" pitchFamily="34" charset="-122"/>
              </a:endParaRPr>
            </a:p>
          </p:txBody>
        </p:sp>
        <p:sp>
          <p:nvSpPr>
            <p:cNvPr id="102410" name="文本框 28"/>
            <p:cNvSpPr txBox="1"/>
            <p:nvPr/>
          </p:nvSpPr>
          <p:spPr>
            <a:xfrm>
              <a:off x="3964447" y="3339974"/>
              <a:ext cx="1419503" cy="590472"/>
            </a:xfrm>
            <a:prstGeom prst="rect">
              <a:avLst/>
            </a:prstGeom>
            <a:noFill/>
            <a:ln w="9525">
              <a:noFill/>
            </a:ln>
          </p:spPr>
          <p:txBody>
            <a:bodyPr>
              <a:spAutoFit/>
            </a:bodyPr>
            <a:p>
              <a:pPr algn="ctr"/>
              <a:r>
                <a:rPr lang="zh-CN" altLang="zh-CN" sz="2000" b="1" dirty="0">
                  <a:solidFill>
                    <a:srgbClr val="595959"/>
                  </a:solidFill>
                  <a:latin typeface="微软雅黑" panose="020B0503020204020204" pitchFamily="34" charset="-122"/>
                  <a:ea typeface="微软雅黑" panose="020B0503020204020204" pitchFamily="34" charset="-122"/>
                </a:rPr>
                <a:t>五通</a:t>
              </a:r>
              <a:endParaRPr lang="zh-CN" altLang="zh-CN" sz="2000" b="1" dirty="0">
                <a:solidFill>
                  <a:srgbClr val="595959"/>
                </a:solidFill>
                <a:latin typeface="微软雅黑" panose="020B0503020204020204" pitchFamily="34" charset="-122"/>
                <a:ea typeface="微软雅黑" panose="020B0503020204020204" pitchFamily="34" charset="-122"/>
              </a:endParaRPr>
            </a:p>
            <a:p>
              <a:pPr algn="ctr"/>
              <a:r>
                <a:rPr lang="zh-CN" altLang="zh-CN" sz="2000" b="1" dirty="0">
                  <a:solidFill>
                    <a:srgbClr val="595959"/>
                  </a:solidFill>
                  <a:latin typeface="微软雅黑" panose="020B0503020204020204" pitchFamily="34" charset="-122"/>
                  <a:ea typeface="微软雅黑" panose="020B0503020204020204" pitchFamily="34" charset="-122"/>
                </a:rPr>
                <a:t>金融商务区</a:t>
              </a:r>
              <a:endParaRPr lang="zh-CN" altLang="zh-CN" sz="2000" b="1" dirty="0">
                <a:solidFill>
                  <a:srgbClr val="595959"/>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3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5" y="83148"/>
            <a:ext cx="4509135" cy="1014729"/>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湖里区产业扶持政策</a:t>
            </a:r>
            <a:endParaRPr kumimoji="0" lang="zh-CN" altLang="en-US" sz="3600" b="1" kern="1200" cap="none" spc="0" normalizeH="0" baseline="0" noProof="0" dirty="0">
              <a:solidFill>
                <a:schemeClr val="tx1">
                  <a:lumMod val="75000"/>
                  <a:lumOff val="25000"/>
                </a:schemeClr>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cs"/>
            </a:endParaRPr>
          </a:p>
        </p:txBody>
      </p:sp>
      <p:pic>
        <p:nvPicPr>
          <p:cNvPr id="104450" name="图片 6"/>
          <p:cNvPicPr>
            <a:picLocks noChangeAspect="1"/>
          </p:cNvPicPr>
          <p:nvPr/>
        </p:nvPicPr>
        <p:blipFill>
          <a:blip r:embed="rId1"/>
          <a:srcRect l="42174" t="22906" r="20039" b="19438"/>
          <a:stretch>
            <a:fillRect/>
          </a:stretch>
        </p:blipFill>
        <p:spPr>
          <a:xfrm>
            <a:off x="2527300" y="1255713"/>
            <a:ext cx="6626225" cy="5424487"/>
          </a:xfrm>
          <a:prstGeom prst="rect">
            <a:avLst/>
          </a:prstGeom>
          <a:noFill/>
          <a:ln w="9525">
            <a:noFill/>
          </a:ln>
        </p:spPr>
      </p:pic>
    </p:spTree>
  </p:cSld>
  <p:clrMapOvr>
    <a:masterClrMapping/>
  </p:clrMapOvr>
  <p:transition spd="slow" advTm="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490055" y="83148"/>
            <a:ext cx="4509135" cy="1014729"/>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en-US" altLang="zh-CN" sz="6000" b="1" i="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 </a:t>
            </a:r>
            <a:r>
              <a:rPr kumimoji="0" lang="zh-CN" altLang="zh-CN"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湖里区人才扶持政策</a:t>
            </a:r>
            <a:endParaRPr kumimoji="0" lang="zh-CN" altLang="en-US" sz="3600" b="1" kern="1200" cap="none" spc="0" normalizeH="0" baseline="0" noProof="0" dirty="0">
              <a:solidFill>
                <a:schemeClr val="tx1">
                  <a:lumMod val="75000"/>
                  <a:lumOff val="25000"/>
                </a:schemeClr>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mn-cs"/>
            </a:endParaRPr>
          </a:p>
        </p:txBody>
      </p:sp>
      <p:sp>
        <p:nvSpPr>
          <p:cNvPr id="14" name="圆角矩形 13"/>
          <p:cNvSpPr/>
          <p:nvPr/>
        </p:nvSpPr>
        <p:spPr>
          <a:xfrm flipV="1">
            <a:off x="3613784" y="3018790"/>
            <a:ext cx="4415790" cy="1643380"/>
          </a:xfrm>
          <a:prstGeom prst="roundRect">
            <a:avLst>
              <a:gd name="adj" fmla="val 7741"/>
            </a:avLst>
          </a:prstGeom>
          <a:gradFill flip="none" rotWithShape="1">
            <a:gsLst>
              <a:gs pos="0">
                <a:schemeClr val="bg1">
                  <a:lumMod val="85000"/>
                </a:schemeClr>
              </a:gs>
              <a:gs pos="100000">
                <a:schemeClr val="bg1"/>
              </a:gs>
            </a:gsLst>
            <a:lin ang="18900000" scaled="0"/>
            <a:tileRect/>
          </a:gradFill>
          <a:ln w="22225">
            <a:gradFill>
              <a:gsLst>
                <a:gs pos="0">
                  <a:schemeClr val="bg1"/>
                </a:gs>
                <a:gs pos="100000">
                  <a:schemeClr val="bg1">
                    <a:lumMod val="75000"/>
                  </a:schemeClr>
                </a:gs>
              </a:gsLst>
              <a:lin ang="18900000" scaled="0"/>
            </a:gradFill>
          </a:ln>
          <a:effectLst>
            <a:outerShdw blurRad="508000" dist="2413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2" name="圆角矩形 1"/>
          <p:cNvSpPr/>
          <p:nvPr/>
        </p:nvSpPr>
        <p:spPr>
          <a:xfrm>
            <a:off x="3023870" y="2063115"/>
            <a:ext cx="2423160" cy="1299210"/>
          </a:xfrm>
          <a:prstGeom prst="roundRect">
            <a:avLst>
              <a:gd name="adj" fmla="val 7741"/>
            </a:avLst>
          </a:prstGeom>
          <a:solidFill>
            <a:srgbClr val="C00000"/>
          </a:solid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3" name="圆角矩形 2"/>
          <p:cNvSpPr/>
          <p:nvPr/>
        </p:nvSpPr>
        <p:spPr>
          <a:xfrm>
            <a:off x="3215004" y="1789430"/>
            <a:ext cx="2040255" cy="1209675"/>
          </a:xfrm>
          <a:prstGeom prst="roundRect">
            <a:avLst>
              <a:gd name="adj" fmla="val 7741"/>
            </a:avLst>
          </a:prstGeom>
          <a:gradFill flip="none" rotWithShape="1">
            <a:gsLst>
              <a:gs pos="100000">
                <a:schemeClr val="bg1"/>
              </a:gs>
              <a:gs pos="0">
                <a:schemeClr val="bg1">
                  <a:lumMod val="85000"/>
                </a:schemeClr>
              </a:gs>
            </a:gsLst>
            <a:lin ang="2700000" scaled="1"/>
            <a:tileRect/>
          </a:gradFill>
          <a:ln w="15875">
            <a:gradFill flip="none" rotWithShape="1">
              <a:gsLst>
                <a:gs pos="0">
                  <a:schemeClr val="bg1"/>
                </a:gs>
                <a:gs pos="100000">
                  <a:schemeClr val="bg1">
                    <a:lumMod val="75000"/>
                  </a:schemeClr>
                </a:gs>
              </a:gsLst>
              <a:lin ang="2700000" scaled="1"/>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7" name="圆角矩形 16"/>
          <p:cNvSpPr/>
          <p:nvPr/>
        </p:nvSpPr>
        <p:spPr>
          <a:xfrm>
            <a:off x="6128385" y="2063115"/>
            <a:ext cx="2423160" cy="1299210"/>
          </a:xfrm>
          <a:prstGeom prst="roundRect">
            <a:avLst>
              <a:gd name="adj" fmla="val 7741"/>
            </a:avLst>
          </a:prstGeom>
          <a:solidFill>
            <a:srgbClr val="00153E"/>
          </a:solid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8" name="圆角矩形 17"/>
          <p:cNvSpPr/>
          <p:nvPr/>
        </p:nvSpPr>
        <p:spPr>
          <a:xfrm>
            <a:off x="6319520" y="1789430"/>
            <a:ext cx="2040255" cy="1209675"/>
          </a:xfrm>
          <a:prstGeom prst="roundRect">
            <a:avLst>
              <a:gd name="adj" fmla="val 7741"/>
            </a:avLst>
          </a:prstGeom>
          <a:gradFill flip="none" rotWithShape="1">
            <a:gsLst>
              <a:gs pos="100000">
                <a:schemeClr val="bg1"/>
              </a:gs>
              <a:gs pos="0">
                <a:schemeClr val="bg1">
                  <a:lumMod val="85000"/>
                </a:schemeClr>
              </a:gs>
            </a:gsLst>
            <a:lin ang="2700000" scaled="1"/>
            <a:tileRect/>
          </a:gradFill>
          <a:ln w="15875">
            <a:gradFill flip="none" rotWithShape="1">
              <a:gsLst>
                <a:gs pos="0">
                  <a:schemeClr val="bg1"/>
                </a:gs>
                <a:gs pos="100000">
                  <a:schemeClr val="bg1">
                    <a:lumMod val="75000"/>
                  </a:schemeClr>
                </a:gs>
              </a:gsLst>
              <a:lin ang="2700000" scaled="1"/>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9" name="圆角矩形 18"/>
          <p:cNvSpPr/>
          <p:nvPr/>
        </p:nvSpPr>
        <p:spPr>
          <a:xfrm>
            <a:off x="3023870" y="4366895"/>
            <a:ext cx="2423160" cy="1299210"/>
          </a:xfrm>
          <a:prstGeom prst="roundRect">
            <a:avLst>
              <a:gd name="adj" fmla="val 7741"/>
            </a:avLst>
          </a:prstGeom>
          <a:solidFill>
            <a:srgbClr val="00153E"/>
          </a:solid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20" name="圆角矩形 19"/>
          <p:cNvSpPr/>
          <p:nvPr/>
        </p:nvSpPr>
        <p:spPr>
          <a:xfrm flipV="1">
            <a:off x="3215004" y="4730114"/>
            <a:ext cx="2040255" cy="1209675"/>
          </a:xfrm>
          <a:prstGeom prst="roundRect">
            <a:avLst>
              <a:gd name="adj" fmla="val 7741"/>
            </a:avLst>
          </a:prstGeom>
          <a:gradFill flip="none" rotWithShape="1">
            <a:gsLst>
              <a:gs pos="100000">
                <a:schemeClr val="bg1"/>
              </a:gs>
              <a:gs pos="0">
                <a:schemeClr val="bg1">
                  <a:lumMod val="85000"/>
                </a:schemeClr>
              </a:gs>
            </a:gsLst>
            <a:lin ang="18900000" scaled="0"/>
            <a:tileRect/>
          </a:gradFill>
          <a:ln w="15875">
            <a:gradFill flip="none" rotWithShape="1">
              <a:gsLst>
                <a:gs pos="0">
                  <a:schemeClr val="bg1"/>
                </a:gs>
                <a:gs pos="100000">
                  <a:schemeClr val="bg1">
                    <a:lumMod val="75000"/>
                  </a:schemeClr>
                </a:gs>
              </a:gsLst>
              <a:lin ang="18900000" scaled="0"/>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21" name="圆角矩形 20"/>
          <p:cNvSpPr/>
          <p:nvPr/>
        </p:nvSpPr>
        <p:spPr>
          <a:xfrm>
            <a:off x="6128385" y="4366895"/>
            <a:ext cx="2423160" cy="1299210"/>
          </a:xfrm>
          <a:prstGeom prst="roundRect">
            <a:avLst>
              <a:gd name="adj" fmla="val 7741"/>
            </a:avLst>
          </a:prstGeom>
          <a:solidFill>
            <a:srgbClr val="C00000"/>
          </a:solid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22" name="圆角矩形 21"/>
          <p:cNvSpPr/>
          <p:nvPr/>
        </p:nvSpPr>
        <p:spPr>
          <a:xfrm flipV="1">
            <a:off x="6319520" y="4730114"/>
            <a:ext cx="2040255" cy="1209675"/>
          </a:xfrm>
          <a:prstGeom prst="roundRect">
            <a:avLst>
              <a:gd name="adj" fmla="val 7741"/>
            </a:avLst>
          </a:prstGeom>
          <a:gradFill flip="none" rotWithShape="1">
            <a:gsLst>
              <a:gs pos="100000">
                <a:schemeClr val="bg1"/>
              </a:gs>
              <a:gs pos="0">
                <a:schemeClr val="bg1">
                  <a:lumMod val="85000"/>
                </a:schemeClr>
              </a:gs>
            </a:gsLst>
            <a:lin ang="18900000" scaled="0"/>
            <a:tileRect/>
          </a:gradFill>
          <a:ln w="15875">
            <a:gradFill flip="none" rotWithShape="1">
              <a:gsLst>
                <a:gs pos="0">
                  <a:schemeClr val="bg1"/>
                </a:gs>
                <a:gs pos="100000">
                  <a:schemeClr val="bg1">
                    <a:lumMod val="75000"/>
                  </a:schemeClr>
                </a:gs>
              </a:gsLst>
              <a:lin ang="18900000" scaled="0"/>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56" name="文本框 46"/>
          <p:cNvSpPr txBox="1"/>
          <p:nvPr/>
        </p:nvSpPr>
        <p:spPr>
          <a:xfrm>
            <a:off x="4283075" y="3549650"/>
            <a:ext cx="3116263" cy="628650"/>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defRPr/>
            </a:pPr>
            <a:r>
              <a:rPr kumimoji="0" lang="zh-CN" altLang="zh-CN" sz="3500" b="0" i="0" u="none" strike="noStrike" kern="1200" cap="none" spc="0" normalizeH="0" baseline="0" noProof="0" dirty="0">
                <a:ln>
                  <a:noFill/>
                </a:ln>
                <a:solidFill>
                  <a:schemeClr val="tx1">
                    <a:lumMod val="75000"/>
                    <a:lumOff val="25000"/>
                  </a:schemeClr>
                </a:solidFill>
                <a:effectLst/>
                <a:uLnTx/>
                <a:uFillTx/>
                <a:latin typeface="华文琥珀" panose="02010800040101010101" charset="-122"/>
                <a:ea typeface="华文琥珀" panose="02010800040101010101" charset="-122"/>
                <a:cs typeface="+mn-cs"/>
                <a:sym typeface="+mn-ea"/>
              </a:rPr>
              <a:t>人才扶持政策</a:t>
            </a:r>
            <a:endParaRPr kumimoji="0" lang="zh-CN" altLang="zh-CN" sz="3500" b="0" i="0" u="none" strike="noStrike" kern="1200" cap="none" spc="0" normalizeH="0" baseline="0" noProof="0" dirty="0">
              <a:ln>
                <a:noFill/>
              </a:ln>
              <a:solidFill>
                <a:schemeClr val="tx1">
                  <a:lumMod val="75000"/>
                  <a:lumOff val="25000"/>
                </a:schemeClr>
              </a:solidFill>
              <a:effectLst/>
              <a:uLnTx/>
              <a:uFillTx/>
              <a:latin typeface="华文琥珀" panose="02010800040101010101" charset="-122"/>
              <a:ea typeface="华文琥珀" panose="02010800040101010101" charset="-122"/>
              <a:cs typeface="+mn-cs"/>
              <a:sym typeface="+mn-ea"/>
            </a:endParaRPr>
          </a:p>
        </p:txBody>
      </p:sp>
      <p:sp>
        <p:nvSpPr>
          <p:cNvPr id="106526" name="TextBox 27"/>
          <p:cNvSpPr txBox="1"/>
          <p:nvPr/>
        </p:nvSpPr>
        <p:spPr>
          <a:xfrm>
            <a:off x="3254375" y="4989513"/>
            <a:ext cx="2501900" cy="755650"/>
          </a:xfrm>
          <a:prstGeom prst="rect">
            <a:avLst/>
          </a:prstGeom>
          <a:noFill/>
          <a:ln w="9525">
            <a:noFill/>
          </a:ln>
        </p:spPr>
        <p:txBody>
          <a:bodyPr lIns="79480" tIns="39739" rIns="79480" bIns="39739">
            <a:spAutoFit/>
          </a:bodyPr>
          <a:p>
            <a:r>
              <a:rPr lang="zh-CN" altLang="zh-CN" sz="2200" dirty="0">
                <a:latin typeface="微软雅黑" panose="020B0503020204020204" pitchFamily="34" charset="-122"/>
                <a:ea typeface="微软雅黑" panose="020B0503020204020204" pitchFamily="34" charset="-122"/>
                <a:sym typeface="+mn-lt"/>
              </a:rPr>
              <a:t>重点高校毕业生</a:t>
            </a:r>
            <a:endParaRPr lang="zh-CN" altLang="zh-CN" sz="2200" dirty="0">
              <a:latin typeface="微软雅黑" panose="020B0503020204020204" pitchFamily="34" charset="-122"/>
              <a:ea typeface="微软雅黑" panose="020B0503020204020204" pitchFamily="34" charset="-122"/>
              <a:sym typeface="+mn-lt"/>
            </a:endParaRPr>
          </a:p>
          <a:p>
            <a:r>
              <a:rPr lang="zh-CN" altLang="zh-CN" sz="2200" dirty="0">
                <a:latin typeface="微软雅黑" panose="020B0503020204020204" pitchFamily="34" charset="-122"/>
                <a:ea typeface="微软雅黑" panose="020B0503020204020204" pitchFamily="34" charset="-122"/>
                <a:sym typeface="+mn-lt"/>
              </a:rPr>
              <a:t>就业创业</a:t>
            </a:r>
            <a:endParaRPr lang="zh-CN" altLang="zh-CN" sz="2200" dirty="0">
              <a:latin typeface="微软雅黑" panose="020B0503020204020204" pitchFamily="34" charset="-122"/>
              <a:ea typeface="微软雅黑" panose="020B0503020204020204" pitchFamily="34" charset="-122"/>
              <a:sym typeface="+mn-lt"/>
            </a:endParaRPr>
          </a:p>
        </p:txBody>
      </p:sp>
      <p:sp>
        <p:nvSpPr>
          <p:cNvPr id="106527" name="TextBox 26"/>
          <p:cNvSpPr txBox="1"/>
          <p:nvPr/>
        </p:nvSpPr>
        <p:spPr>
          <a:xfrm>
            <a:off x="3468688" y="2182813"/>
            <a:ext cx="2073275" cy="414337"/>
          </a:xfrm>
          <a:prstGeom prst="rect">
            <a:avLst/>
          </a:prstGeom>
          <a:noFill/>
          <a:ln w="9525">
            <a:noFill/>
          </a:ln>
        </p:spPr>
        <p:txBody>
          <a:bodyPr lIns="79480" tIns="39739" rIns="79480" bIns="39739">
            <a:spAutoFit/>
          </a:bodyPr>
          <a:p>
            <a:r>
              <a:rPr lang="zh-CN" altLang="en-US" sz="2200" dirty="0">
                <a:latin typeface="微软雅黑" panose="020B0503020204020204" pitchFamily="34" charset="-122"/>
                <a:ea typeface="微软雅黑" panose="020B0503020204020204" pitchFamily="34" charset="-122"/>
                <a:sym typeface="Campton Light"/>
              </a:rPr>
              <a:t>三高企业</a:t>
            </a:r>
            <a:endParaRPr lang="zh-CN" altLang="en-US" sz="2200" dirty="0">
              <a:latin typeface="微软雅黑" panose="020B0503020204020204" pitchFamily="34" charset="-122"/>
              <a:ea typeface="微软雅黑" panose="020B0503020204020204" pitchFamily="34" charset="-122"/>
              <a:sym typeface="Campton Light"/>
            </a:endParaRPr>
          </a:p>
        </p:txBody>
      </p:sp>
      <p:sp>
        <p:nvSpPr>
          <p:cNvPr id="106528" name="TextBox 29"/>
          <p:cNvSpPr txBox="1"/>
          <p:nvPr/>
        </p:nvSpPr>
        <p:spPr>
          <a:xfrm>
            <a:off x="6719888" y="2055813"/>
            <a:ext cx="2751137" cy="755650"/>
          </a:xfrm>
          <a:prstGeom prst="rect">
            <a:avLst/>
          </a:prstGeom>
          <a:noFill/>
          <a:ln w="9525">
            <a:noFill/>
          </a:ln>
        </p:spPr>
        <p:txBody>
          <a:bodyPr lIns="79480" tIns="39739" rIns="79480" bIns="39739">
            <a:spAutoFit/>
          </a:bodyPr>
          <a:p>
            <a:r>
              <a:rPr lang="en-US" altLang="zh-CN" sz="2200">
                <a:latin typeface="微软雅黑" panose="020B0503020204020204" pitchFamily="34" charset="-122"/>
                <a:ea typeface="微软雅黑" panose="020B0503020204020204" pitchFamily="34" charset="-122"/>
                <a:sym typeface="+mn-lt"/>
              </a:rPr>
              <a:t>“550”</a:t>
            </a:r>
            <a:endParaRPr lang="en-US" altLang="zh-CN" sz="2200">
              <a:latin typeface="微软雅黑" panose="020B0503020204020204" pitchFamily="34" charset="-122"/>
              <a:ea typeface="微软雅黑" panose="020B0503020204020204" pitchFamily="34" charset="-122"/>
              <a:sym typeface="+mn-lt"/>
            </a:endParaRPr>
          </a:p>
          <a:p>
            <a:r>
              <a:rPr lang="zh-CN" altLang="en-US" sz="2200" dirty="0">
                <a:latin typeface="微软雅黑" panose="020B0503020204020204" pitchFamily="34" charset="-122"/>
                <a:ea typeface="微软雅黑" panose="020B0503020204020204" pitchFamily="34" charset="-122"/>
                <a:sym typeface="+mn-lt"/>
              </a:rPr>
              <a:t>高层次人才</a:t>
            </a:r>
            <a:endParaRPr lang="zh-CN" altLang="en-US" sz="2200" dirty="0">
              <a:latin typeface="微软雅黑" panose="020B0503020204020204" pitchFamily="34" charset="-122"/>
              <a:ea typeface="微软雅黑" panose="020B0503020204020204" pitchFamily="34" charset="-122"/>
              <a:sym typeface="+mn-lt"/>
            </a:endParaRPr>
          </a:p>
        </p:txBody>
      </p:sp>
      <p:sp>
        <p:nvSpPr>
          <p:cNvPr id="106529" name="TextBox 29"/>
          <p:cNvSpPr txBox="1"/>
          <p:nvPr/>
        </p:nvSpPr>
        <p:spPr>
          <a:xfrm>
            <a:off x="6511925" y="5132388"/>
            <a:ext cx="2017713" cy="417512"/>
          </a:xfrm>
          <a:prstGeom prst="rect">
            <a:avLst/>
          </a:prstGeom>
          <a:noFill/>
          <a:ln w="9525">
            <a:noFill/>
          </a:ln>
        </p:spPr>
        <p:txBody>
          <a:bodyPr lIns="79480" tIns="39739" rIns="79480" bIns="39739">
            <a:spAutoFit/>
          </a:bodyPr>
          <a:p>
            <a:r>
              <a:rPr lang="zh-CN" altLang="en-US" sz="2200" dirty="0">
                <a:latin typeface="微软雅黑" panose="020B0503020204020204" pitchFamily="34" charset="-122"/>
                <a:ea typeface="微软雅黑" panose="020B0503020204020204" pitchFamily="34" charset="-122"/>
                <a:sym typeface="+mn-lt"/>
              </a:rPr>
              <a:t>台湾青年创业</a:t>
            </a:r>
            <a:endParaRPr lang="zh-CN" altLang="en-US" sz="2200" dirty="0">
              <a:latin typeface="微软雅黑" panose="020B0503020204020204" pitchFamily="34" charset="-122"/>
              <a:ea typeface="微软雅黑" panose="020B0503020204020204" pitchFamily="34" charset="-122"/>
              <a:sym typeface="+mn-lt"/>
            </a:endParaRPr>
          </a:p>
        </p:txBody>
      </p:sp>
    </p:spTree>
  </p:cSld>
  <p:clrMapOvr>
    <a:masterClrMapping/>
  </p:clrMapOvr>
  <p:transition spd="slow" advTm="3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文本框 8"/>
          <p:cNvSpPr txBox="1"/>
          <p:nvPr/>
        </p:nvSpPr>
        <p:spPr>
          <a:xfrm>
            <a:off x="1260475" y="333375"/>
            <a:ext cx="9726613" cy="644525"/>
          </a:xfrm>
          <a:prstGeom prst="rect">
            <a:avLst/>
          </a:prstGeom>
          <a:noFill/>
          <a:ln w="9525">
            <a:noFill/>
          </a:ln>
        </p:spPr>
        <p:txBody>
          <a:bodyPr>
            <a:spAutoFit/>
          </a:bodyPr>
          <a:p>
            <a:r>
              <a:rPr lang="zh-CN" altLang="en-US" b="1" dirty="0">
                <a:latin typeface="宋体" panose="02010600030101010101" pitchFamily="2" charset="-122"/>
              </a:rPr>
              <a:t>厦门市人民政府办公厅关于印发招商中介机构及项目引荐人奖励办法的通知</a:t>
            </a:r>
            <a:endParaRPr lang="zh-CN" altLang="en-US" b="1" dirty="0">
              <a:latin typeface="宋体" panose="02010600030101010101" pitchFamily="2" charset="-122"/>
            </a:endParaRPr>
          </a:p>
          <a:p>
            <a:r>
              <a:rPr lang="zh-CN" altLang="en-US" b="1" dirty="0">
                <a:latin typeface="宋体" panose="02010600030101010101" pitchFamily="2" charset="-122"/>
              </a:rPr>
              <a:t>（厦府办【2019】50号）</a:t>
            </a:r>
            <a:endParaRPr lang="zh-CN" altLang="en-US" b="1" dirty="0">
              <a:latin typeface="宋体" panose="02010600030101010101" pitchFamily="2" charset="-122"/>
            </a:endParaRPr>
          </a:p>
        </p:txBody>
      </p:sp>
      <p:sp>
        <p:nvSpPr>
          <p:cNvPr id="108546" name="Text Box 10"/>
          <p:cNvSpPr txBox="1"/>
          <p:nvPr/>
        </p:nvSpPr>
        <p:spPr>
          <a:xfrm>
            <a:off x="1387475" y="1893888"/>
            <a:ext cx="2046288" cy="368300"/>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引资奖励</a:t>
            </a:r>
            <a:endParaRPr lang="en-US" altLang="zh-CN" b="1">
              <a:solidFill>
                <a:schemeClr val="bg1"/>
              </a:solidFill>
              <a:latin typeface="方正小标宋简体" panose="03000509000000000000" charset="-122"/>
              <a:ea typeface="方正小标宋简体" panose="03000509000000000000" charset="-122"/>
            </a:endParaRPr>
          </a:p>
        </p:txBody>
      </p:sp>
      <p:sp>
        <p:nvSpPr>
          <p:cNvPr id="108547" name="AutoShape 8"/>
          <p:cNvSpPr/>
          <p:nvPr/>
        </p:nvSpPr>
        <p:spPr>
          <a:xfrm>
            <a:off x="758825" y="1889125"/>
            <a:ext cx="10756900" cy="17049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zh-CN" dirty="0">
              <a:latin typeface="Arial" panose="020B0604020202020204" pitchFamily="34" charset="0"/>
            </a:endParaRPr>
          </a:p>
        </p:txBody>
      </p:sp>
      <p:sp>
        <p:nvSpPr>
          <p:cNvPr id="108548" name="Text Box 15"/>
          <p:cNvSpPr txBox="1"/>
          <p:nvPr/>
        </p:nvSpPr>
        <p:spPr>
          <a:xfrm>
            <a:off x="936625" y="2070100"/>
            <a:ext cx="10404475" cy="1420813"/>
          </a:xfrm>
          <a:prstGeom prst="rect">
            <a:avLst/>
          </a:prstGeom>
          <a:noFill/>
          <a:ln w="9525">
            <a:noFill/>
          </a:ln>
        </p:spPr>
        <p:txBody>
          <a:bodyPr>
            <a:spAutoFit/>
          </a:bodyPr>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项目信息引荐人，</a:t>
            </a:r>
            <a:r>
              <a:rPr lang="zh-CN" altLang="en-US" dirty="0">
                <a:solidFill>
                  <a:srgbClr val="FF0000"/>
                </a:solidFill>
                <a:latin typeface="宋体" panose="02010600030101010101" pitchFamily="2" charset="-122"/>
                <a:sym typeface="Gill Sans MT" panose="020B0502020104020203" pitchFamily="34" charset="0"/>
              </a:rPr>
              <a:t>一次性</a:t>
            </a:r>
            <a:r>
              <a:rPr lang="zh-CN" altLang="en-US" dirty="0">
                <a:latin typeface="宋体" panose="02010600030101010101" pitchFamily="2" charset="-122"/>
                <a:sym typeface="Gill Sans MT" panose="020B0502020104020203" pitchFamily="34" charset="0"/>
              </a:rPr>
              <a:t>信息奖励金</a:t>
            </a:r>
            <a:r>
              <a:rPr lang="en-US" altLang="zh-CN">
                <a:solidFill>
                  <a:srgbClr val="FF0000"/>
                </a:solidFill>
                <a:latin typeface="宋体" panose="02010600030101010101" pitchFamily="2" charset="-122"/>
                <a:sym typeface="Gill Sans MT" panose="020B0502020104020203" pitchFamily="34" charset="0"/>
              </a:rPr>
              <a:t>10</a:t>
            </a:r>
            <a:r>
              <a:rPr lang="zh-CN" altLang="en-US" dirty="0">
                <a:solidFill>
                  <a:srgbClr val="FF0000"/>
                </a:solidFill>
                <a:latin typeface="宋体" panose="02010600030101010101" pitchFamily="2" charset="-122"/>
                <a:sym typeface="Gill Sans MT" panose="020B0502020104020203" pitchFamily="34" charset="0"/>
              </a:rPr>
              <a:t>万元</a:t>
            </a:r>
            <a:endParaRPr lang="zh-CN" altLang="en-US" dirty="0">
              <a:solidFill>
                <a:srgbClr val="FF0000"/>
              </a:solidFill>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项目推动引荐人，按项目固定资产投资额奖励基数的</a:t>
            </a:r>
            <a:r>
              <a:rPr lang="en-US" altLang="zh-CN">
                <a:solidFill>
                  <a:srgbClr val="FF0000"/>
                </a:solidFill>
                <a:latin typeface="宋体" panose="02010600030101010101" pitchFamily="2" charset="-122"/>
                <a:sym typeface="Gill Sans MT" panose="020B0502020104020203" pitchFamily="34" charset="0"/>
              </a:rPr>
              <a:t>5‰</a:t>
            </a:r>
            <a:r>
              <a:rPr lang="zh-CN" altLang="en-US" dirty="0">
                <a:latin typeface="宋体" panose="02010600030101010101" pitchFamily="2" charset="-122"/>
                <a:sym typeface="Gill Sans MT" panose="020B0502020104020203" pitchFamily="34" charset="0"/>
              </a:rPr>
              <a:t>或</a:t>
            </a:r>
            <a:r>
              <a:rPr lang="zh-CN" altLang="en-US" dirty="0">
                <a:solidFill>
                  <a:srgbClr val="FF0000"/>
                </a:solidFill>
                <a:latin typeface="宋体" panose="02010600030101010101" pitchFamily="2" charset="-122"/>
                <a:sym typeface="Gill Sans MT" panose="020B0502020104020203" pitchFamily="34" charset="0"/>
              </a:rPr>
              <a:t>实缴注册资本</a:t>
            </a:r>
            <a:r>
              <a:rPr lang="zh-CN" altLang="en-US" dirty="0">
                <a:latin typeface="宋体" panose="02010600030101010101" pitchFamily="2" charset="-122"/>
                <a:sym typeface="Gill Sans MT" panose="020B0502020104020203" pitchFamily="34" charset="0"/>
              </a:rPr>
              <a:t>奖励基数的</a:t>
            </a:r>
            <a:r>
              <a:rPr lang="en-US" altLang="zh-CN">
                <a:solidFill>
                  <a:srgbClr val="FF0000"/>
                </a:solidFill>
                <a:latin typeface="宋体" panose="02010600030101010101" pitchFamily="2" charset="-122"/>
                <a:sym typeface="Gill Sans MT" panose="020B0502020104020203" pitchFamily="34" charset="0"/>
              </a:rPr>
              <a:t>5‰</a:t>
            </a:r>
            <a:r>
              <a:rPr lang="zh-CN" altLang="en-US" dirty="0">
                <a:latin typeface="宋体" panose="02010600030101010101" pitchFamily="2" charset="-122"/>
                <a:sym typeface="Gill Sans MT" panose="020B0502020104020203" pitchFamily="34" charset="0"/>
              </a:rPr>
              <a:t>或按形成地方经济贡献奖励基数的</a:t>
            </a:r>
            <a:r>
              <a:rPr lang="en-US" altLang="zh-CN">
                <a:solidFill>
                  <a:srgbClr val="FF0000"/>
                </a:solidFill>
                <a:latin typeface="宋体" panose="02010600030101010101" pitchFamily="2" charset="-122"/>
                <a:sym typeface="Gill Sans MT" panose="020B0502020104020203" pitchFamily="34" charset="0"/>
              </a:rPr>
              <a:t>6%</a:t>
            </a:r>
            <a:r>
              <a:rPr lang="zh-CN" altLang="en-US" dirty="0">
                <a:latin typeface="宋体" panose="02010600030101010101" pitchFamily="2" charset="-122"/>
                <a:sym typeface="Gill Sans MT" panose="020B0502020104020203" pitchFamily="34" charset="0"/>
              </a:rPr>
              <a:t>奖励，每个项目最高</a:t>
            </a:r>
            <a:r>
              <a:rPr lang="en-US" altLang="zh-CN">
                <a:solidFill>
                  <a:srgbClr val="FF0000"/>
                </a:solidFill>
                <a:latin typeface="宋体" panose="02010600030101010101" pitchFamily="2" charset="-122"/>
                <a:sym typeface="Gill Sans MT" panose="020B0502020104020203" pitchFamily="34" charset="0"/>
              </a:rPr>
              <a:t>300</a:t>
            </a:r>
            <a:r>
              <a:rPr lang="zh-CN" altLang="en-US" dirty="0">
                <a:solidFill>
                  <a:srgbClr val="FF0000"/>
                </a:solidFill>
                <a:latin typeface="宋体" panose="02010600030101010101" pitchFamily="2" charset="-122"/>
                <a:sym typeface="Gill Sans MT" panose="020B0502020104020203" pitchFamily="34" charset="0"/>
              </a:rPr>
              <a:t>万元</a:t>
            </a:r>
            <a:r>
              <a:rPr lang="zh-CN" altLang="en-US" dirty="0">
                <a:latin typeface="宋体" panose="02010600030101010101" pitchFamily="2" charset="-122"/>
                <a:sym typeface="Gill Sans MT" panose="020B0502020104020203" pitchFamily="34" charset="0"/>
              </a:rPr>
              <a:t>，引进相关</a:t>
            </a:r>
            <a:r>
              <a:rPr lang="en-US" altLang="zh-CN">
                <a:latin typeface="宋体" panose="02010600030101010101" pitchFamily="2" charset="-122"/>
                <a:sym typeface="Gill Sans MT" panose="020B0502020104020203" pitchFamily="34" charset="0"/>
              </a:rPr>
              <a:t>500</a:t>
            </a:r>
            <a:r>
              <a:rPr lang="zh-CN" altLang="en-US" dirty="0">
                <a:latin typeface="宋体" panose="02010600030101010101" pitchFamily="2" charset="-122"/>
                <a:sym typeface="Gill Sans MT" panose="020B0502020104020203" pitchFamily="34" charset="0"/>
              </a:rPr>
              <a:t>强企业项目的，再</a:t>
            </a:r>
            <a:r>
              <a:rPr lang="zh-CN" altLang="en-US" dirty="0">
                <a:solidFill>
                  <a:srgbClr val="FF0000"/>
                </a:solidFill>
                <a:latin typeface="宋体" panose="02010600030101010101" pitchFamily="2" charset="-122"/>
                <a:sym typeface="Gill Sans MT" panose="020B0502020104020203" pitchFamily="34" charset="0"/>
              </a:rPr>
              <a:t>一次性给予</a:t>
            </a:r>
            <a:r>
              <a:rPr lang="en-US" altLang="zh-CN">
                <a:solidFill>
                  <a:srgbClr val="FF0000"/>
                </a:solidFill>
                <a:latin typeface="宋体" panose="02010600030101010101" pitchFamily="2" charset="-122"/>
                <a:sym typeface="Gill Sans MT" panose="020B0502020104020203" pitchFamily="34" charset="0"/>
              </a:rPr>
              <a:t>20</a:t>
            </a:r>
            <a:r>
              <a:rPr lang="zh-CN" altLang="en-US" dirty="0">
                <a:solidFill>
                  <a:srgbClr val="FF0000"/>
                </a:solidFill>
                <a:latin typeface="宋体" panose="02010600030101010101" pitchFamily="2" charset="-122"/>
                <a:sym typeface="Gill Sans MT" panose="020B0502020104020203" pitchFamily="34" charset="0"/>
              </a:rPr>
              <a:t>万元叠加奖励</a:t>
            </a:r>
            <a:endParaRPr lang="zh-CN" altLang="en-US" dirty="0">
              <a:solidFill>
                <a:srgbClr val="FF0000"/>
              </a:solidFill>
              <a:latin typeface="宋体" panose="02010600030101010101" pitchFamily="2" charset="-122"/>
              <a:sym typeface="Gill Sans MT" panose="020B0502020104020203" pitchFamily="34" charset="0"/>
            </a:endParaRPr>
          </a:p>
        </p:txBody>
      </p:sp>
      <p:grpSp>
        <p:nvGrpSpPr>
          <p:cNvPr id="108549" name="组合 21507"/>
          <p:cNvGrpSpPr/>
          <p:nvPr/>
        </p:nvGrpSpPr>
        <p:grpSpPr>
          <a:xfrm>
            <a:off x="1325563" y="1576388"/>
            <a:ext cx="2170112" cy="458787"/>
            <a:chOff x="-57" y="-19"/>
            <a:chExt cx="3418" cy="769"/>
          </a:xfrm>
        </p:grpSpPr>
        <p:sp>
          <p:nvSpPr>
            <p:cNvPr id="108550"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08551" name="Text Box 10"/>
            <p:cNvSpPr txBox="1"/>
            <p:nvPr/>
          </p:nvSpPr>
          <p:spPr>
            <a:xfrm>
              <a:off x="100" y="-19"/>
              <a:ext cx="3225" cy="615"/>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引资奖励</a:t>
              </a:r>
              <a:endParaRPr lang="zh-CN" altLang="en-US" b="1" dirty="0">
                <a:solidFill>
                  <a:schemeClr val="bg1"/>
                </a:solidFill>
                <a:latin typeface="方正小标宋简体" panose="03000509000000000000" charset="-122"/>
                <a:ea typeface="方正小标宋简体" panose="03000509000000000000" charset="-122"/>
              </a:endParaRPr>
            </a:p>
          </p:txBody>
        </p:sp>
      </p:grpSp>
    </p:spTree>
  </p:cSld>
  <p:clrMapOvr>
    <a:masterClrMapping/>
  </p:clrMapOvr>
  <p:transition spd="slow" advTm="3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文本框 1"/>
          <p:cNvSpPr txBox="1"/>
          <p:nvPr/>
        </p:nvSpPr>
        <p:spPr>
          <a:xfrm>
            <a:off x="1241425" y="358775"/>
            <a:ext cx="9764713" cy="644525"/>
          </a:xfrm>
          <a:prstGeom prst="rect">
            <a:avLst/>
          </a:prstGeom>
          <a:noFill/>
          <a:ln w="9525">
            <a:noFill/>
          </a:ln>
        </p:spPr>
        <p:txBody>
          <a:bodyPr>
            <a:spAutoFit/>
          </a:bodyPr>
          <a:p>
            <a:r>
              <a:rPr lang="zh-CN" altLang="en-US" b="1" dirty="0">
                <a:latin typeface="宋体" panose="02010600030101010101" pitchFamily="2" charset="-122"/>
              </a:rPr>
              <a:t>中共厦门市委   厦门市人民政府  《关于加快总部经济高质量发展》的意见</a:t>
            </a:r>
            <a:endParaRPr lang="zh-CN" altLang="en-US" b="1" dirty="0">
              <a:latin typeface="宋体" panose="02010600030101010101" pitchFamily="2" charset="-122"/>
            </a:endParaRPr>
          </a:p>
          <a:p>
            <a:r>
              <a:rPr lang="zh-CN" altLang="en-US" b="1" dirty="0">
                <a:latin typeface="宋体" panose="02010600030101010101" pitchFamily="2" charset="-122"/>
              </a:rPr>
              <a:t>（厦委发【20</a:t>
            </a:r>
            <a:r>
              <a:rPr lang="en-US" altLang="zh-CN" b="1">
                <a:latin typeface="宋体" panose="02010600030101010101" pitchFamily="2" charset="-122"/>
              </a:rPr>
              <a:t>20</a:t>
            </a:r>
            <a:r>
              <a:rPr lang="zh-CN" altLang="en-US" b="1" dirty="0">
                <a:latin typeface="宋体" panose="02010600030101010101" pitchFamily="2" charset="-122"/>
              </a:rPr>
              <a:t>】</a:t>
            </a:r>
            <a:r>
              <a:rPr lang="en-US" altLang="zh-CN" b="1">
                <a:latin typeface="宋体" panose="02010600030101010101" pitchFamily="2" charset="-122"/>
              </a:rPr>
              <a:t>12</a:t>
            </a:r>
            <a:r>
              <a:rPr lang="zh-CN" altLang="en-US" b="1" dirty="0">
                <a:latin typeface="宋体" panose="02010600030101010101" pitchFamily="2" charset="-122"/>
              </a:rPr>
              <a:t>号）     （本法自</a:t>
            </a:r>
            <a:r>
              <a:rPr lang="en-US" altLang="zh-CN" b="1">
                <a:solidFill>
                  <a:srgbClr val="FF0000"/>
                </a:solidFill>
                <a:latin typeface="宋体" panose="02010600030101010101" pitchFamily="2" charset="-122"/>
              </a:rPr>
              <a:t>2021</a:t>
            </a:r>
            <a:r>
              <a:rPr lang="zh-CN" altLang="en-US" b="1" dirty="0">
                <a:solidFill>
                  <a:srgbClr val="FF0000"/>
                </a:solidFill>
                <a:latin typeface="宋体" panose="02010600030101010101" pitchFamily="2" charset="-122"/>
              </a:rPr>
              <a:t>年</a:t>
            </a:r>
            <a:r>
              <a:rPr lang="en-US" altLang="zh-CN" b="1">
                <a:solidFill>
                  <a:srgbClr val="FF0000"/>
                </a:solidFill>
                <a:latin typeface="宋体" panose="02010600030101010101" pitchFamily="2" charset="-122"/>
              </a:rPr>
              <a:t>1</a:t>
            </a:r>
            <a:r>
              <a:rPr lang="zh-CN" altLang="en-US" b="1" dirty="0">
                <a:solidFill>
                  <a:srgbClr val="FF0000"/>
                </a:solidFill>
                <a:latin typeface="宋体" panose="02010600030101010101" pitchFamily="2" charset="-122"/>
              </a:rPr>
              <a:t>月</a:t>
            </a:r>
            <a:r>
              <a:rPr lang="en-US" altLang="zh-CN" b="1">
                <a:solidFill>
                  <a:srgbClr val="FF0000"/>
                </a:solidFill>
                <a:latin typeface="宋体" panose="02010600030101010101" pitchFamily="2" charset="-122"/>
              </a:rPr>
              <a:t>1</a:t>
            </a:r>
            <a:r>
              <a:rPr lang="zh-CN" altLang="en-US" b="1" dirty="0">
                <a:solidFill>
                  <a:srgbClr val="FF0000"/>
                </a:solidFill>
                <a:latin typeface="宋体" panose="02010600030101010101" pitchFamily="2" charset="-122"/>
              </a:rPr>
              <a:t>日起施行，有效期</a:t>
            </a:r>
            <a:r>
              <a:rPr lang="en-US" altLang="zh-CN" b="1">
                <a:solidFill>
                  <a:srgbClr val="FF0000"/>
                </a:solidFill>
                <a:latin typeface="宋体" panose="02010600030101010101" pitchFamily="2" charset="-122"/>
              </a:rPr>
              <a:t>5</a:t>
            </a:r>
            <a:r>
              <a:rPr lang="zh-CN" altLang="en-US" b="1" dirty="0">
                <a:solidFill>
                  <a:srgbClr val="FF0000"/>
                </a:solidFill>
                <a:latin typeface="宋体" panose="02010600030101010101" pitchFamily="2" charset="-122"/>
              </a:rPr>
              <a:t>年）</a:t>
            </a:r>
            <a:endParaRPr lang="zh-CN" altLang="en-US" b="1" dirty="0">
              <a:solidFill>
                <a:srgbClr val="FF0000"/>
              </a:solidFill>
              <a:latin typeface="宋体" panose="02010600030101010101" pitchFamily="2" charset="-122"/>
            </a:endParaRPr>
          </a:p>
        </p:txBody>
      </p:sp>
      <p:sp>
        <p:nvSpPr>
          <p:cNvPr id="110594" name="AutoShape 8"/>
          <p:cNvSpPr/>
          <p:nvPr/>
        </p:nvSpPr>
        <p:spPr>
          <a:xfrm>
            <a:off x="582613" y="4840288"/>
            <a:ext cx="10904537" cy="17684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sz="1400" dirty="0">
              <a:latin typeface="Arial" panose="020B0604020202020204" pitchFamily="34" charset="0"/>
            </a:endParaRPr>
          </a:p>
        </p:txBody>
      </p:sp>
      <p:grpSp>
        <p:nvGrpSpPr>
          <p:cNvPr id="110595" name="组合 21511"/>
          <p:cNvGrpSpPr/>
          <p:nvPr/>
        </p:nvGrpSpPr>
        <p:grpSpPr>
          <a:xfrm>
            <a:off x="1208088" y="4592638"/>
            <a:ext cx="2170112" cy="461962"/>
            <a:chOff x="-58" y="10"/>
            <a:chExt cx="3418" cy="741"/>
          </a:xfrm>
        </p:grpSpPr>
        <p:sp>
          <p:nvSpPr>
            <p:cNvPr id="110603"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sz="1400" dirty="0">
                <a:latin typeface="Arial" panose="020B0604020202020204" pitchFamily="34" charset="0"/>
              </a:endParaRPr>
            </a:p>
          </p:txBody>
        </p:sp>
        <p:sp>
          <p:nvSpPr>
            <p:cNvPr id="110604" name="Text Box 10"/>
            <p:cNvSpPr txBox="1"/>
            <p:nvPr/>
          </p:nvSpPr>
          <p:spPr>
            <a:xfrm>
              <a:off x="100" y="41"/>
              <a:ext cx="3225" cy="494"/>
            </a:xfrm>
            <a:prstGeom prst="rect">
              <a:avLst/>
            </a:prstGeom>
            <a:noFill/>
            <a:ln w="9525">
              <a:noFill/>
            </a:ln>
          </p:spPr>
          <p:txBody>
            <a:bodyPr anchor="ctr" anchorCtr="1">
              <a:spAutoFit/>
            </a:bodyPr>
            <a:p>
              <a:pPr algn="dist"/>
              <a:r>
                <a:rPr lang="zh-CN" altLang="en-US" sz="1400" b="1" dirty="0">
                  <a:solidFill>
                    <a:schemeClr val="bg1"/>
                  </a:solidFill>
                  <a:latin typeface="方正小标宋简体" panose="03000509000000000000" charset="-122"/>
                  <a:ea typeface="方正小标宋简体" panose="03000509000000000000" charset="-122"/>
                </a:rPr>
                <a:t>经营贡献奖励</a:t>
              </a:r>
              <a:endParaRPr lang="zh-CN" altLang="en-US" sz="1400" b="1" dirty="0">
                <a:solidFill>
                  <a:schemeClr val="bg1"/>
                </a:solidFill>
                <a:latin typeface="方正小标宋简体" panose="03000509000000000000" charset="-122"/>
                <a:ea typeface="方正小标宋简体" panose="03000509000000000000" charset="-122"/>
              </a:endParaRPr>
            </a:p>
          </p:txBody>
        </p:sp>
      </p:grpSp>
      <p:sp>
        <p:nvSpPr>
          <p:cNvPr id="110596" name="Text Box 16"/>
          <p:cNvSpPr txBox="1"/>
          <p:nvPr/>
        </p:nvSpPr>
        <p:spPr>
          <a:xfrm>
            <a:off x="712788" y="5842000"/>
            <a:ext cx="10409237" cy="631825"/>
          </a:xfrm>
          <a:prstGeom prst="rect">
            <a:avLst/>
          </a:prstGeom>
          <a:noFill/>
          <a:ln w="9525">
            <a:noFill/>
          </a:ln>
        </p:spPr>
        <p:txBody>
          <a:bodyPr>
            <a:spAutoFit/>
          </a:bodyPr>
          <a:p>
            <a:pPr marL="342900" indent="-342900">
              <a:lnSpc>
                <a:spcPct val="110000"/>
              </a:lnSpc>
              <a:buFont typeface="Wingdings" panose="05000000000000000000" pitchFamily="2" charset="2"/>
              <a:buChar char="Ø"/>
            </a:pPr>
            <a:r>
              <a:rPr lang="zh-CN" altLang="en-US" sz="1600" dirty="0">
                <a:latin typeface="宋体" panose="02010600030101010101" pitchFamily="2" charset="-122"/>
                <a:sym typeface="Gill Sans MT" panose="020B0502020104020203" pitchFamily="34" charset="0"/>
              </a:rPr>
              <a:t>成长型企业： </a:t>
            </a:r>
            <a:r>
              <a:rPr lang="zh-CN" altLang="en-US" sz="1600" dirty="0">
                <a:solidFill>
                  <a:srgbClr val="FF0000"/>
                </a:solidFill>
                <a:latin typeface="宋体" panose="02010600030101010101" pitchFamily="2" charset="-122"/>
                <a:sym typeface="Gill Sans MT" panose="020B0502020104020203" pitchFamily="34" charset="0"/>
              </a:rPr>
              <a:t>前</a:t>
            </a:r>
            <a:r>
              <a:rPr lang="en-US" altLang="zh-CN" sz="1600">
                <a:solidFill>
                  <a:srgbClr val="FF0000"/>
                </a:solidFill>
                <a:latin typeface="宋体" panose="02010600030101010101" pitchFamily="2" charset="-122"/>
                <a:sym typeface="Gill Sans MT" panose="020B0502020104020203" pitchFamily="34" charset="0"/>
              </a:rPr>
              <a:t>5</a:t>
            </a:r>
            <a:r>
              <a:rPr lang="zh-CN" altLang="en-US" sz="1600" dirty="0">
                <a:solidFill>
                  <a:srgbClr val="FF0000"/>
                </a:solidFill>
                <a:latin typeface="宋体" panose="02010600030101010101" pitchFamily="2" charset="-122"/>
                <a:sym typeface="Gill Sans MT" panose="020B0502020104020203" pitchFamily="34" charset="0"/>
              </a:rPr>
              <a:t>年</a:t>
            </a:r>
            <a:r>
              <a:rPr lang="zh-CN" altLang="en-US" sz="1600" dirty="0">
                <a:latin typeface="宋体" panose="02010600030101010101" pitchFamily="2" charset="-122"/>
                <a:sym typeface="Gill Sans MT" panose="020B0502020104020203" pitchFamily="34" charset="0"/>
              </a:rPr>
              <a:t>，</a:t>
            </a:r>
            <a:r>
              <a:rPr lang="en-US" altLang="zh-CN" sz="1600">
                <a:solidFill>
                  <a:srgbClr val="FF0000"/>
                </a:solidFill>
                <a:latin typeface="宋体" panose="02010600030101010101" pitchFamily="2" charset="-122"/>
                <a:sym typeface="Gill Sans MT" panose="020B0502020104020203" pitchFamily="34" charset="0"/>
              </a:rPr>
              <a:t>1000</a:t>
            </a:r>
            <a:r>
              <a:rPr lang="zh-CN" altLang="en-US" sz="1600" dirty="0">
                <a:solidFill>
                  <a:srgbClr val="FF0000"/>
                </a:solidFill>
                <a:latin typeface="宋体" panose="02010600030101010101" pitchFamily="2" charset="-122"/>
                <a:sym typeface="Gill Sans MT" panose="020B0502020104020203" pitchFamily="34" charset="0"/>
              </a:rPr>
              <a:t>万元以内</a:t>
            </a:r>
            <a:r>
              <a:rPr lang="zh-CN" altLang="en-US" sz="1600" dirty="0">
                <a:latin typeface="宋体" panose="02010600030101010101" pitchFamily="2" charset="-122"/>
                <a:sym typeface="Gill Sans MT" panose="020B0502020104020203" pitchFamily="34" charset="0"/>
              </a:rPr>
              <a:t>部分，奖励比例</a:t>
            </a:r>
            <a:r>
              <a:rPr lang="en-US" altLang="zh-CN" sz="1600">
                <a:solidFill>
                  <a:srgbClr val="FF0000"/>
                </a:solidFill>
                <a:latin typeface="宋体" panose="02010600030101010101" pitchFamily="2" charset="-122"/>
                <a:sym typeface="Gill Sans MT" panose="020B0502020104020203" pitchFamily="34" charset="0"/>
              </a:rPr>
              <a:t>60%</a:t>
            </a:r>
            <a:r>
              <a:rPr lang="zh-CN" altLang="en-US" sz="1600" dirty="0">
                <a:latin typeface="宋体" panose="02010600030101010101" pitchFamily="2" charset="-122"/>
                <a:sym typeface="Gill Sans MT" panose="020B0502020104020203" pitchFamily="34" charset="0"/>
              </a:rPr>
              <a:t>；</a:t>
            </a:r>
            <a:r>
              <a:rPr lang="en-US" altLang="zh-CN" sz="1600">
                <a:solidFill>
                  <a:srgbClr val="FF0000"/>
                </a:solidFill>
                <a:latin typeface="宋体" panose="02010600030101010101" pitchFamily="2" charset="-122"/>
                <a:sym typeface="Gill Sans MT" panose="020B0502020104020203" pitchFamily="34" charset="0"/>
              </a:rPr>
              <a:t>1000</a:t>
            </a:r>
            <a:r>
              <a:rPr lang="zh-CN" altLang="en-US" sz="1600" dirty="0">
                <a:solidFill>
                  <a:srgbClr val="FF0000"/>
                </a:solidFill>
                <a:latin typeface="宋体" panose="02010600030101010101" pitchFamily="2" charset="-122"/>
                <a:sym typeface="Gill Sans MT" panose="020B0502020104020203" pitchFamily="34" charset="0"/>
              </a:rPr>
              <a:t>万元以上</a:t>
            </a:r>
            <a:r>
              <a:rPr lang="zh-CN" altLang="en-US" sz="1600" dirty="0">
                <a:latin typeface="宋体" panose="02010600030101010101" pitchFamily="2" charset="-122"/>
                <a:sym typeface="Gill Sans MT" panose="020B0502020104020203" pitchFamily="34" charset="0"/>
              </a:rPr>
              <a:t>部分，奖励比例</a:t>
            </a:r>
            <a:r>
              <a:rPr lang="en-US" altLang="zh-CN" sz="1600">
                <a:solidFill>
                  <a:srgbClr val="FF0000"/>
                </a:solidFill>
                <a:latin typeface="宋体" panose="02010600030101010101" pitchFamily="2" charset="-122"/>
                <a:sym typeface="Gill Sans MT" panose="020B0502020104020203" pitchFamily="34" charset="0"/>
              </a:rPr>
              <a:t>70%</a:t>
            </a:r>
            <a:r>
              <a:rPr lang="zh-CN" altLang="en-US" sz="1600" dirty="0">
                <a:latin typeface="宋体" panose="02010600030101010101" pitchFamily="2" charset="-122"/>
                <a:sym typeface="Gill Sans MT" panose="020B0502020104020203" pitchFamily="34" charset="0"/>
              </a:rPr>
              <a:t>；</a:t>
            </a:r>
            <a:endParaRPr lang="zh-CN" altLang="en-US" sz="1600" dirty="0">
              <a:latin typeface="宋体" panose="02010600030101010101" pitchFamily="2" charset="-122"/>
              <a:sym typeface="Gill Sans MT" panose="020B0502020104020203" pitchFamily="34" charset="0"/>
            </a:endParaRPr>
          </a:p>
          <a:p>
            <a:pPr marL="342900" indent="-342900">
              <a:lnSpc>
                <a:spcPct val="110000"/>
              </a:lnSpc>
              <a:buFont typeface="Wingdings" panose="05000000000000000000" pitchFamily="2" charset="2"/>
            </a:pPr>
            <a:r>
              <a:rPr lang="zh-CN" altLang="en-US" sz="1600" dirty="0">
                <a:latin typeface="宋体" panose="02010600030101010101" pitchFamily="2" charset="-122"/>
                <a:sym typeface="Gill Sans MT" panose="020B0502020104020203" pitchFamily="34" charset="0"/>
              </a:rPr>
              <a:t>                </a:t>
            </a:r>
            <a:r>
              <a:rPr lang="zh-CN" altLang="en-US" sz="1600" dirty="0">
                <a:solidFill>
                  <a:srgbClr val="FF0000"/>
                </a:solidFill>
                <a:latin typeface="宋体" panose="02010600030101010101" pitchFamily="2" charset="-122"/>
                <a:sym typeface="Gill Sans MT" panose="020B0502020104020203" pitchFamily="34" charset="0"/>
              </a:rPr>
              <a:t>后</a:t>
            </a:r>
            <a:r>
              <a:rPr lang="en-US" altLang="zh-CN" sz="1600">
                <a:solidFill>
                  <a:srgbClr val="FF0000"/>
                </a:solidFill>
                <a:latin typeface="宋体" panose="02010600030101010101" pitchFamily="2" charset="-122"/>
                <a:sym typeface="Gill Sans MT" panose="020B0502020104020203" pitchFamily="34" charset="0"/>
              </a:rPr>
              <a:t>5</a:t>
            </a:r>
            <a:r>
              <a:rPr lang="zh-CN" altLang="en-US" sz="1600" dirty="0">
                <a:solidFill>
                  <a:srgbClr val="FF0000"/>
                </a:solidFill>
                <a:latin typeface="宋体" panose="02010600030101010101" pitchFamily="2" charset="-122"/>
                <a:sym typeface="Gill Sans MT" panose="020B0502020104020203" pitchFamily="34" charset="0"/>
              </a:rPr>
              <a:t>年</a:t>
            </a:r>
            <a:r>
              <a:rPr lang="zh-CN" altLang="en-US" sz="1600" dirty="0">
                <a:latin typeface="宋体" panose="02010600030101010101" pitchFamily="2" charset="-122"/>
                <a:sym typeface="Gill Sans MT" panose="020B0502020104020203" pitchFamily="34" charset="0"/>
              </a:rPr>
              <a:t>，奖励比例分别</a:t>
            </a:r>
            <a:r>
              <a:rPr lang="zh-CN" altLang="en-US" sz="1600" dirty="0">
                <a:solidFill>
                  <a:srgbClr val="FF0000"/>
                </a:solidFill>
                <a:latin typeface="宋体" panose="02010600030101010101" pitchFamily="2" charset="-122"/>
                <a:sym typeface="Gill Sans MT" panose="020B0502020104020203" pitchFamily="34" charset="0"/>
              </a:rPr>
              <a:t>减半</a:t>
            </a:r>
            <a:r>
              <a:rPr lang="zh-CN" altLang="en-US" sz="1600" dirty="0">
                <a:latin typeface="宋体" panose="02010600030101010101" pitchFamily="2" charset="-122"/>
                <a:sym typeface="Gill Sans MT" panose="020B0502020104020203" pitchFamily="34" charset="0"/>
              </a:rPr>
              <a:t>。 </a:t>
            </a:r>
            <a:r>
              <a:rPr lang="zh-CN" altLang="en-US" sz="1600" dirty="0">
                <a:solidFill>
                  <a:srgbClr val="FF0000"/>
                </a:solidFill>
                <a:latin typeface="宋体" panose="02010600030101010101" pitchFamily="2" charset="-122"/>
                <a:sym typeface="Gill Sans MT" panose="020B0502020104020203" pitchFamily="34" charset="0"/>
              </a:rPr>
              <a:t>          </a:t>
            </a:r>
            <a:endParaRPr lang="zh-CN" altLang="en-US" sz="1600" dirty="0">
              <a:solidFill>
                <a:srgbClr val="FF0000"/>
              </a:solidFill>
              <a:latin typeface="宋体" panose="02010600030101010101" pitchFamily="2" charset="-122"/>
              <a:sym typeface="Gill Sans MT" panose="020B0502020104020203" pitchFamily="34" charset="0"/>
            </a:endParaRPr>
          </a:p>
        </p:txBody>
      </p:sp>
      <p:sp>
        <p:nvSpPr>
          <p:cNvPr id="22543" name="Text Box 16"/>
          <p:cNvSpPr txBox="1"/>
          <p:nvPr/>
        </p:nvSpPr>
        <p:spPr>
          <a:xfrm>
            <a:off x="754063" y="5078413"/>
            <a:ext cx="10580688" cy="903288"/>
          </a:xfrm>
          <a:prstGeom prst="rect">
            <a:avLst/>
          </a:prstGeom>
          <a:noFill/>
          <a:ln w="9525">
            <a:noFill/>
          </a:ln>
        </p:spPr>
        <p:txBody>
          <a:bodyPr>
            <a:spAutoFit/>
          </a:bodyPr>
          <a:lstStyle/>
          <a:p>
            <a:pPr marL="342900" marR="0" indent="-342900" defTabSz="914400">
              <a:lnSpc>
                <a:spcPct val="110000"/>
              </a:lnSpc>
              <a:buClrTx/>
              <a:buSzTx/>
              <a:buFont typeface="Wingdings" panose="05000000000000000000" charset="0"/>
              <a:buChar char="Ø"/>
              <a:defRPr/>
            </a:pP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总部企业：按其年度企业所得税和增值税地方留成部分连续</a:t>
            </a:r>
            <a:r>
              <a:rPr kumimoji="0" lang="en-US" altLang="zh-CN"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10</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年</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给予奖励</a:t>
            </a:r>
            <a:endPar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endParaRPr>
          </a:p>
          <a:p>
            <a:pPr marR="0" defTabSz="914400">
              <a:lnSpc>
                <a:spcPct val="110000"/>
              </a:lnSpc>
              <a:buClrTx/>
              <a:buSzTx/>
              <a:buFont typeface="Wingdings" panose="05000000000000000000" charset="0"/>
              <a:defRPr/>
            </a:pP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             前</a:t>
            </a:r>
            <a:r>
              <a:rPr kumimoji="0" lang="en-US" altLang="zh-CN"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5</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年</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a:t>
            </a:r>
            <a:r>
              <a:rPr kumimoji="0" lang="en-US" altLang="zh-CN"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5000</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万元以内</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部分，奖励比例</a:t>
            </a:r>
            <a:r>
              <a:rPr kumimoji="0" lang="en-US" altLang="zh-CN"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70%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a:t>
            </a:r>
            <a:r>
              <a:rPr kumimoji="0" lang="en-US" altLang="zh-CN"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5000</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万元以上</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部分，奖励比例</a:t>
            </a:r>
            <a:r>
              <a:rPr kumimoji="0" lang="en-US" altLang="zh-CN"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80%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a:t>
            </a: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endParaRPr>
          </a:p>
          <a:p>
            <a:pPr marR="0" defTabSz="914400">
              <a:lnSpc>
                <a:spcPct val="110000"/>
              </a:lnSpc>
              <a:buClrTx/>
              <a:buSzTx/>
              <a:buFont typeface="Wingdings" panose="05000000000000000000" charset="0"/>
              <a:defRPr/>
            </a:pP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             </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后</a:t>
            </a:r>
            <a:r>
              <a:rPr kumimoji="0" lang="en-US" altLang="zh-CN"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5</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年</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，奖励比例分别</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减半</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a:t>
            </a: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endParaRPr>
          </a:p>
        </p:txBody>
      </p:sp>
      <p:sp>
        <p:nvSpPr>
          <p:cNvPr id="103430" name="Text Box 16"/>
          <p:cNvSpPr txBox="1">
            <a:spLocks noChangeArrowheads="1"/>
          </p:cNvSpPr>
          <p:nvPr/>
        </p:nvSpPr>
        <p:spPr bwMode="auto">
          <a:xfrm>
            <a:off x="668338" y="1860550"/>
            <a:ext cx="10817225" cy="2379663"/>
          </a:xfrm>
          <a:prstGeom prst="rect">
            <a:avLst/>
          </a:prstGeom>
          <a:noFill/>
          <a:ln w="9525">
            <a:noFill/>
            <a:miter lim="800000"/>
          </a:ln>
        </p:spPr>
        <p:txBody>
          <a:bodyPr wrap="square">
            <a:spAutoFit/>
          </a:bodyPr>
          <a:lstStyle/>
          <a:p>
            <a:pPr marR="0" defTabSz="914400">
              <a:lnSpc>
                <a:spcPct val="110000"/>
              </a:lnSpc>
              <a:buClrTx/>
              <a:buSzTx/>
              <a:buFont typeface="Wingdings" panose="05000000000000000000" pitchFamily="2" charset="2"/>
              <a:defRPr/>
            </a:pPr>
            <a:r>
              <a:rPr kumimoji="0" lang="en-US" alt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  </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设立后</a:t>
            </a:r>
            <a:r>
              <a:rPr kumimoji="0" lang="zh-CN" altLang="en-US" sz="1600" b="1"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三个日历年内</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达到或意见实施前已设立但</a:t>
            </a:r>
            <a:r>
              <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不满</a:t>
            </a:r>
            <a:r>
              <a:rPr kumimoji="0" lang="en-US" alt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3</a:t>
            </a:r>
            <a:r>
              <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年</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的企业</a:t>
            </a:r>
            <a:endPar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endParaRPr>
          </a:p>
          <a:p>
            <a:pPr marL="342900" marR="0" indent="-342900" defTabSz="914400">
              <a:lnSpc>
                <a:spcPct val="110000"/>
              </a:lnSpc>
              <a:buClrTx/>
              <a:buSzTx/>
              <a:buFont typeface="Wingdings" panose="05000000000000000000" pitchFamily="2" charset="2"/>
              <a:buChar char="Ø"/>
              <a:defRPr/>
            </a:pPr>
            <a:r>
              <a:rPr kumimoji="0" lang="zh-CN" altLang="en-US" sz="1600" b="1" kern="1200" cap="none" spc="0" normalizeH="0" baseline="0" noProof="0">
                <a:latin typeface="宋体" panose="02010600030101010101" pitchFamily="2" charset="-122"/>
                <a:ea typeface="宋体" panose="02010600030101010101" pitchFamily="2" charset="-122"/>
                <a:cs typeface="宋体" panose="02010600030101010101" pitchFamily="2" charset="-122"/>
              </a:rPr>
              <a:t>年度营业收入</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a:t>
            </a:r>
            <a:endParaRPr kumimoji="0" lang="en-US" altLang="zh-CN" sz="1600" b="1" kern="1200" cap="none" spc="0" normalizeH="0" baseline="0" noProof="0">
              <a:latin typeface="宋体" panose="02010600030101010101" pitchFamily="2" charset="-122"/>
              <a:ea typeface="宋体" panose="02010600030101010101" pitchFamily="2" charset="-122"/>
              <a:cs typeface="宋体" panose="02010600030101010101" pitchFamily="2" charset="-122"/>
            </a:endParaRPr>
          </a:p>
          <a:p>
            <a:pPr marL="342900" marR="0" indent="-342900" defTabSz="914400">
              <a:buClrTx/>
              <a:buSzTx/>
              <a:buFontTx/>
              <a:defRPr/>
            </a:pP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总部企业：不低于</a:t>
            </a:r>
            <a:r>
              <a:rPr kumimoji="0" lang="en-US" alt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2</a:t>
            </a:r>
            <a:r>
              <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亿元</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（其中法律、咨询与调查、会议展览及相关服务、科学研究与技术服务业、软件和信息技术服  </a:t>
            </a:r>
            <a:endPar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endParaRPr>
          </a:p>
          <a:p>
            <a:pPr marL="342900" marR="0" indent="-342900" defTabSz="914400">
              <a:buClrTx/>
              <a:buSzTx/>
              <a:buFontTx/>
              <a:defRPr/>
            </a:pP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          务业、广播电视电影和录音制作业企业不低于</a:t>
            </a:r>
            <a:r>
              <a:rPr kumimoji="0" lang="en-US" alt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8000</a:t>
            </a:r>
            <a:r>
              <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万元</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a:t>
            </a:r>
            <a:endParaRPr kumimoji="0" lang="en-US" alt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endParaRPr>
          </a:p>
          <a:p>
            <a:pPr marL="342900" marR="0" indent="-342900" defTabSz="914400">
              <a:buClrTx/>
              <a:buSzTx/>
              <a:buFontTx/>
              <a:defRPr/>
            </a:pP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成长型企业：不低于</a:t>
            </a:r>
            <a:r>
              <a:rPr kumimoji="0" lang="en-US" alt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5000</a:t>
            </a:r>
            <a:r>
              <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万元</a:t>
            </a:r>
            <a:endPar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342900" marR="0" indent="-342900" defTabSz="914400">
              <a:lnSpc>
                <a:spcPct val="110000"/>
              </a:lnSpc>
              <a:buClrTx/>
              <a:buSzTx/>
              <a:buFont typeface="Wingdings" panose="05000000000000000000" pitchFamily="2" charset="2"/>
              <a:buChar char="Ø"/>
              <a:defRPr/>
            </a:pPr>
            <a:r>
              <a:rPr kumimoji="0" lang="zh-CN" altLang="en-US" sz="1600" b="1"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年度两税地方留成</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a:t>
            </a:r>
            <a:endParaRPr kumimoji="0" lang="en-US" altLang="zh-CN" sz="1600" b="1" kern="1200" cap="none" spc="0" normalizeH="0" baseline="0" noProof="0">
              <a:latin typeface="宋体" panose="02010600030101010101" pitchFamily="2" charset="-122"/>
              <a:ea typeface="宋体" panose="02010600030101010101" pitchFamily="2" charset="-122"/>
              <a:cs typeface="宋体" panose="02010600030101010101" pitchFamily="2" charset="-122"/>
            </a:endParaRPr>
          </a:p>
          <a:p>
            <a:pPr marL="342900" marR="0" indent="-342900" defTabSz="914400">
              <a:buClrTx/>
              <a:buSzTx/>
              <a:buFontTx/>
              <a:defRPr/>
            </a:pP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总部企业：不低于</a:t>
            </a:r>
            <a:r>
              <a:rPr kumimoji="0" lang="en-US" alt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2000</a:t>
            </a:r>
            <a:r>
              <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万元</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（其中法律、咨询与调查、会议展览及相关服务、科学研究与技术服务业、软件和信息技术</a:t>
            </a:r>
            <a:endPar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endParaRPr>
          </a:p>
          <a:p>
            <a:pPr marL="342900" marR="0" indent="-342900" defTabSz="914400">
              <a:buClrTx/>
              <a:buSzTx/>
              <a:buFontTx/>
              <a:defRPr/>
            </a:pP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          服务业、广播电视电影和录音制作业企业不低于</a:t>
            </a:r>
            <a:r>
              <a:rPr kumimoji="0" lang="en-US" alt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1000</a:t>
            </a:r>
            <a:r>
              <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万元</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a:t>
            </a:r>
            <a:endParaRPr kumimoji="0" lang="en-US" alt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endParaRPr>
          </a:p>
          <a:p>
            <a:pPr marL="342900" marR="0" indent="-342900" defTabSz="914400">
              <a:buClrTx/>
              <a:buSzTx/>
              <a:buFontTx/>
              <a:defRPr/>
            </a:pP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rPr>
              <a:t>成长型企业：不低于</a:t>
            </a:r>
            <a:r>
              <a:rPr kumimoji="0" lang="en-US" alt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500</a:t>
            </a:r>
            <a:r>
              <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rPr>
              <a:t>万元</a:t>
            </a:r>
            <a:endPar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p:txBody>
      </p:sp>
      <p:sp>
        <p:nvSpPr>
          <p:cNvPr id="110599" name="AutoShape 8"/>
          <p:cNvSpPr/>
          <p:nvPr/>
        </p:nvSpPr>
        <p:spPr>
          <a:xfrm>
            <a:off x="582613" y="1598613"/>
            <a:ext cx="10902950" cy="276860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10600" name="组合 21511"/>
          <p:cNvGrpSpPr/>
          <p:nvPr/>
        </p:nvGrpSpPr>
        <p:grpSpPr>
          <a:xfrm>
            <a:off x="1123950" y="1339850"/>
            <a:ext cx="2170113" cy="473075"/>
            <a:chOff x="-55" y="-8"/>
            <a:chExt cx="3418" cy="759"/>
          </a:xfrm>
        </p:grpSpPr>
        <p:sp>
          <p:nvSpPr>
            <p:cNvPr id="110601" name="AutoShape 7"/>
            <p:cNvSpPr/>
            <p:nvPr/>
          </p:nvSpPr>
          <p:spPr>
            <a:xfrm rot="5400000">
              <a:off x="1281" y="-1329"/>
              <a:ext cx="741" cy="3418"/>
            </a:xfrm>
            <a:prstGeom prst="homePlate">
              <a:avLst>
                <a:gd name="adj" fmla="val 25000"/>
              </a:avLst>
            </a:prstGeom>
            <a:solidFill>
              <a:schemeClr val="accent1"/>
            </a:solidFill>
            <a:ln w="9525">
              <a:noFill/>
            </a:ln>
          </p:spPr>
          <p:txBody>
            <a:bodyPr rot="10800000" vert="eaVert" lIns="90170" tIns="46990" rIns="90170" bIns="46990"/>
            <a:p>
              <a:endParaRPr lang="zh-CN" altLang="en-US" dirty="0">
                <a:latin typeface="Arial" panose="020B0604020202020204" pitchFamily="34" charset="0"/>
              </a:endParaRPr>
            </a:p>
          </p:txBody>
        </p:sp>
        <p:sp>
          <p:nvSpPr>
            <p:cNvPr id="110602" name="Text Box 10"/>
            <p:cNvSpPr txBox="1"/>
            <p:nvPr/>
          </p:nvSpPr>
          <p:spPr>
            <a:xfrm>
              <a:off x="100" y="-8"/>
              <a:ext cx="3225" cy="592"/>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认定条件</a:t>
              </a:r>
              <a:endParaRPr lang="en-US" altLang="zh-CN" b="1">
                <a:solidFill>
                  <a:schemeClr val="bg1"/>
                </a:solidFill>
                <a:latin typeface="方正小标宋简体" panose="03000509000000000000" charset="-122"/>
                <a:ea typeface="方正小标宋简体" panose="03000509000000000000" charset="-122"/>
              </a:endParaRPr>
            </a:p>
          </p:txBody>
        </p:sp>
      </p:grpSp>
    </p:spTree>
  </p:cSld>
  <p:clrMapOvr>
    <a:masterClrMapping/>
  </p:clrMapOvr>
  <p:transition spd="slow" advTm="3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AutoShape 8"/>
          <p:cNvSpPr/>
          <p:nvPr/>
        </p:nvSpPr>
        <p:spPr>
          <a:xfrm>
            <a:off x="631825" y="1701800"/>
            <a:ext cx="10902950" cy="12477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12642" name="组合 21511"/>
          <p:cNvGrpSpPr/>
          <p:nvPr/>
        </p:nvGrpSpPr>
        <p:grpSpPr>
          <a:xfrm>
            <a:off x="1173163" y="1443038"/>
            <a:ext cx="2170112" cy="473075"/>
            <a:chOff x="-55" y="-8"/>
            <a:chExt cx="3418" cy="759"/>
          </a:xfrm>
        </p:grpSpPr>
        <p:sp>
          <p:nvSpPr>
            <p:cNvPr id="112655" name="AutoShape 7"/>
            <p:cNvSpPr/>
            <p:nvPr/>
          </p:nvSpPr>
          <p:spPr>
            <a:xfrm rot="5400000">
              <a:off x="1281" y="-1329"/>
              <a:ext cx="741" cy="3418"/>
            </a:xfrm>
            <a:prstGeom prst="homePlate">
              <a:avLst>
                <a:gd name="adj" fmla="val 25000"/>
              </a:avLst>
            </a:prstGeom>
            <a:solidFill>
              <a:schemeClr val="accent1"/>
            </a:solidFill>
            <a:ln w="9525">
              <a:noFill/>
            </a:ln>
          </p:spPr>
          <p:txBody>
            <a:bodyPr rot="10800000" vert="eaVert" lIns="90170" tIns="46990" rIns="90170" bIns="46990"/>
            <a:p>
              <a:endParaRPr lang="zh-CN" altLang="en-US" dirty="0">
                <a:latin typeface="Arial" panose="020B0604020202020204" pitchFamily="34" charset="0"/>
              </a:endParaRPr>
            </a:p>
          </p:txBody>
        </p:sp>
        <p:sp>
          <p:nvSpPr>
            <p:cNvPr id="112656" name="Text Box 10"/>
            <p:cNvSpPr txBox="1"/>
            <p:nvPr/>
          </p:nvSpPr>
          <p:spPr>
            <a:xfrm>
              <a:off x="100" y="-8"/>
              <a:ext cx="3225" cy="592"/>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能级提升奖励</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12643" name="Text Box 16"/>
          <p:cNvSpPr txBox="1"/>
          <p:nvPr/>
        </p:nvSpPr>
        <p:spPr>
          <a:xfrm>
            <a:off x="717550" y="1903413"/>
            <a:ext cx="9753600" cy="903287"/>
          </a:xfrm>
          <a:prstGeom prst="rect">
            <a:avLst/>
          </a:prstGeom>
          <a:noFill/>
          <a:ln w="9525">
            <a:noFill/>
          </a:ln>
        </p:spPr>
        <p:txBody>
          <a:bodyPr>
            <a:spAutoFit/>
          </a:bodyPr>
          <a:p>
            <a:pPr marL="342900" indent="-342900">
              <a:lnSpc>
                <a:spcPct val="110000"/>
              </a:lnSpc>
              <a:buFont typeface="Wingdings" panose="05000000000000000000" pitchFamily="2" charset="2"/>
              <a:buChar char="Ø"/>
            </a:pPr>
            <a:r>
              <a:rPr lang="zh-CN" altLang="en-US" sz="1600" dirty="0">
                <a:latin typeface="宋体" panose="02010600030101010101" pitchFamily="2" charset="-122"/>
              </a:rPr>
              <a:t>年度两税地方留成</a:t>
            </a:r>
            <a:r>
              <a:rPr lang="zh-CN" altLang="en-US" sz="1600" dirty="0">
                <a:solidFill>
                  <a:srgbClr val="FF0000"/>
                </a:solidFill>
                <a:latin typeface="宋体" panose="02010600030101010101" pitchFamily="2" charset="-122"/>
              </a:rPr>
              <a:t>首次</a:t>
            </a:r>
            <a:r>
              <a:rPr lang="zh-CN" altLang="en-US" sz="1600" dirty="0">
                <a:latin typeface="宋体" panose="02010600030101010101" pitchFamily="2" charset="-122"/>
              </a:rPr>
              <a:t>达到</a:t>
            </a:r>
            <a:r>
              <a:rPr lang="en-US" altLang="zh-CN" sz="1600">
                <a:solidFill>
                  <a:srgbClr val="FF0000"/>
                </a:solidFill>
                <a:latin typeface="宋体" panose="02010600030101010101" pitchFamily="2" charset="-122"/>
              </a:rPr>
              <a:t>5000</a:t>
            </a:r>
            <a:r>
              <a:rPr lang="zh-CN" altLang="en-US" sz="1600" dirty="0">
                <a:solidFill>
                  <a:srgbClr val="FF0000"/>
                </a:solidFill>
                <a:latin typeface="宋体" panose="02010600030101010101" pitchFamily="2" charset="-122"/>
              </a:rPr>
              <a:t>万元</a:t>
            </a:r>
            <a:r>
              <a:rPr lang="zh-CN" altLang="en-US" sz="1600" dirty="0">
                <a:latin typeface="宋体" panose="02010600030101010101" pitchFamily="2" charset="-122"/>
              </a:rPr>
              <a:t>的，一次性奖励</a:t>
            </a:r>
            <a:r>
              <a:rPr lang="en-US" altLang="zh-CN" sz="1600">
                <a:solidFill>
                  <a:srgbClr val="FF0000"/>
                </a:solidFill>
                <a:latin typeface="宋体" panose="02010600030101010101" pitchFamily="2" charset="-122"/>
              </a:rPr>
              <a:t>500</a:t>
            </a:r>
            <a:r>
              <a:rPr lang="zh-CN" altLang="en-US" sz="1600" dirty="0">
                <a:solidFill>
                  <a:srgbClr val="FF0000"/>
                </a:solidFill>
                <a:latin typeface="宋体" panose="02010600030101010101" pitchFamily="2" charset="-122"/>
              </a:rPr>
              <a:t>万元</a:t>
            </a:r>
            <a:endParaRPr lang="zh-CN" altLang="en-US" sz="1600" dirty="0">
              <a:solidFill>
                <a:srgbClr val="FF0000"/>
              </a:solidFill>
              <a:latin typeface="宋体" panose="02010600030101010101" pitchFamily="2" charset="-122"/>
            </a:endParaRPr>
          </a:p>
          <a:p>
            <a:pPr marL="342900" indent="-342900">
              <a:lnSpc>
                <a:spcPct val="110000"/>
              </a:lnSpc>
              <a:buFont typeface="Wingdings" panose="05000000000000000000" pitchFamily="2" charset="2"/>
              <a:buChar char="Ø"/>
            </a:pPr>
            <a:r>
              <a:rPr lang="zh-CN" altLang="en-US" sz="1600" dirty="0">
                <a:latin typeface="宋体" panose="02010600030101010101" pitchFamily="2" charset="-122"/>
              </a:rPr>
              <a:t>年度两税地方留成</a:t>
            </a:r>
            <a:r>
              <a:rPr lang="zh-CN" altLang="en-US" sz="1600" dirty="0">
                <a:solidFill>
                  <a:srgbClr val="FF0000"/>
                </a:solidFill>
                <a:latin typeface="宋体" panose="02010600030101010101" pitchFamily="2" charset="-122"/>
              </a:rPr>
              <a:t>首次</a:t>
            </a:r>
            <a:r>
              <a:rPr lang="zh-CN" altLang="en-US" sz="1600" dirty="0">
                <a:latin typeface="宋体" panose="02010600030101010101" pitchFamily="2" charset="-122"/>
              </a:rPr>
              <a:t>达到</a:t>
            </a:r>
            <a:r>
              <a:rPr lang="en-US" altLang="zh-CN" sz="1600">
                <a:solidFill>
                  <a:srgbClr val="FF0000"/>
                </a:solidFill>
                <a:latin typeface="宋体" panose="02010600030101010101" pitchFamily="2" charset="-122"/>
              </a:rPr>
              <a:t>1</a:t>
            </a:r>
            <a:r>
              <a:rPr lang="zh-CN" altLang="en-US" sz="1600" dirty="0">
                <a:solidFill>
                  <a:srgbClr val="FF0000"/>
                </a:solidFill>
                <a:latin typeface="宋体" panose="02010600030101010101" pitchFamily="2" charset="-122"/>
              </a:rPr>
              <a:t>亿元</a:t>
            </a:r>
            <a:r>
              <a:rPr lang="zh-CN" altLang="en-US" sz="1600" dirty="0">
                <a:latin typeface="宋体" panose="02010600030101010101" pitchFamily="2" charset="-122"/>
              </a:rPr>
              <a:t>的，一次性奖励</a:t>
            </a:r>
            <a:r>
              <a:rPr lang="en-US" altLang="zh-CN" sz="1600">
                <a:solidFill>
                  <a:srgbClr val="FF0000"/>
                </a:solidFill>
                <a:latin typeface="宋体" panose="02010600030101010101" pitchFamily="2" charset="-122"/>
              </a:rPr>
              <a:t>1000</a:t>
            </a:r>
            <a:r>
              <a:rPr lang="zh-CN" altLang="en-US" sz="1600" dirty="0">
                <a:solidFill>
                  <a:srgbClr val="FF0000"/>
                </a:solidFill>
                <a:latin typeface="宋体" panose="02010600030101010101" pitchFamily="2" charset="-122"/>
              </a:rPr>
              <a:t>万元</a:t>
            </a:r>
            <a:endParaRPr lang="zh-CN" altLang="en-US" sz="1600" dirty="0">
              <a:solidFill>
                <a:srgbClr val="FF0000"/>
              </a:solidFill>
              <a:latin typeface="宋体" panose="02010600030101010101" pitchFamily="2" charset="-122"/>
            </a:endParaRPr>
          </a:p>
          <a:p>
            <a:pPr marL="342900" indent="-342900">
              <a:lnSpc>
                <a:spcPct val="110000"/>
              </a:lnSpc>
              <a:buFont typeface="Wingdings" panose="05000000000000000000" pitchFamily="2" charset="2"/>
              <a:buChar char="Ø"/>
            </a:pPr>
            <a:r>
              <a:rPr lang="zh-CN" altLang="en-US" sz="1600" dirty="0">
                <a:latin typeface="宋体" panose="02010600030101010101" pitchFamily="2" charset="-122"/>
              </a:rPr>
              <a:t>同一企业累计最高可享受奖励金额</a:t>
            </a:r>
            <a:r>
              <a:rPr lang="zh-CN" altLang="en-US" sz="1600" dirty="0">
                <a:solidFill>
                  <a:srgbClr val="FF0000"/>
                </a:solidFill>
                <a:latin typeface="宋体" panose="02010600030101010101" pitchFamily="2" charset="-122"/>
              </a:rPr>
              <a:t>不超过</a:t>
            </a:r>
            <a:r>
              <a:rPr lang="en-US" altLang="zh-CN" sz="1600">
                <a:solidFill>
                  <a:srgbClr val="FF0000"/>
                </a:solidFill>
                <a:latin typeface="宋体" panose="02010600030101010101" pitchFamily="2" charset="-122"/>
              </a:rPr>
              <a:t>1000</a:t>
            </a:r>
            <a:r>
              <a:rPr lang="zh-CN" altLang="en-US" sz="1600" dirty="0">
                <a:solidFill>
                  <a:srgbClr val="FF0000"/>
                </a:solidFill>
                <a:latin typeface="宋体" panose="02010600030101010101" pitchFamily="2" charset="-122"/>
              </a:rPr>
              <a:t>万元</a:t>
            </a:r>
            <a:endParaRPr lang="zh-CN" altLang="en-US" sz="1600" dirty="0">
              <a:solidFill>
                <a:srgbClr val="FF0000"/>
              </a:solidFill>
              <a:latin typeface="宋体" panose="02010600030101010101" pitchFamily="2" charset="-122"/>
            </a:endParaRPr>
          </a:p>
        </p:txBody>
      </p:sp>
      <p:sp>
        <p:nvSpPr>
          <p:cNvPr id="112644" name="AutoShape 8"/>
          <p:cNvSpPr/>
          <p:nvPr/>
        </p:nvSpPr>
        <p:spPr>
          <a:xfrm>
            <a:off x="631825" y="3389313"/>
            <a:ext cx="10902950" cy="1811337"/>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12645" name="组合 21511"/>
          <p:cNvGrpSpPr/>
          <p:nvPr/>
        </p:nvGrpSpPr>
        <p:grpSpPr>
          <a:xfrm>
            <a:off x="1173163" y="3130550"/>
            <a:ext cx="2170112" cy="473075"/>
            <a:chOff x="-55" y="-8"/>
            <a:chExt cx="3418" cy="759"/>
          </a:xfrm>
        </p:grpSpPr>
        <p:sp>
          <p:nvSpPr>
            <p:cNvPr id="112653" name="AutoShape 7"/>
            <p:cNvSpPr/>
            <p:nvPr/>
          </p:nvSpPr>
          <p:spPr>
            <a:xfrm rot="5400000">
              <a:off x="1281" y="-1329"/>
              <a:ext cx="741" cy="3418"/>
            </a:xfrm>
            <a:prstGeom prst="homePlate">
              <a:avLst>
                <a:gd name="adj" fmla="val 25000"/>
              </a:avLst>
            </a:prstGeom>
            <a:solidFill>
              <a:schemeClr val="accent1"/>
            </a:solidFill>
            <a:ln w="9525">
              <a:noFill/>
            </a:ln>
          </p:spPr>
          <p:txBody>
            <a:bodyPr rot="10800000" vert="eaVert" lIns="90170" tIns="46990" rIns="90170" bIns="46990"/>
            <a:p>
              <a:endParaRPr lang="zh-CN" altLang="en-US" dirty="0">
                <a:latin typeface="Arial" panose="020B0604020202020204" pitchFamily="34" charset="0"/>
              </a:endParaRPr>
            </a:p>
          </p:txBody>
        </p:sp>
        <p:sp>
          <p:nvSpPr>
            <p:cNvPr id="112654" name="Text Box 10"/>
            <p:cNvSpPr txBox="1"/>
            <p:nvPr/>
          </p:nvSpPr>
          <p:spPr>
            <a:xfrm>
              <a:off x="100" y="-8"/>
              <a:ext cx="3225" cy="592"/>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品牌升级奖励</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12646" name="Text Box 16"/>
          <p:cNvSpPr txBox="1"/>
          <p:nvPr/>
        </p:nvSpPr>
        <p:spPr>
          <a:xfrm>
            <a:off x="717550" y="3657600"/>
            <a:ext cx="10479088" cy="1444625"/>
          </a:xfrm>
          <a:prstGeom prst="rect">
            <a:avLst/>
          </a:prstGeom>
          <a:noFill/>
          <a:ln w="9525">
            <a:noFill/>
          </a:ln>
        </p:spPr>
        <p:txBody>
          <a:bodyPr>
            <a:spAutoFit/>
          </a:bodyPr>
          <a:p>
            <a:pPr marL="342900" indent="-342900">
              <a:lnSpc>
                <a:spcPct val="110000"/>
              </a:lnSpc>
              <a:buFont typeface="Wingdings" panose="05000000000000000000" pitchFamily="2" charset="2"/>
              <a:buChar char="Ø"/>
            </a:pPr>
            <a:r>
              <a:rPr lang="zh-CN" altLang="en-US" sz="1600" dirty="0">
                <a:latin typeface="宋体" panose="02010600030101010101" pitchFamily="2" charset="-122"/>
              </a:rPr>
              <a:t>自认定当年起，首次被评定为中国服务业企业</a:t>
            </a:r>
            <a:r>
              <a:rPr lang="en-US" altLang="zh-CN" sz="1600">
                <a:latin typeface="宋体" panose="02010600030101010101" pitchFamily="2" charset="-122"/>
              </a:rPr>
              <a:t>500 </a:t>
            </a:r>
            <a:r>
              <a:rPr lang="zh-CN" altLang="en-US" sz="1600" dirty="0">
                <a:latin typeface="宋体" panose="02010600030101010101" pitchFamily="2" charset="-122"/>
              </a:rPr>
              <a:t>强（中国企业家协会）或民营企业</a:t>
            </a:r>
            <a:r>
              <a:rPr lang="en-US" altLang="zh-CN" sz="1600">
                <a:latin typeface="宋体" panose="02010600030101010101" pitchFamily="2" charset="-122"/>
              </a:rPr>
              <a:t>500</a:t>
            </a:r>
            <a:r>
              <a:rPr lang="zh-CN" altLang="en-US" sz="1600" dirty="0">
                <a:latin typeface="宋体" panose="02010600030101010101" pitchFamily="2" charset="-122"/>
              </a:rPr>
              <a:t>强（全国工商联）的，给予</a:t>
            </a:r>
            <a:r>
              <a:rPr lang="en-US" altLang="zh-CN" sz="1600">
                <a:solidFill>
                  <a:srgbClr val="FF0000"/>
                </a:solidFill>
                <a:latin typeface="宋体" panose="02010600030101010101" pitchFamily="2" charset="-122"/>
              </a:rPr>
              <a:t>300</a:t>
            </a:r>
            <a:r>
              <a:rPr lang="zh-CN" altLang="en-US" sz="1600" dirty="0">
                <a:solidFill>
                  <a:srgbClr val="FF0000"/>
                </a:solidFill>
                <a:latin typeface="宋体" panose="02010600030101010101" pitchFamily="2" charset="-122"/>
              </a:rPr>
              <a:t>万元</a:t>
            </a:r>
            <a:r>
              <a:rPr lang="zh-CN" altLang="en-US" sz="1600" dirty="0">
                <a:latin typeface="宋体" panose="02010600030101010101" pitchFamily="2" charset="-122"/>
              </a:rPr>
              <a:t>的一次性奖励</a:t>
            </a:r>
            <a:endParaRPr lang="zh-CN" altLang="en-US" sz="1600" dirty="0">
              <a:latin typeface="宋体" panose="02010600030101010101" pitchFamily="2" charset="-122"/>
            </a:endParaRPr>
          </a:p>
          <a:p>
            <a:pPr marL="342900" indent="-342900">
              <a:lnSpc>
                <a:spcPct val="110000"/>
              </a:lnSpc>
              <a:buFont typeface="Wingdings" panose="05000000000000000000" pitchFamily="2" charset="2"/>
              <a:buChar char="Ø"/>
            </a:pPr>
            <a:r>
              <a:rPr lang="zh-CN" altLang="en-US" sz="1600" dirty="0">
                <a:latin typeface="宋体" panose="02010600030101010101" pitchFamily="2" charset="-122"/>
              </a:rPr>
              <a:t>首次被评定为中国企业</a:t>
            </a:r>
            <a:r>
              <a:rPr lang="en-US" altLang="zh-CN" sz="1600">
                <a:latin typeface="宋体" panose="02010600030101010101" pitchFamily="2" charset="-122"/>
              </a:rPr>
              <a:t>500</a:t>
            </a:r>
            <a:r>
              <a:rPr lang="zh-CN" altLang="en-US" sz="1600" dirty="0">
                <a:latin typeface="宋体" panose="02010600030101010101" pitchFamily="2" charset="-122"/>
              </a:rPr>
              <a:t>强（中国企业家协会）的，给予</a:t>
            </a:r>
            <a:r>
              <a:rPr lang="en-US" altLang="zh-CN" sz="1600">
                <a:solidFill>
                  <a:srgbClr val="FF0000"/>
                </a:solidFill>
                <a:latin typeface="宋体" panose="02010600030101010101" pitchFamily="2" charset="-122"/>
              </a:rPr>
              <a:t>500</a:t>
            </a:r>
            <a:r>
              <a:rPr lang="zh-CN" altLang="en-US" sz="1600" dirty="0">
                <a:solidFill>
                  <a:srgbClr val="FF0000"/>
                </a:solidFill>
                <a:latin typeface="宋体" panose="02010600030101010101" pitchFamily="2" charset="-122"/>
              </a:rPr>
              <a:t>万元</a:t>
            </a:r>
            <a:r>
              <a:rPr lang="zh-CN" altLang="en-US" sz="1600" dirty="0">
                <a:latin typeface="宋体" panose="02010600030101010101" pitchFamily="2" charset="-122"/>
              </a:rPr>
              <a:t>的一次性奖励</a:t>
            </a:r>
            <a:endParaRPr lang="zh-CN" altLang="en-US" sz="1600" dirty="0">
              <a:latin typeface="宋体" panose="02010600030101010101" pitchFamily="2" charset="-122"/>
            </a:endParaRPr>
          </a:p>
          <a:p>
            <a:pPr marL="342900" indent="-342900">
              <a:lnSpc>
                <a:spcPct val="110000"/>
              </a:lnSpc>
              <a:buFont typeface="Wingdings" panose="05000000000000000000" pitchFamily="2" charset="2"/>
              <a:buChar char="Ø"/>
            </a:pPr>
            <a:r>
              <a:rPr lang="zh-CN" altLang="en-US" sz="1600" dirty="0">
                <a:latin typeface="宋体" panose="02010600030101010101" pitchFamily="2" charset="-122"/>
              </a:rPr>
              <a:t>首次被评定为世界企业</a:t>
            </a:r>
            <a:r>
              <a:rPr lang="en-US" altLang="zh-CN" sz="1600">
                <a:latin typeface="宋体" panose="02010600030101010101" pitchFamily="2" charset="-122"/>
              </a:rPr>
              <a:t>500</a:t>
            </a:r>
            <a:r>
              <a:rPr lang="zh-CN" altLang="en-US" sz="1600" dirty="0">
                <a:latin typeface="宋体" panose="02010600030101010101" pitchFamily="2" charset="-122"/>
              </a:rPr>
              <a:t>强（</a:t>
            </a:r>
            <a:r>
              <a:rPr lang="en-US" altLang="zh-CN" sz="1600">
                <a:latin typeface="宋体" panose="02010600030101010101" pitchFamily="2" charset="-122"/>
              </a:rPr>
              <a:t>《</a:t>
            </a:r>
            <a:r>
              <a:rPr lang="zh-CN" altLang="en-US" sz="1600" dirty="0">
                <a:latin typeface="宋体" panose="02010600030101010101" pitchFamily="2" charset="-122"/>
              </a:rPr>
              <a:t>财富</a:t>
            </a:r>
            <a:r>
              <a:rPr lang="en-US" altLang="zh-CN" sz="1600">
                <a:latin typeface="宋体" panose="02010600030101010101" pitchFamily="2" charset="-122"/>
              </a:rPr>
              <a:t>》</a:t>
            </a:r>
            <a:r>
              <a:rPr lang="zh-CN" altLang="en-US" sz="1600" dirty="0">
                <a:latin typeface="宋体" panose="02010600030101010101" pitchFamily="2" charset="-122"/>
              </a:rPr>
              <a:t>）的，给予</a:t>
            </a:r>
            <a:r>
              <a:rPr lang="en-US" altLang="zh-CN" sz="1600">
                <a:solidFill>
                  <a:srgbClr val="FF0000"/>
                </a:solidFill>
                <a:latin typeface="宋体" panose="02010600030101010101" pitchFamily="2" charset="-122"/>
              </a:rPr>
              <a:t>2000</a:t>
            </a:r>
            <a:r>
              <a:rPr lang="zh-CN" altLang="en-US" sz="1600" dirty="0">
                <a:solidFill>
                  <a:srgbClr val="FF0000"/>
                </a:solidFill>
                <a:latin typeface="宋体" panose="02010600030101010101" pitchFamily="2" charset="-122"/>
              </a:rPr>
              <a:t>万元</a:t>
            </a:r>
            <a:r>
              <a:rPr lang="zh-CN" altLang="en-US" sz="1600" dirty="0">
                <a:latin typeface="宋体" panose="02010600030101010101" pitchFamily="2" charset="-122"/>
              </a:rPr>
              <a:t>的一次性奖励</a:t>
            </a:r>
            <a:endParaRPr lang="zh-CN" altLang="en-US" sz="1600" dirty="0">
              <a:latin typeface="宋体" panose="02010600030101010101" pitchFamily="2" charset="-122"/>
            </a:endParaRPr>
          </a:p>
          <a:p>
            <a:pPr marL="342900" indent="-342900">
              <a:lnSpc>
                <a:spcPct val="110000"/>
              </a:lnSpc>
              <a:buFont typeface="Wingdings" panose="05000000000000000000" pitchFamily="2" charset="2"/>
              <a:buChar char="Ø"/>
            </a:pPr>
            <a:r>
              <a:rPr lang="zh-CN" altLang="en-US" sz="1600" dirty="0">
                <a:latin typeface="宋体" panose="02010600030101010101" pitchFamily="2" charset="-122"/>
              </a:rPr>
              <a:t>以上奖励递进补差，就高不重复</a:t>
            </a:r>
            <a:endParaRPr lang="zh-CN" altLang="en-US" sz="1600" dirty="0">
              <a:latin typeface="宋体" panose="02010600030101010101" pitchFamily="2" charset="-122"/>
            </a:endParaRPr>
          </a:p>
        </p:txBody>
      </p:sp>
      <p:sp>
        <p:nvSpPr>
          <p:cNvPr id="112647" name="AutoShape 8"/>
          <p:cNvSpPr/>
          <p:nvPr/>
        </p:nvSpPr>
        <p:spPr>
          <a:xfrm>
            <a:off x="644525" y="5668963"/>
            <a:ext cx="10902950" cy="92392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12648" name="组合 21511"/>
          <p:cNvGrpSpPr/>
          <p:nvPr/>
        </p:nvGrpSpPr>
        <p:grpSpPr>
          <a:xfrm>
            <a:off x="1185863" y="5410200"/>
            <a:ext cx="2170112" cy="473075"/>
            <a:chOff x="-55" y="-8"/>
            <a:chExt cx="3418" cy="759"/>
          </a:xfrm>
        </p:grpSpPr>
        <p:sp>
          <p:nvSpPr>
            <p:cNvPr id="112651" name="AutoShape 7"/>
            <p:cNvSpPr/>
            <p:nvPr/>
          </p:nvSpPr>
          <p:spPr>
            <a:xfrm rot="5400000">
              <a:off x="1281" y="-1329"/>
              <a:ext cx="741" cy="3418"/>
            </a:xfrm>
            <a:prstGeom prst="homePlate">
              <a:avLst>
                <a:gd name="adj" fmla="val 25000"/>
              </a:avLst>
            </a:prstGeom>
            <a:solidFill>
              <a:schemeClr val="accent1"/>
            </a:solidFill>
            <a:ln w="9525">
              <a:noFill/>
            </a:ln>
          </p:spPr>
          <p:txBody>
            <a:bodyPr rot="10800000" vert="eaVert" lIns="90170" tIns="46990" rIns="90170" bIns="46990"/>
            <a:p>
              <a:endParaRPr lang="zh-CN" altLang="en-US" dirty="0">
                <a:latin typeface="Arial" panose="020B0604020202020204" pitchFamily="34" charset="0"/>
              </a:endParaRPr>
            </a:p>
          </p:txBody>
        </p:sp>
        <p:sp>
          <p:nvSpPr>
            <p:cNvPr id="112652" name="Text Box 10"/>
            <p:cNvSpPr txBox="1"/>
            <p:nvPr/>
          </p:nvSpPr>
          <p:spPr>
            <a:xfrm>
              <a:off x="100" y="-8"/>
              <a:ext cx="3225" cy="592"/>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产业链引进奖励</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12649" name="Text Box 16"/>
          <p:cNvSpPr txBox="1"/>
          <p:nvPr/>
        </p:nvSpPr>
        <p:spPr>
          <a:xfrm>
            <a:off x="730250" y="5870575"/>
            <a:ext cx="10467975" cy="633413"/>
          </a:xfrm>
          <a:prstGeom prst="rect">
            <a:avLst/>
          </a:prstGeom>
          <a:noFill/>
          <a:ln w="9525">
            <a:noFill/>
          </a:ln>
        </p:spPr>
        <p:txBody>
          <a:bodyPr>
            <a:spAutoFit/>
          </a:bodyPr>
          <a:p>
            <a:pPr marL="342900" indent="-342900">
              <a:lnSpc>
                <a:spcPct val="110000"/>
              </a:lnSpc>
              <a:buFont typeface="Wingdings" panose="05000000000000000000" pitchFamily="2" charset="2"/>
              <a:buChar char="Ø"/>
            </a:pPr>
            <a:r>
              <a:rPr lang="zh-CN" altLang="en-US" sz="1600" dirty="0">
                <a:latin typeface="宋体" panose="02010600030101010101" pitchFamily="2" charset="-122"/>
              </a:rPr>
              <a:t>总部企业、成长型企业引进其投资占股</a:t>
            </a:r>
            <a:r>
              <a:rPr lang="en-US" altLang="zh-CN" sz="1600">
                <a:latin typeface="宋体" panose="02010600030101010101" pitchFamily="2" charset="-122"/>
              </a:rPr>
              <a:t>5% </a:t>
            </a:r>
            <a:r>
              <a:rPr lang="zh-CN" altLang="en-US" sz="1600" dirty="0">
                <a:latin typeface="宋体" panose="02010600030101010101" pitchFamily="2" charset="-122"/>
              </a:rPr>
              <a:t>（含）以上，但未达到合并计税条件的企业落户我市，按引进企业缴纳的企业所得税、增值税地方留成给予</a:t>
            </a:r>
            <a:r>
              <a:rPr lang="en-US" altLang="zh-CN" sz="1600">
                <a:solidFill>
                  <a:srgbClr val="FF0000"/>
                </a:solidFill>
                <a:latin typeface="宋体" panose="02010600030101010101" pitchFamily="2" charset="-122"/>
              </a:rPr>
              <a:t>6%</a:t>
            </a:r>
            <a:r>
              <a:rPr lang="zh-CN" altLang="en-US" sz="1600" dirty="0">
                <a:solidFill>
                  <a:srgbClr val="FF0000"/>
                </a:solidFill>
                <a:latin typeface="宋体" panose="02010600030101010101" pitchFamily="2" charset="-122"/>
              </a:rPr>
              <a:t>奖励</a:t>
            </a:r>
            <a:r>
              <a:rPr lang="zh-CN" altLang="en-US" sz="1600" dirty="0">
                <a:latin typeface="宋体" panose="02010600030101010101" pitchFamily="2" charset="-122"/>
              </a:rPr>
              <a:t>，奖励期</a:t>
            </a:r>
            <a:r>
              <a:rPr lang="en-US" altLang="zh-CN" sz="1600">
                <a:solidFill>
                  <a:srgbClr val="FF0000"/>
                </a:solidFill>
                <a:latin typeface="宋体" panose="02010600030101010101" pitchFamily="2" charset="-122"/>
              </a:rPr>
              <a:t>5</a:t>
            </a:r>
            <a:r>
              <a:rPr lang="zh-CN" altLang="en-US" sz="1600" dirty="0">
                <a:solidFill>
                  <a:srgbClr val="FF0000"/>
                </a:solidFill>
                <a:latin typeface="宋体" panose="02010600030101010101" pitchFamily="2" charset="-122"/>
              </a:rPr>
              <a:t>年</a:t>
            </a:r>
            <a:r>
              <a:rPr lang="zh-CN" altLang="en-US" sz="1600" dirty="0">
                <a:latin typeface="宋体" panose="02010600030101010101" pitchFamily="2" charset="-122"/>
              </a:rPr>
              <a:t>。</a:t>
            </a:r>
            <a:endParaRPr lang="zh-CN" altLang="en-US" sz="1600" dirty="0">
              <a:latin typeface="宋体" panose="02010600030101010101" pitchFamily="2" charset="-122"/>
            </a:endParaRPr>
          </a:p>
        </p:txBody>
      </p:sp>
      <p:sp>
        <p:nvSpPr>
          <p:cNvPr id="112650" name="文本框 1"/>
          <p:cNvSpPr txBox="1"/>
          <p:nvPr/>
        </p:nvSpPr>
        <p:spPr>
          <a:xfrm>
            <a:off x="1241425" y="358775"/>
            <a:ext cx="9764713" cy="644525"/>
          </a:xfrm>
          <a:prstGeom prst="rect">
            <a:avLst/>
          </a:prstGeom>
          <a:noFill/>
          <a:ln w="9525">
            <a:noFill/>
          </a:ln>
        </p:spPr>
        <p:txBody>
          <a:bodyPr>
            <a:spAutoFit/>
          </a:bodyPr>
          <a:p>
            <a:r>
              <a:rPr lang="zh-CN" altLang="en-US" b="1" dirty="0">
                <a:latin typeface="宋体" panose="02010600030101010101" pitchFamily="2" charset="-122"/>
              </a:rPr>
              <a:t>中共厦门市委   厦门市人民政府  《关于加快总部经济高质量发展》的意见</a:t>
            </a:r>
            <a:endParaRPr lang="zh-CN" altLang="en-US" b="1" dirty="0">
              <a:latin typeface="宋体" panose="02010600030101010101" pitchFamily="2" charset="-122"/>
            </a:endParaRPr>
          </a:p>
          <a:p>
            <a:r>
              <a:rPr lang="zh-CN" altLang="en-US" b="1" dirty="0">
                <a:latin typeface="宋体" panose="02010600030101010101" pitchFamily="2" charset="-122"/>
              </a:rPr>
              <a:t>（厦委发【20</a:t>
            </a:r>
            <a:r>
              <a:rPr lang="en-US" altLang="zh-CN" b="1">
                <a:latin typeface="宋体" panose="02010600030101010101" pitchFamily="2" charset="-122"/>
              </a:rPr>
              <a:t>20</a:t>
            </a:r>
            <a:r>
              <a:rPr lang="zh-CN" altLang="en-US" b="1" dirty="0">
                <a:latin typeface="宋体" panose="02010600030101010101" pitchFamily="2" charset="-122"/>
              </a:rPr>
              <a:t>】</a:t>
            </a:r>
            <a:r>
              <a:rPr lang="en-US" altLang="zh-CN" b="1">
                <a:latin typeface="宋体" panose="02010600030101010101" pitchFamily="2" charset="-122"/>
              </a:rPr>
              <a:t>12</a:t>
            </a:r>
            <a:r>
              <a:rPr lang="zh-CN" altLang="en-US" b="1" dirty="0">
                <a:latin typeface="宋体" panose="02010600030101010101" pitchFamily="2" charset="-122"/>
              </a:rPr>
              <a:t>号）     （本法自</a:t>
            </a:r>
            <a:r>
              <a:rPr lang="en-US" altLang="zh-CN" b="1">
                <a:solidFill>
                  <a:srgbClr val="FF0000"/>
                </a:solidFill>
                <a:latin typeface="宋体" panose="02010600030101010101" pitchFamily="2" charset="-122"/>
              </a:rPr>
              <a:t>2021</a:t>
            </a:r>
            <a:r>
              <a:rPr lang="zh-CN" altLang="en-US" b="1" dirty="0">
                <a:solidFill>
                  <a:srgbClr val="FF0000"/>
                </a:solidFill>
                <a:latin typeface="宋体" panose="02010600030101010101" pitchFamily="2" charset="-122"/>
              </a:rPr>
              <a:t>年</a:t>
            </a:r>
            <a:r>
              <a:rPr lang="en-US" altLang="zh-CN" b="1">
                <a:solidFill>
                  <a:srgbClr val="FF0000"/>
                </a:solidFill>
                <a:latin typeface="宋体" panose="02010600030101010101" pitchFamily="2" charset="-122"/>
              </a:rPr>
              <a:t>1</a:t>
            </a:r>
            <a:r>
              <a:rPr lang="zh-CN" altLang="en-US" b="1" dirty="0">
                <a:solidFill>
                  <a:srgbClr val="FF0000"/>
                </a:solidFill>
                <a:latin typeface="宋体" panose="02010600030101010101" pitchFamily="2" charset="-122"/>
              </a:rPr>
              <a:t>月</a:t>
            </a:r>
            <a:r>
              <a:rPr lang="en-US" altLang="zh-CN" b="1">
                <a:solidFill>
                  <a:srgbClr val="FF0000"/>
                </a:solidFill>
                <a:latin typeface="宋体" panose="02010600030101010101" pitchFamily="2" charset="-122"/>
              </a:rPr>
              <a:t>1</a:t>
            </a:r>
            <a:r>
              <a:rPr lang="zh-CN" altLang="en-US" b="1" dirty="0">
                <a:solidFill>
                  <a:srgbClr val="FF0000"/>
                </a:solidFill>
                <a:latin typeface="宋体" panose="02010600030101010101" pitchFamily="2" charset="-122"/>
              </a:rPr>
              <a:t>日起施行，有效期</a:t>
            </a:r>
            <a:r>
              <a:rPr lang="en-US" altLang="zh-CN" b="1">
                <a:solidFill>
                  <a:srgbClr val="FF0000"/>
                </a:solidFill>
                <a:latin typeface="宋体" panose="02010600030101010101" pitchFamily="2" charset="-122"/>
              </a:rPr>
              <a:t>5</a:t>
            </a:r>
            <a:r>
              <a:rPr lang="zh-CN" altLang="en-US" b="1" dirty="0">
                <a:solidFill>
                  <a:srgbClr val="FF0000"/>
                </a:solidFill>
                <a:latin typeface="宋体" panose="02010600030101010101" pitchFamily="2" charset="-122"/>
              </a:rPr>
              <a:t>年）</a:t>
            </a:r>
            <a:endParaRPr lang="zh-CN" altLang="en-US" b="1" dirty="0">
              <a:solidFill>
                <a:srgbClr val="FF0000"/>
              </a:solidFill>
              <a:latin typeface="宋体" panose="02010600030101010101" pitchFamily="2" charset="-122"/>
            </a:endParaRPr>
          </a:p>
        </p:txBody>
      </p:sp>
    </p:spTree>
  </p:cSld>
  <p:clrMapOvr>
    <a:masterClrMapping/>
  </p:clrMapOvr>
  <p:transition spd="slow" advTm="3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89" name="AutoShape 8"/>
          <p:cNvSpPr/>
          <p:nvPr/>
        </p:nvSpPr>
        <p:spPr>
          <a:xfrm>
            <a:off x="663575" y="1550988"/>
            <a:ext cx="10842625" cy="296545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sz="1400" dirty="0">
              <a:latin typeface="Arial" panose="020B0604020202020204" pitchFamily="34" charset="0"/>
            </a:endParaRPr>
          </a:p>
        </p:txBody>
      </p:sp>
      <p:grpSp>
        <p:nvGrpSpPr>
          <p:cNvPr id="114690" name="组合 21511"/>
          <p:cNvGrpSpPr/>
          <p:nvPr/>
        </p:nvGrpSpPr>
        <p:grpSpPr>
          <a:xfrm>
            <a:off x="1169988" y="1304925"/>
            <a:ext cx="2170112" cy="461963"/>
            <a:chOff x="-58" y="10"/>
            <a:chExt cx="3418" cy="741"/>
          </a:xfrm>
        </p:grpSpPr>
        <p:sp>
          <p:nvSpPr>
            <p:cNvPr id="114706" name="AutoShape 7"/>
            <p:cNvSpPr/>
            <p:nvPr/>
          </p:nvSpPr>
          <p:spPr>
            <a:xfrm rot="5400000">
              <a:off x="1281" y="-1329"/>
              <a:ext cx="741" cy="3418"/>
            </a:xfrm>
            <a:prstGeom prst="homePlate">
              <a:avLst>
                <a:gd name="adj" fmla="val 25000"/>
              </a:avLst>
            </a:prstGeom>
            <a:solidFill>
              <a:schemeClr val="accent1"/>
            </a:solidFill>
            <a:ln w="9525">
              <a:noFill/>
            </a:ln>
          </p:spPr>
          <p:txBody>
            <a:bodyPr rot="10800000" vert="eaVert" lIns="90170" tIns="46990" rIns="90170" bIns="46990"/>
            <a:p>
              <a:endParaRPr lang="zh-CN" altLang="en-US" sz="1400" dirty="0">
                <a:latin typeface="Arial" panose="020B0604020202020204" pitchFamily="34" charset="0"/>
              </a:endParaRPr>
            </a:p>
          </p:txBody>
        </p:sp>
        <p:sp>
          <p:nvSpPr>
            <p:cNvPr id="114707" name="Text Box 10"/>
            <p:cNvSpPr txBox="1"/>
            <p:nvPr/>
          </p:nvSpPr>
          <p:spPr>
            <a:xfrm>
              <a:off x="100" y="42"/>
              <a:ext cx="3225" cy="492"/>
            </a:xfrm>
            <a:prstGeom prst="rect">
              <a:avLst/>
            </a:prstGeom>
            <a:noFill/>
            <a:ln w="9525">
              <a:noFill/>
            </a:ln>
          </p:spPr>
          <p:txBody>
            <a:bodyPr anchor="ctr" anchorCtr="1">
              <a:spAutoFit/>
            </a:bodyPr>
            <a:p>
              <a:pPr algn="dist"/>
              <a:r>
                <a:rPr lang="zh-CN" altLang="en-US" sz="1400" b="1" dirty="0">
                  <a:solidFill>
                    <a:schemeClr val="bg1"/>
                  </a:solidFill>
                  <a:latin typeface="方正小标宋简体" panose="03000509000000000000" charset="-122"/>
                  <a:ea typeface="方正小标宋简体" panose="03000509000000000000" charset="-122"/>
                </a:rPr>
                <a:t>骨干员工个税补贴</a:t>
              </a:r>
              <a:endParaRPr lang="zh-CN" altLang="en-US" sz="1400" b="1" dirty="0">
                <a:solidFill>
                  <a:schemeClr val="bg1"/>
                </a:solidFill>
                <a:latin typeface="方正小标宋简体" panose="03000509000000000000" charset="-122"/>
                <a:ea typeface="方正小标宋简体" panose="03000509000000000000" charset="-122"/>
              </a:endParaRPr>
            </a:p>
          </p:txBody>
        </p:sp>
      </p:grpSp>
      <p:sp>
        <p:nvSpPr>
          <p:cNvPr id="114691" name="Text Box 16"/>
          <p:cNvSpPr txBox="1"/>
          <p:nvPr/>
        </p:nvSpPr>
        <p:spPr>
          <a:xfrm>
            <a:off x="819150" y="2397125"/>
            <a:ext cx="10442575" cy="336550"/>
          </a:xfrm>
          <a:prstGeom prst="rect">
            <a:avLst/>
          </a:prstGeom>
          <a:noFill/>
          <a:ln w="9525">
            <a:noFill/>
          </a:ln>
        </p:spPr>
        <p:txBody>
          <a:bodyPr>
            <a:spAutoFit/>
          </a:bodyPr>
          <a:p>
            <a:pPr marL="285750" indent="-285750"/>
            <a:r>
              <a:rPr lang="zh-CN" altLang="en-US" sz="1600" b="1" dirty="0">
                <a:latin typeface="宋体" panose="02010600030101010101" pitchFamily="2" charset="-122"/>
              </a:rPr>
              <a:t>   </a:t>
            </a:r>
            <a:endParaRPr lang="en-US" altLang="zh-CN" sz="1600" b="1">
              <a:latin typeface="宋体" panose="02010600030101010101" pitchFamily="2" charset="-122"/>
            </a:endParaRPr>
          </a:p>
        </p:txBody>
      </p:sp>
      <p:sp>
        <p:nvSpPr>
          <p:cNvPr id="114692" name="AutoShape 8"/>
          <p:cNvSpPr/>
          <p:nvPr/>
        </p:nvSpPr>
        <p:spPr>
          <a:xfrm>
            <a:off x="708025" y="4887913"/>
            <a:ext cx="10798175" cy="677862"/>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sz="1400" dirty="0">
              <a:latin typeface="Arial" panose="020B0604020202020204" pitchFamily="34" charset="0"/>
            </a:endParaRPr>
          </a:p>
        </p:txBody>
      </p:sp>
      <p:grpSp>
        <p:nvGrpSpPr>
          <p:cNvPr id="114693" name="组合 21511"/>
          <p:cNvGrpSpPr/>
          <p:nvPr/>
        </p:nvGrpSpPr>
        <p:grpSpPr>
          <a:xfrm>
            <a:off x="1211263" y="4687888"/>
            <a:ext cx="2170112" cy="461962"/>
            <a:chOff x="-58" y="10"/>
            <a:chExt cx="3418" cy="741"/>
          </a:xfrm>
        </p:grpSpPr>
        <p:sp>
          <p:nvSpPr>
            <p:cNvPr id="114704"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sz="1400" dirty="0">
                <a:latin typeface="Arial" panose="020B0604020202020204" pitchFamily="34" charset="0"/>
              </a:endParaRPr>
            </a:p>
          </p:txBody>
        </p:sp>
        <p:sp>
          <p:nvSpPr>
            <p:cNvPr id="114705" name="Text Box 10"/>
            <p:cNvSpPr txBox="1"/>
            <p:nvPr/>
          </p:nvSpPr>
          <p:spPr>
            <a:xfrm>
              <a:off x="100" y="41"/>
              <a:ext cx="3225" cy="494"/>
            </a:xfrm>
            <a:prstGeom prst="rect">
              <a:avLst/>
            </a:prstGeom>
            <a:noFill/>
            <a:ln w="9525">
              <a:noFill/>
            </a:ln>
          </p:spPr>
          <p:txBody>
            <a:bodyPr anchor="ctr" anchorCtr="1">
              <a:spAutoFit/>
            </a:bodyPr>
            <a:p>
              <a:pPr algn="dist"/>
              <a:r>
                <a:rPr lang="zh-CN" altLang="en-US" sz="1400" b="1" dirty="0">
                  <a:solidFill>
                    <a:schemeClr val="bg1"/>
                  </a:solidFill>
                  <a:latin typeface="方正小标宋简体" panose="03000509000000000000" charset="-122"/>
                  <a:ea typeface="方正小标宋简体" panose="03000509000000000000" charset="-122"/>
                </a:rPr>
                <a:t>租房</a:t>
              </a:r>
              <a:endParaRPr lang="zh-CN" altLang="en-US" sz="1400" b="1" dirty="0">
                <a:solidFill>
                  <a:schemeClr val="bg1"/>
                </a:solidFill>
                <a:latin typeface="方正小标宋简体" panose="03000509000000000000" charset="-122"/>
                <a:ea typeface="方正小标宋简体" panose="03000509000000000000" charset="-122"/>
              </a:endParaRPr>
            </a:p>
          </p:txBody>
        </p:sp>
      </p:grpSp>
      <p:sp>
        <p:nvSpPr>
          <p:cNvPr id="114694" name="Text Box 16"/>
          <p:cNvSpPr txBox="1"/>
          <p:nvPr/>
        </p:nvSpPr>
        <p:spPr>
          <a:xfrm>
            <a:off x="917575" y="5160963"/>
            <a:ext cx="10442575" cy="36195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solidFill>
                  <a:srgbClr val="FF0000"/>
                </a:solidFill>
                <a:latin typeface="宋体" panose="02010600030101010101" pitchFamily="2" charset="-122"/>
                <a:sym typeface="+mn-ea"/>
              </a:rPr>
              <a:t>连续</a:t>
            </a:r>
            <a:r>
              <a:rPr lang="en-US" altLang="zh-CN" sz="1600">
                <a:solidFill>
                  <a:srgbClr val="FF0000"/>
                </a:solidFill>
                <a:latin typeface="宋体" panose="02010600030101010101" pitchFamily="2" charset="-122"/>
                <a:sym typeface="+mn-ea"/>
              </a:rPr>
              <a:t>3</a:t>
            </a:r>
            <a:r>
              <a:rPr lang="zh-CN" altLang="en-US" sz="1600" dirty="0">
                <a:solidFill>
                  <a:srgbClr val="FF0000"/>
                </a:solidFill>
                <a:latin typeface="宋体" panose="02010600030101010101" pitchFamily="2" charset="-122"/>
                <a:sym typeface="+mn-ea"/>
              </a:rPr>
              <a:t>年</a:t>
            </a:r>
            <a:r>
              <a:rPr lang="zh-CN" altLang="en-US" sz="1600" dirty="0">
                <a:latin typeface="宋体" panose="02010600030101010101" pitchFamily="2" charset="-122"/>
                <a:sym typeface="+mn-ea"/>
              </a:rPr>
              <a:t>分别按年度租金的</a:t>
            </a:r>
            <a:r>
              <a:rPr lang="en-US" altLang="zh-CN" sz="1600">
                <a:solidFill>
                  <a:srgbClr val="FF0000"/>
                </a:solidFill>
                <a:latin typeface="宋体" panose="02010600030101010101" pitchFamily="2" charset="-122"/>
                <a:sym typeface="+mn-ea"/>
              </a:rPr>
              <a:t>30%</a:t>
            </a:r>
            <a:r>
              <a:rPr lang="zh-CN" altLang="en-US" sz="1600" dirty="0">
                <a:solidFill>
                  <a:srgbClr val="FF0000"/>
                </a:solidFill>
                <a:latin typeface="宋体" panose="02010600030101010101" pitchFamily="2" charset="-122"/>
                <a:sym typeface="+mn-ea"/>
              </a:rPr>
              <a:t>、</a:t>
            </a:r>
            <a:r>
              <a:rPr lang="en-US" altLang="zh-CN" sz="1600">
                <a:solidFill>
                  <a:srgbClr val="FF0000"/>
                </a:solidFill>
                <a:latin typeface="宋体" panose="02010600030101010101" pitchFamily="2" charset="-122"/>
                <a:sym typeface="+mn-ea"/>
              </a:rPr>
              <a:t>20%</a:t>
            </a:r>
            <a:r>
              <a:rPr lang="zh-CN" altLang="en-US" sz="1600" dirty="0">
                <a:solidFill>
                  <a:srgbClr val="FF0000"/>
                </a:solidFill>
                <a:latin typeface="宋体" panose="02010600030101010101" pitchFamily="2" charset="-122"/>
                <a:sym typeface="+mn-ea"/>
              </a:rPr>
              <a:t>、</a:t>
            </a:r>
            <a:r>
              <a:rPr lang="en-US" altLang="zh-CN" sz="1600">
                <a:solidFill>
                  <a:srgbClr val="FF0000"/>
                </a:solidFill>
                <a:latin typeface="宋体" panose="02010600030101010101" pitchFamily="2" charset="-122"/>
                <a:sym typeface="+mn-ea"/>
              </a:rPr>
              <a:t>10%</a:t>
            </a:r>
            <a:r>
              <a:rPr lang="zh-CN" altLang="en-US" sz="1600" dirty="0">
                <a:latin typeface="宋体" panose="02010600030101010101" pitchFamily="2" charset="-122"/>
                <a:sym typeface="+mn-ea"/>
              </a:rPr>
              <a:t>给予补助，累计补助金额</a:t>
            </a:r>
            <a:r>
              <a:rPr lang="zh-CN" altLang="en-US" sz="1600" dirty="0">
                <a:solidFill>
                  <a:srgbClr val="FF0000"/>
                </a:solidFill>
                <a:latin typeface="宋体" panose="02010600030101010101" pitchFamily="2" charset="-122"/>
                <a:sym typeface="+mn-ea"/>
              </a:rPr>
              <a:t>不超过</a:t>
            </a:r>
            <a:r>
              <a:rPr lang="en-US" altLang="zh-CN" sz="1600">
                <a:solidFill>
                  <a:srgbClr val="FF0000"/>
                </a:solidFill>
                <a:latin typeface="宋体" panose="02010600030101010101" pitchFamily="2" charset="-122"/>
                <a:sym typeface="+mn-ea"/>
              </a:rPr>
              <a:t>600</a:t>
            </a:r>
            <a:r>
              <a:rPr lang="zh-CN" altLang="en-US" sz="1600" dirty="0">
                <a:solidFill>
                  <a:srgbClr val="FF0000"/>
                </a:solidFill>
                <a:latin typeface="宋体" panose="02010600030101010101" pitchFamily="2" charset="-122"/>
                <a:sym typeface="+mn-ea"/>
              </a:rPr>
              <a:t>万元</a:t>
            </a:r>
            <a:endParaRPr lang="zh-CN" altLang="en-US" sz="1600" dirty="0">
              <a:solidFill>
                <a:srgbClr val="FF0000"/>
              </a:solidFill>
              <a:latin typeface="宋体" panose="02010600030101010101" pitchFamily="2" charset="-122"/>
              <a:sym typeface="+mn-ea"/>
            </a:endParaRPr>
          </a:p>
        </p:txBody>
      </p:sp>
      <p:sp>
        <p:nvSpPr>
          <p:cNvPr id="114695" name="AutoShape 8"/>
          <p:cNvSpPr/>
          <p:nvPr/>
        </p:nvSpPr>
        <p:spPr>
          <a:xfrm>
            <a:off x="708025" y="5956300"/>
            <a:ext cx="10799763" cy="6381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sz="1400" dirty="0">
              <a:latin typeface="Arial" panose="020B0604020202020204" pitchFamily="34" charset="0"/>
            </a:endParaRPr>
          </a:p>
        </p:txBody>
      </p:sp>
      <p:grpSp>
        <p:nvGrpSpPr>
          <p:cNvPr id="114696" name="组合 21511"/>
          <p:cNvGrpSpPr/>
          <p:nvPr/>
        </p:nvGrpSpPr>
        <p:grpSpPr>
          <a:xfrm>
            <a:off x="1177925" y="5694363"/>
            <a:ext cx="2170113" cy="461962"/>
            <a:chOff x="-58" y="10"/>
            <a:chExt cx="3418" cy="741"/>
          </a:xfrm>
        </p:grpSpPr>
        <p:sp>
          <p:nvSpPr>
            <p:cNvPr id="114702"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sz="1400" dirty="0">
                <a:latin typeface="Arial" panose="020B0604020202020204" pitchFamily="34" charset="0"/>
              </a:endParaRPr>
            </a:p>
          </p:txBody>
        </p:sp>
        <p:sp>
          <p:nvSpPr>
            <p:cNvPr id="114703" name="Text Box 10"/>
            <p:cNvSpPr txBox="1"/>
            <p:nvPr/>
          </p:nvSpPr>
          <p:spPr>
            <a:xfrm>
              <a:off x="100" y="42"/>
              <a:ext cx="3225" cy="492"/>
            </a:xfrm>
            <a:prstGeom prst="rect">
              <a:avLst/>
            </a:prstGeom>
            <a:noFill/>
            <a:ln w="9525">
              <a:noFill/>
            </a:ln>
          </p:spPr>
          <p:txBody>
            <a:bodyPr anchor="ctr" anchorCtr="1">
              <a:spAutoFit/>
            </a:bodyPr>
            <a:p>
              <a:pPr algn="dist"/>
              <a:r>
                <a:rPr lang="zh-CN" altLang="en-US" sz="1400" b="1" dirty="0">
                  <a:solidFill>
                    <a:schemeClr val="bg1"/>
                  </a:solidFill>
                  <a:latin typeface="方正小标宋简体" panose="03000509000000000000" charset="-122"/>
                  <a:ea typeface="方正小标宋简体" panose="03000509000000000000" charset="-122"/>
                </a:rPr>
                <a:t>购房</a:t>
              </a:r>
              <a:endParaRPr lang="zh-CN" altLang="en-US" sz="1400" b="1" dirty="0">
                <a:solidFill>
                  <a:schemeClr val="bg1"/>
                </a:solidFill>
                <a:latin typeface="方正小标宋简体" panose="03000509000000000000" charset="-122"/>
                <a:ea typeface="方正小标宋简体" panose="03000509000000000000" charset="-122"/>
              </a:endParaRPr>
            </a:p>
          </p:txBody>
        </p:sp>
      </p:grpSp>
      <p:sp>
        <p:nvSpPr>
          <p:cNvPr id="114697" name="Text Box 16"/>
          <p:cNvSpPr txBox="1"/>
          <p:nvPr/>
        </p:nvSpPr>
        <p:spPr>
          <a:xfrm>
            <a:off x="893763" y="6122988"/>
            <a:ext cx="10442575" cy="36195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宋体" panose="02010600030101010101" pitchFamily="2" charset="-122"/>
                <a:sym typeface="+mn-ea"/>
              </a:rPr>
              <a:t>按购房房价的</a:t>
            </a:r>
            <a:r>
              <a:rPr lang="en-US" altLang="zh-CN" sz="1600">
                <a:solidFill>
                  <a:srgbClr val="FF0000"/>
                </a:solidFill>
                <a:latin typeface="宋体" panose="02010600030101010101" pitchFamily="2" charset="-122"/>
                <a:sym typeface="+mn-ea"/>
              </a:rPr>
              <a:t>5%</a:t>
            </a:r>
            <a:r>
              <a:rPr lang="zh-CN" altLang="en-US" sz="1600" dirty="0">
                <a:latin typeface="宋体" panose="02010600030101010101" pitchFamily="2" charset="-122"/>
                <a:sym typeface="+mn-ea"/>
              </a:rPr>
              <a:t>给予补助，分</a:t>
            </a:r>
            <a:r>
              <a:rPr lang="en-US" altLang="zh-CN" sz="1600">
                <a:latin typeface="宋体" panose="02010600030101010101" pitchFamily="2" charset="-122"/>
                <a:sym typeface="+mn-ea"/>
              </a:rPr>
              <a:t>5</a:t>
            </a:r>
            <a:r>
              <a:rPr lang="zh-CN" altLang="en-US" sz="1600" dirty="0">
                <a:latin typeface="宋体" panose="02010600030101010101" pitchFamily="2" charset="-122"/>
                <a:sym typeface="+mn-ea"/>
              </a:rPr>
              <a:t>年支付，每年支付</a:t>
            </a:r>
            <a:r>
              <a:rPr lang="en-US" altLang="zh-CN" sz="1600">
                <a:latin typeface="宋体" panose="02010600030101010101" pitchFamily="2" charset="-122"/>
                <a:sym typeface="+mn-ea"/>
              </a:rPr>
              <a:t>20%</a:t>
            </a:r>
            <a:r>
              <a:rPr lang="zh-CN" altLang="en-US" sz="1600" dirty="0">
                <a:latin typeface="宋体" panose="02010600030101010101" pitchFamily="2" charset="-122"/>
                <a:sym typeface="+mn-ea"/>
              </a:rPr>
              <a:t>，累计补助金额</a:t>
            </a:r>
            <a:r>
              <a:rPr lang="zh-CN" altLang="en-US" sz="1600" dirty="0">
                <a:solidFill>
                  <a:srgbClr val="FF0000"/>
                </a:solidFill>
                <a:latin typeface="宋体" panose="02010600030101010101" pitchFamily="2" charset="-122"/>
                <a:sym typeface="+mn-ea"/>
              </a:rPr>
              <a:t>不超过</a:t>
            </a:r>
            <a:r>
              <a:rPr lang="en-US" altLang="zh-CN" sz="1600">
                <a:solidFill>
                  <a:srgbClr val="FF0000"/>
                </a:solidFill>
                <a:latin typeface="宋体" panose="02010600030101010101" pitchFamily="2" charset="-122"/>
                <a:sym typeface="+mn-ea"/>
              </a:rPr>
              <a:t>1000</a:t>
            </a:r>
            <a:r>
              <a:rPr lang="zh-CN" altLang="en-US" sz="1600" dirty="0">
                <a:solidFill>
                  <a:srgbClr val="FF0000"/>
                </a:solidFill>
                <a:latin typeface="宋体" panose="02010600030101010101" pitchFamily="2" charset="-122"/>
                <a:sym typeface="+mn-ea"/>
              </a:rPr>
              <a:t>万元</a:t>
            </a:r>
            <a:endParaRPr lang="zh-CN" altLang="en-US" sz="1600" dirty="0">
              <a:solidFill>
                <a:srgbClr val="FF0000"/>
              </a:solidFill>
              <a:latin typeface="宋体" panose="02010600030101010101" pitchFamily="2" charset="-122"/>
              <a:sym typeface="+mn-ea"/>
            </a:endParaRPr>
          </a:p>
        </p:txBody>
      </p:sp>
      <p:sp>
        <p:nvSpPr>
          <p:cNvPr id="114698" name="Text Box 16"/>
          <p:cNvSpPr txBox="1"/>
          <p:nvPr/>
        </p:nvSpPr>
        <p:spPr>
          <a:xfrm>
            <a:off x="823913" y="1762125"/>
            <a:ext cx="10442575" cy="633413"/>
          </a:xfrm>
          <a:prstGeom prst="rect">
            <a:avLst/>
          </a:prstGeom>
          <a:noFill/>
          <a:ln w="9525">
            <a:noFill/>
          </a:ln>
        </p:spPr>
        <p:txBody>
          <a:bodyPr>
            <a:spAutoFit/>
          </a:bodyPr>
          <a:p>
            <a:pPr>
              <a:lnSpc>
                <a:spcPct val="110000"/>
              </a:lnSpc>
              <a:buFont typeface="Wingdings" panose="05000000000000000000" pitchFamily="2" charset="2"/>
            </a:pPr>
            <a:r>
              <a:rPr lang="en-US" altLang="zh-CN" sz="1600">
                <a:latin typeface="宋体" panose="02010600030101010101" pitchFamily="2" charset="-122"/>
                <a:sym typeface="+mn-ea"/>
              </a:rPr>
              <a:t>   </a:t>
            </a:r>
            <a:r>
              <a:rPr lang="zh-CN" altLang="en-US" sz="1600" dirty="0">
                <a:latin typeface="宋体" panose="02010600030101010101" pitchFamily="2" charset="-122"/>
                <a:sym typeface="+mn-ea"/>
              </a:rPr>
              <a:t>年个人所得税缴纳达到</a:t>
            </a:r>
            <a:r>
              <a:rPr lang="en-US" altLang="zh-CN" sz="1600">
                <a:solidFill>
                  <a:srgbClr val="FF0000"/>
                </a:solidFill>
                <a:latin typeface="宋体" panose="02010600030101010101" pitchFamily="2" charset="-122"/>
                <a:sym typeface="+mn-ea"/>
              </a:rPr>
              <a:t>4</a:t>
            </a:r>
            <a:r>
              <a:rPr lang="zh-CN" altLang="en-US" sz="1600" dirty="0">
                <a:solidFill>
                  <a:srgbClr val="FF0000"/>
                </a:solidFill>
                <a:latin typeface="宋体" panose="02010600030101010101" pitchFamily="2" charset="-122"/>
                <a:sym typeface="+mn-ea"/>
              </a:rPr>
              <a:t>万元（含）以</a:t>
            </a:r>
            <a:r>
              <a:rPr lang="zh-CN" altLang="en-US" sz="1600" b="1" dirty="0">
                <a:solidFill>
                  <a:srgbClr val="FF0000"/>
                </a:solidFill>
                <a:latin typeface="宋体" panose="02010600030101010101" pitchFamily="2" charset="-122"/>
                <a:sym typeface="+mn-ea"/>
              </a:rPr>
              <a:t>上</a:t>
            </a:r>
            <a:r>
              <a:rPr lang="zh-CN" altLang="en-US" sz="1600" dirty="0">
                <a:latin typeface="宋体" panose="02010600030101010101" pitchFamily="2" charset="-122"/>
                <a:sym typeface="+mn-ea"/>
              </a:rPr>
              <a:t>的员工，可按缴纳个人所得税地方留成部分的一定比例给予补贴，</a:t>
            </a:r>
            <a:endParaRPr lang="zh-CN" altLang="en-US" sz="1600" dirty="0">
              <a:latin typeface="宋体" panose="02010600030101010101" pitchFamily="2" charset="-122"/>
              <a:sym typeface="+mn-ea"/>
            </a:endParaRPr>
          </a:p>
          <a:p>
            <a:pPr>
              <a:lnSpc>
                <a:spcPct val="110000"/>
              </a:lnSpc>
              <a:buFont typeface="Wingdings" panose="05000000000000000000" pitchFamily="2" charset="2"/>
            </a:pPr>
            <a:r>
              <a:rPr lang="zh-CN" altLang="en-US" sz="1600" b="1" dirty="0">
                <a:latin typeface="宋体" panose="02010600030101010101" pitchFamily="2" charset="-122"/>
                <a:sym typeface="+mn-ea"/>
              </a:rPr>
              <a:t>   </a:t>
            </a:r>
            <a:r>
              <a:rPr lang="zh-CN" altLang="en-US" sz="1600" dirty="0">
                <a:solidFill>
                  <a:srgbClr val="FF0000"/>
                </a:solidFill>
                <a:latin typeface="宋体" panose="02010600030101010101" pitchFamily="2" charset="-122"/>
                <a:sym typeface="+mn-ea"/>
              </a:rPr>
              <a:t>补贴期限不超过</a:t>
            </a:r>
            <a:r>
              <a:rPr lang="en-US" altLang="zh-CN" sz="1600">
                <a:solidFill>
                  <a:srgbClr val="FF0000"/>
                </a:solidFill>
                <a:latin typeface="宋体" panose="02010600030101010101" pitchFamily="2" charset="-122"/>
                <a:sym typeface="+mn-ea"/>
              </a:rPr>
              <a:t>5</a:t>
            </a:r>
            <a:r>
              <a:rPr lang="zh-CN" altLang="en-US" sz="1600" dirty="0">
                <a:solidFill>
                  <a:srgbClr val="FF0000"/>
                </a:solidFill>
                <a:latin typeface="宋体" panose="02010600030101010101" pitchFamily="2" charset="-122"/>
                <a:sym typeface="+mn-ea"/>
              </a:rPr>
              <a:t>年</a:t>
            </a:r>
            <a:r>
              <a:rPr lang="zh-CN" altLang="en-US" sz="1600" dirty="0">
                <a:latin typeface="宋体" panose="02010600030101010101" pitchFamily="2" charset="-122"/>
                <a:sym typeface="+mn-ea"/>
              </a:rPr>
              <a:t>。</a:t>
            </a:r>
            <a:endParaRPr lang="zh-CN" altLang="en-US" sz="1600" b="1" dirty="0">
              <a:latin typeface="宋体" panose="02010600030101010101" pitchFamily="2" charset="-122"/>
              <a:sym typeface="+mn-ea"/>
            </a:endParaRPr>
          </a:p>
        </p:txBody>
      </p:sp>
      <p:sp>
        <p:nvSpPr>
          <p:cNvPr id="114699" name="Text Box 16"/>
          <p:cNvSpPr txBox="1"/>
          <p:nvPr/>
        </p:nvSpPr>
        <p:spPr>
          <a:xfrm>
            <a:off x="819150" y="2397125"/>
            <a:ext cx="10442575" cy="854075"/>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b="1" dirty="0">
                <a:latin typeface="宋体" panose="02010600030101010101" pitchFamily="2" charset="-122"/>
                <a:sym typeface="+mn-ea"/>
              </a:rPr>
              <a:t>年个人所得税</a:t>
            </a:r>
            <a:r>
              <a:rPr lang="en-US" altLang="zh-CN" sz="1600" b="1">
                <a:latin typeface="宋体" panose="02010600030101010101" pitchFamily="2" charset="-122"/>
                <a:sym typeface="+mn-ea"/>
              </a:rPr>
              <a:t>4</a:t>
            </a:r>
            <a:r>
              <a:rPr lang="zh-CN" altLang="en-US" sz="1600" b="1" dirty="0">
                <a:latin typeface="宋体" panose="02010600030101010101" pitchFamily="2" charset="-122"/>
                <a:sym typeface="+mn-ea"/>
              </a:rPr>
              <a:t>万元 （含） </a:t>
            </a:r>
            <a:r>
              <a:rPr lang="en-US" altLang="zh-CN" sz="1600" b="1">
                <a:latin typeface="宋体" panose="02010600030101010101" pitchFamily="2" charset="-122"/>
                <a:sym typeface="+mn-ea"/>
              </a:rPr>
              <a:t>—8</a:t>
            </a:r>
            <a:r>
              <a:rPr lang="zh-CN" altLang="en-US" sz="1600" b="1" dirty="0">
                <a:latin typeface="宋体" panose="02010600030101010101" pitchFamily="2" charset="-122"/>
                <a:sym typeface="+mn-ea"/>
              </a:rPr>
              <a:t>（不含）万元：</a:t>
            </a:r>
            <a:endParaRPr lang="zh-CN" altLang="en-US" sz="1600" b="1" dirty="0">
              <a:latin typeface="宋体" panose="02010600030101010101" pitchFamily="2" charset="-122"/>
              <a:sym typeface="+mn-ea"/>
            </a:endParaRPr>
          </a:p>
          <a:p>
            <a:pPr marL="285750" indent="-285750"/>
            <a:r>
              <a:rPr lang="zh-CN" altLang="en-US" sz="1600" dirty="0">
                <a:latin typeface="宋体" panose="02010600030101010101" pitchFamily="2" charset="-122"/>
                <a:sym typeface="+mn-ea"/>
              </a:rPr>
              <a:t>   按</a:t>
            </a:r>
            <a:r>
              <a:rPr lang="zh-CN" altLang="en-US" sz="1600" dirty="0">
                <a:solidFill>
                  <a:srgbClr val="FF0000"/>
                </a:solidFill>
                <a:latin typeface="宋体" panose="02010600030101010101" pitchFamily="2" charset="-122"/>
                <a:sym typeface="+mn-ea"/>
              </a:rPr>
              <a:t>员工数的</a:t>
            </a:r>
            <a:r>
              <a:rPr lang="en-US" altLang="zh-CN" sz="1600">
                <a:solidFill>
                  <a:srgbClr val="FF0000"/>
                </a:solidFill>
                <a:latin typeface="宋体" panose="02010600030101010101" pitchFamily="2" charset="-122"/>
                <a:sym typeface="+mn-ea"/>
              </a:rPr>
              <a:t>35%</a:t>
            </a:r>
            <a:r>
              <a:rPr lang="zh-CN" altLang="en-US" sz="1600" dirty="0">
                <a:latin typeface="宋体" panose="02010600030101010101" pitchFamily="2" charset="-122"/>
                <a:sym typeface="+mn-ea"/>
              </a:rPr>
              <a:t>确定名额，在名额内由企业自主确定对企业生产经营做出突出贡献的人员名单；</a:t>
            </a:r>
            <a:endParaRPr lang="en-US" altLang="zh-CN" sz="1600">
              <a:latin typeface="宋体" panose="02010600030101010101" pitchFamily="2" charset="-122"/>
            </a:endParaRPr>
          </a:p>
          <a:p>
            <a:pPr marL="285750" indent="-285750"/>
            <a:r>
              <a:rPr lang="zh-CN" altLang="en-US" sz="1600" dirty="0">
                <a:latin typeface="宋体" panose="02010600030101010101" pitchFamily="2" charset="-122"/>
                <a:sym typeface="+mn-ea"/>
              </a:rPr>
              <a:t>   对名单内的员工，按缴纳个人所得税地方留成部分的</a:t>
            </a:r>
            <a:r>
              <a:rPr lang="en-US" altLang="zh-CN" sz="1600">
                <a:solidFill>
                  <a:srgbClr val="FF0000"/>
                </a:solidFill>
                <a:latin typeface="宋体" panose="02010600030101010101" pitchFamily="2" charset="-122"/>
                <a:sym typeface="+mn-ea"/>
              </a:rPr>
              <a:t>50%</a:t>
            </a:r>
            <a:r>
              <a:rPr lang="zh-CN" altLang="en-US" sz="1600" dirty="0">
                <a:latin typeface="宋体" panose="02010600030101010101" pitchFamily="2" charset="-122"/>
                <a:sym typeface="+mn-ea"/>
              </a:rPr>
              <a:t>给予奖励。</a:t>
            </a:r>
            <a:endParaRPr lang="zh-CN" altLang="en-US" sz="1600" dirty="0">
              <a:latin typeface="宋体" panose="02010600030101010101" pitchFamily="2" charset="-122"/>
              <a:sym typeface="+mn-ea"/>
            </a:endParaRPr>
          </a:p>
        </p:txBody>
      </p:sp>
      <p:sp>
        <p:nvSpPr>
          <p:cNvPr id="114700" name="Text Box 16"/>
          <p:cNvSpPr txBox="1"/>
          <p:nvPr/>
        </p:nvSpPr>
        <p:spPr>
          <a:xfrm>
            <a:off x="828675" y="3251200"/>
            <a:ext cx="10442575" cy="134620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b="1" dirty="0">
                <a:latin typeface="宋体" panose="02010600030101010101" pitchFamily="2" charset="-122"/>
                <a:sym typeface="+mn-ea"/>
              </a:rPr>
              <a:t>年个人所得税</a:t>
            </a:r>
            <a:r>
              <a:rPr lang="en-US" altLang="zh-CN" sz="1600" b="1">
                <a:latin typeface="宋体" panose="02010600030101010101" pitchFamily="2" charset="-122"/>
                <a:sym typeface="+mn-ea"/>
              </a:rPr>
              <a:t>8</a:t>
            </a:r>
            <a:r>
              <a:rPr lang="zh-CN" altLang="en-US" sz="1600" b="1" dirty="0">
                <a:latin typeface="宋体" panose="02010600030101010101" pitchFamily="2" charset="-122"/>
                <a:sym typeface="+mn-ea"/>
              </a:rPr>
              <a:t>万元（含）以上：</a:t>
            </a:r>
            <a:endParaRPr lang="zh-CN" altLang="en-US" sz="1600" b="1" dirty="0">
              <a:latin typeface="宋体" panose="02010600030101010101" pitchFamily="2" charset="-122"/>
            </a:endParaRPr>
          </a:p>
          <a:p>
            <a:pPr marL="285750" indent="-285750"/>
            <a:r>
              <a:rPr lang="zh-CN" altLang="en-US" sz="1600" b="1" dirty="0">
                <a:latin typeface="宋体" panose="02010600030101010101" pitchFamily="2" charset="-122"/>
                <a:sym typeface="+mn-ea"/>
              </a:rPr>
              <a:t>   </a:t>
            </a:r>
            <a:r>
              <a:rPr lang="en-US" altLang="zh-CN" sz="1600">
                <a:solidFill>
                  <a:srgbClr val="FF0000"/>
                </a:solidFill>
                <a:latin typeface="宋体" panose="02010600030101010101" pitchFamily="2" charset="-122"/>
                <a:sym typeface="+mn-ea"/>
              </a:rPr>
              <a:t>8</a:t>
            </a:r>
            <a:r>
              <a:rPr lang="zh-CN" altLang="en-US" sz="1600" dirty="0">
                <a:solidFill>
                  <a:srgbClr val="FF0000"/>
                </a:solidFill>
                <a:latin typeface="宋体" panose="02010600030101010101" pitchFamily="2" charset="-122"/>
                <a:sym typeface="+mn-ea"/>
              </a:rPr>
              <a:t>万元（含）以内</a:t>
            </a:r>
            <a:r>
              <a:rPr lang="zh-CN" altLang="en-US" sz="1600" dirty="0">
                <a:latin typeface="宋体" panose="02010600030101010101" pitchFamily="2" charset="-122"/>
                <a:sym typeface="+mn-ea"/>
              </a:rPr>
              <a:t>的部分奖励比例</a:t>
            </a:r>
            <a:r>
              <a:rPr lang="en-US" altLang="zh-CN" sz="1600">
                <a:solidFill>
                  <a:srgbClr val="FF0000"/>
                </a:solidFill>
                <a:latin typeface="宋体" panose="02010600030101010101" pitchFamily="2" charset="-122"/>
                <a:sym typeface="+mn-ea"/>
              </a:rPr>
              <a:t>50%</a:t>
            </a:r>
            <a:r>
              <a:rPr lang="zh-CN" altLang="en-US" sz="1600" dirty="0">
                <a:latin typeface="宋体" panose="02010600030101010101" pitchFamily="2" charset="-122"/>
                <a:sym typeface="+mn-ea"/>
              </a:rPr>
              <a:t>；</a:t>
            </a:r>
            <a:endParaRPr lang="en-US" altLang="zh-CN" sz="1600">
              <a:latin typeface="宋体" panose="02010600030101010101" pitchFamily="2" charset="-122"/>
            </a:endParaRPr>
          </a:p>
          <a:p>
            <a:pPr marL="285750" indent="-285750"/>
            <a:r>
              <a:rPr lang="en-US" altLang="zh-CN" sz="1600">
                <a:latin typeface="宋体" panose="02010600030101010101" pitchFamily="2" charset="-122"/>
                <a:sym typeface="+mn-ea"/>
              </a:rPr>
              <a:t>   </a:t>
            </a:r>
            <a:r>
              <a:rPr lang="en-US" altLang="zh-CN" sz="1600">
                <a:solidFill>
                  <a:srgbClr val="FF0000"/>
                </a:solidFill>
                <a:latin typeface="宋体" panose="02010600030101010101" pitchFamily="2" charset="-122"/>
                <a:sym typeface="+mn-ea"/>
              </a:rPr>
              <a:t>8</a:t>
            </a:r>
            <a:r>
              <a:rPr lang="zh-CN" altLang="en-US" sz="1600" dirty="0">
                <a:solidFill>
                  <a:srgbClr val="FF0000"/>
                </a:solidFill>
                <a:latin typeface="宋体" panose="02010600030101010101" pitchFamily="2" charset="-122"/>
                <a:sym typeface="+mn-ea"/>
              </a:rPr>
              <a:t>万元（不含）至</a:t>
            </a:r>
            <a:r>
              <a:rPr lang="en-US" altLang="zh-CN" sz="1600">
                <a:solidFill>
                  <a:srgbClr val="FF0000"/>
                </a:solidFill>
                <a:latin typeface="宋体" panose="02010600030101010101" pitchFamily="2" charset="-122"/>
                <a:sym typeface="+mn-ea"/>
              </a:rPr>
              <a:t>25</a:t>
            </a:r>
            <a:r>
              <a:rPr lang="zh-CN" altLang="en-US" sz="1600" dirty="0">
                <a:solidFill>
                  <a:srgbClr val="FF0000"/>
                </a:solidFill>
                <a:latin typeface="宋体" panose="02010600030101010101" pitchFamily="2" charset="-122"/>
                <a:sym typeface="+mn-ea"/>
              </a:rPr>
              <a:t>万元（含）</a:t>
            </a:r>
            <a:r>
              <a:rPr lang="zh-CN" altLang="en-US" sz="1600" dirty="0">
                <a:latin typeface="宋体" panose="02010600030101010101" pitchFamily="2" charset="-122"/>
                <a:sym typeface="+mn-ea"/>
              </a:rPr>
              <a:t>的部分奖励比例</a:t>
            </a:r>
            <a:r>
              <a:rPr lang="en-US" altLang="zh-CN" sz="1600">
                <a:solidFill>
                  <a:srgbClr val="FF0000"/>
                </a:solidFill>
                <a:latin typeface="宋体" panose="02010600030101010101" pitchFamily="2" charset="-122"/>
                <a:sym typeface="+mn-ea"/>
              </a:rPr>
              <a:t>75%</a:t>
            </a:r>
            <a:r>
              <a:rPr lang="zh-CN" altLang="en-US" sz="1600" dirty="0">
                <a:latin typeface="宋体" panose="02010600030101010101" pitchFamily="2" charset="-122"/>
                <a:sym typeface="+mn-ea"/>
              </a:rPr>
              <a:t>；</a:t>
            </a:r>
            <a:endParaRPr lang="en-US" altLang="zh-CN" sz="1600">
              <a:latin typeface="宋体" panose="02010600030101010101" pitchFamily="2" charset="-122"/>
              <a:sym typeface="+mn-ea"/>
            </a:endParaRPr>
          </a:p>
          <a:p>
            <a:pPr marL="285750" indent="-285750"/>
            <a:r>
              <a:rPr lang="en-US" altLang="zh-CN" sz="1600">
                <a:latin typeface="宋体" panose="02010600030101010101" pitchFamily="2" charset="-122"/>
                <a:sym typeface="+mn-ea"/>
              </a:rPr>
              <a:t>   </a:t>
            </a:r>
            <a:r>
              <a:rPr lang="en-US" altLang="zh-CN" sz="1600">
                <a:solidFill>
                  <a:srgbClr val="FF0000"/>
                </a:solidFill>
                <a:latin typeface="宋体" panose="02010600030101010101" pitchFamily="2" charset="-122"/>
                <a:sym typeface="+mn-ea"/>
              </a:rPr>
              <a:t>25</a:t>
            </a:r>
            <a:r>
              <a:rPr lang="zh-CN" altLang="en-US" sz="1600" dirty="0">
                <a:solidFill>
                  <a:srgbClr val="FF0000"/>
                </a:solidFill>
                <a:latin typeface="宋体" panose="02010600030101010101" pitchFamily="2" charset="-122"/>
                <a:sym typeface="+mn-ea"/>
              </a:rPr>
              <a:t>万元（不含）</a:t>
            </a:r>
            <a:r>
              <a:rPr lang="zh-CN" altLang="en-US" sz="1600" dirty="0">
                <a:latin typeface="宋体" panose="02010600030101010101" pitchFamily="2" charset="-122"/>
                <a:sym typeface="+mn-ea"/>
              </a:rPr>
              <a:t>以上的部分奖励比例</a:t>
            </a:r>
            <a:r>
              <a:rPr lang="en-US" altLang="zh-CN" sz="1600">
                <a:solidFill>
                  <a:srgbClr val="FF0000"/>
                </a:solidFill>
                <a:latin typeface="宋体" panose="02010600030101010101" pitchFamily="2" charset="-122"/>
                <a:sym typeface="+mn-ea"/>
              </a:rPr>
              <a:t>100%</a:t>
            </a:r>
            <a:endParaRPr lang="en-US" altLang="zh-CN" sz="1600" b="1">
              <a:latin typeface="宋体" panose="02010600030101010101" pitchFamily="2" charset="-122"/>
            </a:endParaRPr>
          </a:p>
          <a:p>
            <a:pPr marL="285750" indent="-285750"/>
            <a:endParaRPr lang="zh-CN" altLang="en-US" sz="1600" dirty="0">
              <a:latin typeface="宋体" panose="02010600030101010101" pitchFamily="2" charset="-122"/>
              <a:sym typeface="+mn-ea"/>
            </a:endParaRPr>
          </a:p>
        </p:txBody>
      </p:sp>
      <p:sp>
        <p:nvSpPr>
          <p:cNvPr id="114701" name="文本框 1"/>
          <p:cNvSpPr txBox="1"/>
          <p:nvPr/>
        </p:nvSpPr>
        <p:spPr>
          <a:xfrm>
            <a:off x="1241425" y="358775"/>
            <a:ext cx="9764713" cy="644525"/>
          </a:xfrm>
          <a:prstGeom prst="rect">
            <a:avLst/>
          </a:prstGeom>
          <a:noFill/>
          <a:ln w="9525">
            <a:noFill/>
          </a:ln>
        </p:spPr>
        <p:txBody>
          <a:bodyPr>
            <a:spAutoFit/>
          </a:bodyPr>
          <a:p>
            <a:r>
              <a:rPr lang="zh-CN" altLang="en-US" b="1" dirty="0">
                <a:latin typeface="宋体" panose="02010600030101010101" pitchFamily="2" charset="-122"/>
              </a:rPr>
              <a:t>中共厦门市委   厦门市人民政府  《关于加快总部经济高质量发展》的意见</a:t>
            </a:r>
            <a:endParaRPr lang="zh-CN" altLang="en-US" b="1" dirty="0">
              <a:latin typeface="宋体" panose="02010600030101010101" pitchFamily="2" charset="-122"/>
            </a:endParaRPr>
          </a:p>
          <a:p>
            <a:r>
              <a:rPr lang="zh-CN" altLang="en-US" b="1" dirty="0">
                <a:latin typeface="宋体" panose="02010600030101010101" pitchFamily="2" charset="-122"/>
              </a:rPr>
              <a:t>（厦委发【20</a:t>
            </a:r>
            <a:r>
              <a:rPr lang="en-US" altLang="zh-CN" b="1">
                <a:latin typeface="宋体" panose="02010600030101010101" pitchFamily="2" charset="-122"/>
              </a:rPr>
              <a:t>20</a:t>
            </a:r>
            <a:r>
              <a:rPr lang="zh-CN" altLang="en-US" b="1" dirty="0">
                <a:latin typeface="宋体" panose="02010600030101010101" pitchFamily="2" charset="-122"/>
              </a:rPr>
              <a:t>】</a:t>
            </a:r>
            <a:r>
              <a:rPr lang="en-US" altLang="zh-CN" b="1">
                <a:latin typeface="宋体" panose="02010600030101010101" pitchFamily="2" charset="-122"/>
              </a:rPr>
              <a:t>12</a:t>
            </a:r>
            <a:r>
              <a:rPr lang="zh-CN" altLang="en-US" b="1" dirty="0">
                <a:latin typeface="宋体" panose="02010600030101010101" pitchFamily="2" charset="-122"/>
              </a:rPr>
              <a:t>号）     （本法自</a:t>
            </a:r>
            <a:r>
              <a:rPr lang="en-US" altLang="zh-CN" b="1">
                <a:solidFill>
                  <a:srgbClr val="FF0000"/>
                </a:solidFill>
                <a:latin typeface="宋体" panose="02010600030101010101" pitchFamily="2" charset="-122"/>
              </a:rPr>
              <a:t>2021</a:t>
            </a:r>
            <a:r>
              <a:rPr lang="zh-CN" altLang="en-US" b="1" dirty="0">
                <a:solidFill>
                  <a:srgbClr val="FF0000"/>
                </a:solidFill>
                <a:latin typeface="宋体" panose="02010600030101010101" pitchFamily="2" charset="-122"/>
              </a:rPr>
              <a:t>年</a:t>
            </a:r>
            <a:r>
              <a:rPr lang="en-US" altLang="zh-CN" b="1">
                <a:solidFill>
                  <a:srgbClr val="FF0000"/>
                </a:solidFill>
                <a:latin typeface="宋体" panose="02010600030101010101" pitchFamily="2" charset="-122"/>
              </a:rPr>
              <a:t>1</a:t>
            </a:r>
            <a:r>
              <a:rPr lang="zh-CN" altLang="en-US" b="1" dirty="0">
                <a:solidFill>
                  <a:srgbClr val="FF0000"/>
                </a:solidFill>
                <a:latin typeface="宋体" panose="02010600030101010101" pitchFamily="2" charset="-122"/>
              </a:rPr>
              <a:t>月</a:t>
            </a:r>
            <a:r>
              <a:rPr lang="en-US" altLang="zh-CN" b="1">
                <a:solidFill>
                  <a:srgbClr val="FF0000"/>
                </a:solidFill>
                <a:latin typeface="宋体" panose="02010600030101010101" pitchFamily="2" charset="-122"/>
              </a:rPr>
              <a:t>1</a:t>
            </a:r>
            <a:r>
              <a:rPr lang="zh-CN" altLang="en-US" b="1" dirty="0">
                <a:solidFill>
                  <a:srgbClr val="FF0000"/>
                </a:solidFill>
                <a:latin typeface="宋体" panose="02010600030101010101" pitchFamily="2" charset="-122"/>
              </a:rPr>
              <a:t>日起施行，有效期</a:t>
            </a:r>
            <a:r>
              <a:rPr lang="en-US" altLang="zh-CN" b="1">
                <a:solidFill>
                  <a:srgbClr val="FF0000"/>
                </a:solidFill>
                <a:latin typeface="宋体" panose="02010600030101010101" pitchFamily="2" charset="-122"/>
              </a:rPr>
              <a:t>5</a:t>
            </a:r>
            <a:r>
              <a:rPr lang="zh-CN" altLang="en-US" b="1" dirty="0">
                <a:solidFill>
                  <a:srgbClr val="FF0000"/>
                </a:solidFill>
                <a:latin typeface="宋体" panose="02010600030101010101" pitchFamily="2" charset="-122"/>
              </a:rPr>
              <a:t>年）</a:t>
            </a:r>
            <a:endParaRPr lang="zh-CN" altLang="en-US" b="1" dirty="0">
              <a:solidFill>
                <a:srgbClr val="FF0000"/>
              </a:solidFill>
              <a:latin typeface="宋体" panose="02010600030101010101" pitchFamily="2" charset="-122"/>
            </a:endParaRPr>
          </a:p>
        </p:txBody>
      </p:sp>
    </p:spTree>
  </p:cSld>
  <p:clrMapOvr>
    <a:masterClrMapping/>
  </p:clrMapOvr>
  <p:transition spd="slow"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tretch>
            <a:fillRect/>
          </a:stretch>
        </p:blipFill>
        <p:spPr>
          <a:xfrm>
            <a:off x="292100" y="1397000"/>
            <a:ext cx="8070850" cy="4518025"/>
          </a:xfrm>
          <a:prstGeom prst="rect">
            <a:avLst/>
          </a:prstGeom>
          <a:solidFill>
            <a:srgbClr val="FFFFFF"/>
          </a:solidFill>
          <a:ln>
            <a:noFill/>
          </a:ln>
          <a:effectLst>
            <a:outerShdw blurRad="381000" dist="127000" dir="2700000" algn="tl" rotWithShape="0">
              <a:prstClr val="black">
                <a:alpha val="30000"/>
              </a:prstClr>
            </a:outerShdw>
          </a:effectLst>
        </p:spPr>
      </p:pic>
      <p:sp>
        <p:nvSpPr>
          <p:cNvPr id="24578" name="文本框 4"/>
          <p:cNvSpPr txBox="1"/>
          <p:nvPr/>
        </p:nvSpPr>
        <p:spPr>
          <a:xfrm>
            <a:off x="4151313" y="2119313"/>
            <a:ext cx="3717925" cy="1630362"/>
          </a:xfrm>
          <a:prstGeom prst="rect">
            <a:avLst/>
          </a:prstGeom>
          <a:noFill/>
          <a:ln w="9525">
            <a:noFill/>
          </a:ln>
        </p:spPr>
        <p:txBody>
          <a:bodyPr>
            <a:spAutoFit/>
          </a:bodyPr>
          <a:p>
            <a:pPr algn="just"/>
            <a:r>
              <a:rPr lang="zh-CN" altLang="en-US" sz="2000" dirty="0">
                <a:solidFill>
                  <a:srgbClr val="333333"/>
                </a:solidFill>
                <a:latin typeface="华文楷体" panose="02010600040101010101" charset="-122"/>
                <a:ea typeface="华文楷体" panose="02010600040101010101" charset="-122"/>
              </a:rPr>
              <a:t>“厦门已经发展成一座高素质的创新创业之城、高颜值的生态花园之城”</a:t>
            </a:r>
            <a:endParaRPr lang="en-US" altLang="zh-CN" sz="2000">
              <a:solidFill>
                <a:srgbClr val="333333"/>
              </a:solidFill>
              <a:latin typeface="华文楷体" panose="02010600040101010101" charset="-122"/>
              <a:ea typeface="华文楷体" panose="02010600040101010101" charset="-122"/>
            </a:endParaRPr>
          </a:p>
          <a:p>
            <a:pPr algn="r"/>
            <a:endParaRPr lang="en-US" altLang="zh-CN" sz="2000">
              <a:solidFill>
                <a:srgbClr val="333333"/>
              </a:solidFill>
              <a:latin typeface="华文楷体" panose="02010600040101010101" charset="-122"/>
              <a:ea typeface="华文楷体" panose="02010600040101010101" charset="-122"/>
            </a:endParaRPr>
          </a:p>
          <a:p>
            <a:pPr algn="r"/>
            <a:r>
              <a:rPr lang="en-US" altLang="zh-CN" sz="2000">
                <a:solidFill>
                  <a:srgbClr val="333333"/>
                </a:solidFill>
                <a:latin typeface="华文楷体" panose="02010600040101010101" charset="-122"/>
                <a:ea typeface="华文楷体" panose="02010600040101010101" charset="-122"/>
              </a:rPr>
              <a:t>——</a:t>
            </a:r>
            <a:r>
              <a:rPr lang="zh-CN" altLang="en-US" sz="2000" dirty="0">
                <a:solidFill>
                  <a:srgbClr val="333333"/>
                </a:solidFill>
                <a:latin typeface="华文楷体" panose="02010600040101010101" charset="-122"/>
                <a:ea typeface="华文楷体" panose="02010600040101010101" charset="-122"/>
              </a:rPr>
              <a:t>习总书记金砖会议致辞</a:t>
            </a:r>
            <a:endParaRPr lang="zh-CN" altLang="en-US" sz="2000" dirty="0">
              <a:solidFill>
                <a:srgbClr val="333333"/>
              </a:solidFill>
              <a:latin typeface="华文楷体" panose="02010600040101010101" charset="-122"/>
              <a:ea typeface="华文楷体" panose="02010600040101010101" charset="-122"/>
            </a:endParaRPr>
          </a:p>
        </p:txBody>
      </p:sp>
      <p:graphicFrame>
        <p:nvGraphicFramePr>
          <p:cNvPr id="24654" name="表格 24653"/>
          <p:cNvGraphicFramePr/>
          <p:nvPr/>
        </p:nvGraphicFramePr>
        <p:xfrm>
          <a:off x="8877618" y="1564005"/>
          <a:ext cx="2832100" cy="3529013"/>
        </p:xfrm>
        <a:graphic>
          <a:graphicData uri="http://schemas.openxmlformats.org/drawingml/2006/table">
            <a:tbl>
              <a:tblPr/>
              <a:tblGrid>
                <a:gridCol w="2832100"/>
              </a:tblGrid>
              <a:tr h="560388">
                <a:tc>
                  <a:txBody>
                    <a:bodyPr/>
                    <a:lstStyle>
                      <a:lvl1pPr marL="228600" lvl="0" indent="-228600" algn="l" rtl="0" fontAlgn="base">
                        <a:lnSpc>
                          <a:spcPct val="90000"/>
                        </a:lnSpc>
                        <a:spcBef>
                          <a:spcPts val="1000"/>
                        </a:spcBef>
                        <a:spcAft>
                          <a:spcPct val="0"/>
                        </a:spcAft>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rtl="0" fontAlgn="base">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b="1" dirty="0">
                          <a:solidFill>
                            <a:srgbClr val="003399"/>
                          </a:solidFill>
                          <a:ea typeface="方正粗倩简体" panose="03000509000000000000" pitchFamily="65" charset="-122"/>
                        </a:rPr>
                        <a:t>城市荣誉</a:t>
                      </a:r>
                      <a:endParaRPr lang="zh-CN" altLang="en-US" b="1" dirty="0">
                        <a:solidFill>
                          <a:srgbClr val="003399"/>
                        </a:solidFill>
                        <a:ea typeface="方正粗倩简体" panose="03000509000000000000" pitchFamily="65" charset="-122"/>
                      </a:endParaRPr>
                    </a:p>
                  </a:txBody>
                  <a:tcPr anchor="ctr">
                    <a:lnL w="12700" cap="flat" cmpd="sng">
                      <a:solidFill>
                        <a:srgbClr val="3333CC"/>
                      </a:solidFill>
                      <a:prstDash val="solid"/>
                      <a:headEnd type="none" w="med" len="med"/>
                      <a:tailEnd type="none" w="med" len="med"/>
                    </a:lnL>
                    <a:lnR w="12700" cap="flat" cmpd="sng">
                      <a:solidFill>
                        <a:srgbClr val="3333CC"/>
                      </a:solidFill>
                      <a:prstDash val="solid"/>
                      <a:headEnd type="none" w="med" len="med"/>
                      <a:tailEnd type="none" w="med" len="med"/>
                    </a:lnR>
                    <a:lnT w="12700" cap="flat" cmpd="sng">
                      <a:solidFill>
                        <a:srgbClr val="3333CC"/>
                      </a:solidFill>
                      <a:prstDash val="solid"/>
                      <a:headEnd type="none" w="med" len="med"/>
                      <a:tailEnd type="none" w="med" len="med"/>
                    </a:lnT>
                    <a:lnB w="12700" cap="flat" cmpd="sng">
                      <a:solidFill>
                        <a:srgbClr val="3333CC"/>
                      </a:solidFill>
                      <a:prstDash val="solid"/>
                      <a:headEnd type="none" w="med" len="med"/>
                      <a:tailEnd type="none" w="med" len="med"/>
                    </a:lnB>
                    <a:lnTlToBr>
                      <a:noFill/>
                    </a:lnTlToBr>
                    <a:lnBlToTr>
                      <a:noFill/>
                    </a:lnBlToTr>
                    <a:noFill/>
                  </a:tcPr>
                </a:tc>
              </a:tr>
              <a:tr h="358775">
                <a:tc>
                  <a:txBody>
                    <a:bodyPr/>
                    <a:lstStyle>
                      <a:lvl1pPr marL="228600" lvl="0" indent="-228600" algn="l" rtl="0" fontAlgn="base">
                        <a:lnSpc>
                          <a:spcPct val="90000"/>
                        </a:lnSpc>
                        <a:spcBef>
                          <a:spcPts val="1000"/>
                        </a:spcBef>
                        <a:spcAft>
                          <a:spcPct val="0"/>
                        </a:spcAft>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rtl="0" fontAlgn="base">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1500" dirty="0"/>
                        <a:t>国际花园城市</a:t>
                      </a:r>
                      <a:endParaRPr lang="zh-CN" altLang="en-US" sz="1500" dirty="0"/>
                    </a:p>
                  </a:txBody>
                  <a:tcPr anchor="ctr">
                    <a:lnL w="12700" cap="flat" cmpd="sng">
                      <a:solidFill>
                        <a:srgbClr val="3333CC"/>
                      </a:solidFill>
                      <a:prstDash val="solid"/>
                      <a:headEnd type="none" w="med" len="med"/>
                      <a:tailEnd type="none" w="med" len="med"/>
                    </a:lnL>
                    <a:lnR w="12700" cap="flat" cmpd="sng">
                      <a:solidFill>
                        <a:srgbClr val="3333CC"/>
                      </a:solidFill>
                      <a:prstDash val="solid"/>
                      <a:headEnd type="none" w="med" len="med"/>
                      <a:tailEnd type="none" w="med" len="med"/>
                    </a:lnR>
                    <a:lnT w="12700" cap="flat" cmpd="sng">
                      <a:solidFill>
                        <a:srgbClr val="3333CC"/>
                      </a:solidFill>
                      <a:prstDash val="solid"/>
                      <a:headEnd type="none" w="med" len="med"/>
                      <a:tailEnd type="none" w="med" len="med"/>
                    </a:lnT>
                    <a:lnB w="12700" cap="flat" cmpd="sng">
                      <a:solidFill>
                        <a:srgbClr val="3333CC"/>
                      </a:solidFill>
                      <a:prstDash val="solid"/>
                      <a:headEnd type="none" w="med" len="med"/>
                      <a:tailEnd type="none" w="med" len="med"/>
                    </a:lnB>
                    <a:lnTlToBr>
                      <a:noFill/>
                    </a:lnTlToBr>
                    <a:lnBlToTr>
                      <a:noFill/>
                    </a:lnBlToTr>
                    <a:solidFill>
                      <a:srgbClr val="BDE3FF"/>
                    </a:solidFill>
                  </a:tcPr>
                </a:tc>
              </a:tr>
              <a:tr h="409575">
                <a:tc>
                  <a:txBody>
                    <a:bodyPr/>
                    <a:lstStyle>
                      <a:lvl1pPr marL="228600" lvl="0" indent="-228600" algn="l" rtl="0" fontAlgn="base">
                        <a:lnSpc>
                          <a:spcPct val="90000"/>
                        </a:lnSpc>
                        <a:spcBef>
                          <a:spcPts val="1000"/>
                        </a:spcBef>
                        <a:spcAft>
                          <a:spcPct val="0"/>
                        </a:spcAft>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rtl="0" fontAlgn="base">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1500" dirty="0"/>
                        <a:t>联合国人居奖</a:t>
                      </a:r>
                      <a:endParaRPr lang="zh-CN" altLang="en-US" sz="1500" dirty="0"/>
                    </a:p>
                  </a:txBody>
                  <a:tcPr anchor="ctr">
                    <a:lnL w="12700" cap="flat" cmpd="sng">
                      <a:solidFill>
                        <a:srgbClr val="3333CC"/>
                      </a:solidFill>
                      <a:prstDash val="solid"/>
                      <a:headEnd type="none" w="med" len="med"/>
                      <a:tailEnd type="none" w="med" len="med"/>
                    </a:lnL>
                    <a:lnR w="12700" cap="flat" cmpd="sng">
                      <a:solidFill>
                        <a:srgbClr val="3333CC"/>
                      </a:solidFill>
                      <a:prstDash val="solid"/>
                      <a:headEnd type="none" w="med" len="med"/>
                      <a:tailEnd type="none" w="med" len="med"/>
                    </a:lnR>
                    <a:lnT w="12700" cap="flat" cmpd="sng">
                      <a:solidFill>
                        <a:srgbClr val="3333CC"/>
                      </a:solidFill>
                      <a:prstDash val="solid"/>
                      <a:headEnd type="none" w="med" len="med"/>
                      <a:tailEnd type="none" w="med" len="med"/>
                    </a:lnT>
                    <a:lnB w="12700" cap="flat" cmpd="sng">
                      <a:solidFill>
                        <a:srgbClr val="3333CC"/>
                      </a:solidFill>
                      <a:prstDash val="solid"/>
                      <a:headEnd type="none" w="med" len="med"/>
                      <a:tailEnd type="none" w="med" len="med"/>
                    </a:lnB>
                    <a:lnTlToBr>
                      <a:noFill/>
                    </a:lnTlToBr>
                    <a:lnBlToTr>
                      <a:noFill/>
                    </a:lnBlToTr>
                    <a:noFill/>
                  </a:tcPr>
                </a:tc>
              </a:tr>
              <a:tr h="414337">
                <a:tc>
                  <a:txBody>
                    <a:bodyPr/>
                    <a:lstStyle>
                      <a:lvl1pPr marL="228600" lvl="0" indent="-228600" algn="l" rtl="0" fontAlgn="base">
                        <a:lnSpc>
                          <a:spcPct val="90000"/>
                        </a:lnSpc>
                        <a:spcBef>
                          <a:spcPts val="1000"/>
                        </a:spcBef>
                        <a:spcAft>
                          <a:spcPct val="0"/>
                        </a:spcAft>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rtl="0" fontAlgn="base">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1500" dirty="0"/>
                        <a:t>世界银行中国金牌城市</a:t>
                      </a:r>
                      <a:endParaRPr lang="zh-CN" altLang="en-US" sz="1500" dirty="0"/>
                    </a:p>
                  </a:txBody>
                  <a:tcPr anchor="ctr">
                    <a:lnL w="12700" cap="flat" cmpd="sng">
                      <a:solidFill>
                        <a:srgbClr val="3333CC"/>
                      </a:solidFill>
                      <a:prstDash val="solid"/>
                      <a:headEnd type="none" w="med" len="med"/>
                      <a:tailEnd type="none" w="med" len="med"/>
                    </a:lnL>
                    <a:lnR w="12700" cap="flat" cmpd="sng">
                      <a:solidFill>
                        <a:srgbClr val="3333CC"/>
                      </a:solidFill>
                      <a:prstDash val="solid"/>
                      <a:headEnd type="none" w="med" len="med"/>
                      <a:tailEnd type="none" w="med" len="med"/>
                    </a:lnR>
                    <a:lnT w="12700" cap="flat" cmpd="sng">
                      <a:solidFill>
                        <a:srgbClr val="3333CC"/>
                      </a:solidFill>
                      <a:prstDash val="solid"/>
                      <a:headEnd type="none" w="med" len="med"/>
                      <a:tailEnd type="none" w="med" len="med"/>
                    </a:lnT>
                    <a:lnB w="12700" cap="flat" cmpd="sng">
                      <a:solidFill>
                        <a:srgbClr val="3333CC"/>
                      </a:solidFill>
                      <a:prstDash val="solid"/>
                      <a:headEnd type="none" w="med" len="med"/>
                      <a:tailEnd type="none" w="med" len="med"/>
                    </a:lnB>
                    <a:lnTlToBr>
                      <a:noFill/>
                    </a:lnTlToBr>
                    <a:lnBlToTr>
                      <a:noFill/>
                    </a:lnBlToTr>
                    <a:solidFill>
                      <a:srgbClr val="BDE3FF"/>
                    </a:solidFill>
                  </a:tcPr>
                </a:tc>
              </a:tr>
              <a:tr h="441325">
                <a:tc>
                  <a:txBody>
                    <a:bodyPr/>
                    <a:lstStyle>
                      <a:lvl1pPr marL="228600" lvl="0" indent="-228600" algn="l" rtl="0" fontAlgn="base">
                        <a:lnSpc>
                          <a:spcPct val="90000"/>
                        </a:lnSpc>
                        <a:spcBef>
                          <a:spcPts val="1000"/>
                        </a:spcBef>
                        <a:spcAft>
                          <a:spcPct val="0"/>
                        </a:spcAft>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rtl="0" fontAlgn="base">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1500" dirty="0"/>
                        <a:t>跨国公司最佳投资城市</a:t>
                      </a:r>
                      <a:endParaRPr lang="zh-CN" altLang="en-US" sz="1500" dirty="0"/>
                    </a:p>
                  </a:txBody>
                  <a:tcPr anchor="ctr">
                    <a:lnL w="12700" cap="flat" cmpd="sng">
                      <a:solidFill>
                        <a:srgbClr val="3333CC"/>
                      </a:solidFill>
                      <a:prstDash val="solid"/>
                      <a:headEnd type="none" w="med" len="med"/>
                      <a:tailEnd type="none" w="med" len="med"/>
                    </a:lnL>
                    <a:lnR w="12700" cap="flat" cmpd="sng">
                      <a:solidFill>
                        <a:srgbClr val="3333CC"/>
                      </a:solidFill>
                      <a:prstDash val="solid"/>
                      <a:headEnd type="none" w="med" len="med"/>
                      <a:tailEnd type="none" w="med" len="med"/>
                    </a:lnR>
                    <a:lnT w="12700" cap="flat" cmpd="sng">
                      <a:solidFill>
                        <a:srgbClr val="3333CC"/>
                      </a:solidFill>
                      <a:prstDash val="solid"/>
                      <a:headEnd type="none" w="med" len="med"/>
                      <a:tailEnd type="none" w="med" len="med"/>
                    </a:lnT>
                    <a:lnB w="12700" cap="flat" cmpd="sng">
                      <a:solidFill>
                        <a:srgbClr val="3333CC"/>
                      </a:solidFill>
                      <a:prstDash val="solid"/>
                      <a:headEnd type="none" w="med" len="med"/>
                      <a:tailEnd type="none" w="med" len="med"/>
                    </a:lnB>
                    <a:lnTlToBr>
                      <a:noFill/>
                    </a:lnTlToBr>
                    <a:lnBlToTr>
                      <a:noFill/>
                    </a:lnBlToTr>
                    <a:noFill/>
                  </a:tcPr>
                </a:tc>
              </a:tr>
              <a:tr h="449263">
                <a:tc>
                  <a:txBody>
                    <a:bodyPr/>
                    <a:lstStyle>
                      <a:lvl1pPr marL="228600" lvl="0" indent="-228600" algn="l" rtl="0" fontAlgn="base">
                        <a:lnSpc>
                          <a:spcPct val="90000"/>
                        </a:lnSpc>
                        <a:spcBef>
                          <a:spcPts val="1000"/>
                        </a:spcBef>
                        <a:spcAft>
                          <a:spcPct val="0"/>
                        </a:spcAft>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rtl="0" fontAlgn="base">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1500" dirty="0"/>
                        <a:t>中国最美会议城市</a:t>
                      </a:r>
                      <a:endParaRPr lang="zh-CN" altLang="en-US" sz="1500" dirty="0"/>
                    </a:p>
                  </a:txBody>
                  <a:tcPr anchor="ctr">
                    <a:lnL w="12700" cap="flat" cmpd="sng">
                      <a:solidFill>
                        <a:srgbClr val="3333CC"/>
                      </a:solidFill>
                      <a:prstDash val="solid"/>
                      <a:headEnd type="none" w="med" len="med"/>
                      <a:tailEnd type="none" w="med" len="med"/>
                    </a:lnL>
                    <a:lnR w="12700" cap="flat" cmpd="sng">
                      <a:solidFill>
                        <a:srgbClr val="3333CC"/>
                      </a:solidFill>
                      <a:prstDash val="solid"/>
                      <a:headEnd type="none" w="med" len="med"/>
                      <a:tailEnd type="none" w="med" len="med"/>
                    </a:lnR>
                    <a:lnT w="12700" cap="flat" cmpd="sng">
                      <a:solidFill>
                        <a:srgbClr val="3333CC"/>
                      </a:solidFill>
                      <a:prstDash val="solid"/>
                      <a:headEnd type="none" w="med" len="med"/>
                      <a:tailEnd type="none" w="med" len="med"/>
                    </a:lnT>
                    <a:lnB w="12700" cap="flat" cmpd="sng">
                      <a:solidFill>
                        <a:srgbClr val="3333CC"/>
                      </a:solidFill>
                      <a:prstDash val="solid"/>
                      <a:headEnd type="none" w="med" len="med"/>
                      <a:tailEnd type="none" w="med" len="med"/>
                    </a:lnB>
                    <a:lnTlToBr>
                      <a:noFill/>
                    </a:lnTlToBr>
                    <a:lnBlToTr>
                      <a:noFill/>
                    </a:lnBlToTr>
                    <a:solidFill>
                      <a:srgbClr val="BDE3FF"/>
                    </a:solidFill>
                  </a:tcPr>
                </a:tc>
              </a:tr>
              <a:tr h="479425">
                <a:tc>
                  <a:txBody>
                    <a:bodyPr/>
                    <a:lstStyle>
                      <a:lvl1pPr marL="228600" lvl="0" indent="-228600" algn="l" rtl="0" fontAlgn="base">
                        <a:lnSpc>
                          <a:spcPct val="90000"/>
                        </a:lnSpc>
                        <a:spcBef>
                          <a:spcPts val="1000"/>
                        </a:spcBef>
                        <a:spcAft>
                          <a:spcPct val="0"/>
                        </a:spcAft>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rtl="0" fontAlgn="base">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1500" dirty="0"/>
                        <a:t>中国服务型政府十佳城市榜首</a:t>
                      </a:r>
                      <a:endParaRPr lang="zh-CN" altLang="en-US" sz="1500" dirty="0"/>
                    </a:p>
                  </a:txBody>
                  <a:tcPr anchor="ctr">
                    <a:lnL w="12700" cap="flat" cmpd="sng">
                      <a:solidFill>
                        <a:srgbClr val="3333CC"/>
                      </a:solidFill>
                      <a:prstDash val="solid"/>
                      <a:headEnd type="none" w="med" len="med"/>
                      <a:tailEnd type="none" w="med" len="med"/>
                    </a:lnL>
                    <a:lnR w="12700" cap="flat" cmpd="sng">
                      <a:solidFill>
                        <a:srgbClr val="3333CC"/>
                      </a:solidFill>
                      <a:prstDash val="solid"/>
                      <a:headEnd type="none" w="med" len="med"/>
                      <a:tailEnd type="none" w="med" len="med"/>
                    </a:lnR>
                    <a:lnT w="12700" cap="flat" cmpd="sng">
                      <a:solidFill>
                        <a:srgbClr val="3333CC"/>
                      </a:solidFill>
                      <a:prstDash val="solid"/>
                      <a:headEnd type="none" w="med" len="med"/>
                      <a:tailEnd type="none" w="med" len="med"/>
                    </a:lnT>
                    <a:lnB w="12700" cap="flat" cmpd="sng">
                      <a:solidFill>
                        <a:srgbClr val="3333CC"/>
                      </a:solidFill>
                      <a:prstDash val="solid"/>
                      <a:headEnd type="none" w="med" len="med"/>
                      <a:tailEnd type="none" w="med" len="med"/>
                    </a:lnB>
                    <a:lnTlToBr>
                      <a:noFill/>
                    </a:lnTlToBr>
                    <a:lnBlToTr>
                      <a:noFill/>
                    </a:lnBlToTr>
                    <a:noFill/>
                  </a:tcPr>
                </a:tc>
              </a:tr>
              <a:tr h="415925">
                <a:tc>
                  <a:txBody>
                    <a:bodyPr/>
                    <a:lstStyle>
                      <a:lvl1pPr marL="228600" lvl="0" indent="-228600" algn="l" rtl="0" fontAlgn="base">
                        <a:lnSpc>
                          <a:spcPct val="90000"/>
                        </a:lnSpc>
                        <a:spcBef>
                          <a:spcPts val="1000"/>
                        </a:spcBef>
                        <a:spcAft>
                          <a:spcPct val="0"/>
                        </a:spcAft>
                        <a:buClrTx/>
                        <a:buSzTx/>
                        <a:buFont typeface="Arial" panose="020B0604020202020204" pitchFamily="34" charset="0"/>
                        <a:buChar char="•"/>
                        <a:defRPr sz="2400" kern="1200">
                          <a:solidFill>
                            <a:schemeClr val="tx1"/>
                          </a:solidFill>
                          <a:latin typeface="+mn-lt"/>
                          <a:ea typeface="+mn-ea"/>
                          <a:cs typeface="+mn-cs"/>
                        </a:defRPr>
                      </a:lvl1pPr>
                      <a:lvl2pPr marL="685800" lvl="1" indent="-228600" algn="l" rtl="0" fontAlgn="base">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2pPr>
                      <a:lvl3pPr marL="1143000" lvl="2"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3pPr>
                      <a:lvl4pPr marL="1600200" lvl="3"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fontAlgn="base">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1500" dirty="0"/>
                        <a:t>全国文明城市“六连冠”</a:t>
                      </a:r>
                      <a:endParaRPr lang="zh-CN" altLang="en-US" sz="1500" dirty="0"/>
                    </a:p>
                  </a:txBody>
                  <a:tcPr anchor="ctr">
                    <a:lnL w="12700" cap="flat" cmpd="sng">
                      <a:solidFill>
                        <a:srgbClr val="3333CC"/>
                      </a:solidFill>
                      <a:prstDash val="solid"/>
                      <a:headEnd type="none" w="med" len="med"/>
                      <a:tailEnd type="none" w="med" len="med"/>
                    </a:lnL>
                    <a:lnR w="12700" cap="flat" cmpd="sng">
                      <a:solidFill>
                        <a:srgbClr val="3333CC"/>
                      </a:solidFill>
                      <a:prstDash val="solid"/>
                      <a:headEnd type="none" w="med" len="med"/>
                      <a:tailEnd type="none" w="med" len="med"/>
                    </a:lnR>
                    <a:lnT w="12700" cap="flat" cmpd="sng">
                      <a:solidFill>
                        <a:srgbClr val="3333CC"/>
                      </a:solidFill>
                      <a:prstDash val="solid"/>
                      <a:headEnd type="none" w="med" len="med"/>
                      <a:tailEnd type="none" w="med" len="med"/>
                    </a:lnT>
                    <a:lnB w="12700" cap="flat" cmpd="sng">
                      <a:solidFill>
                        <a:srgbClr val="3333CC"/>
                      </a:solidFill>
                      <a:prstDash val="solid"/>
                      <a:headEnd type="none" w="med" len="med"/>
                      <a:tailEnd type="none" w="med" len="med"/>
                    </a:lnB>
                    <a:lnTlToBr>
                      <a:noFill/>
                    </a:lnTlToBr>
                    <a:lnBlToTr>
                      <a:noFill/>
                    </a:lnBlToTr>
                    <a:solidFill>
                      <a:srgbClr val="BDE3FF"/>
                    </a:solidFill>
                  </a:tcPr>
                </a:tc>
              </a:tr>
            </a:tbl>
          </a:graphicData>
        </a:graphic>
      </p:graphicFrame>
    </p:spTree>
  </p:cSld>
  <p:clrMapOvr>
    <a:masterClrMapping/>
  </p:clrMapOvr>
  <p:transition spd="slow" advTm="3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AutoShape 8"/>
          <p:cNvSpPr/>
          <p:nvPr/>
        </p:nvSpPr>
        <p:spPr>
          <a:xfrm>
            <a:off x="661988" y="1495425"/>
            <a:ext cx="10869612" cy="26574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sz="1400" dirty="0">
              <a:latin typeface="Arial" panose="020B0604020202020204" pitchFamily="34" charset="0"/>
            </a:endParaRPr>
          </a:p>
        </p:txBody>
      </p:sp>
      <p:grpSp>
        <p:nvGrpSpPr>
          <p:cNvPr id="116738" name="组合 21511"/>
          <p:cNvGrpSpPr/>
          <p:nvPr/>
        </p:nvGrpSpPr>
        <p:grpSpPr>
          <a:xfrm>
            <a:off x="1033463" y="1249363"/>
            <a:ext cx="2170112" cy="461962"/>
            <a:chOff x="-58" y="10"/>
            <a:chExt cx="3418" cy="741"/>
          </a:xfrm>
        </p:grpSpPr>
        <p:sp>
          <p:nvSpPr>
            <p:cNvPr id="116774" name="AutoShape 7"/>
            <p:cNvSpPr/>
            <p:nvPr/>
          </p:nvSpPr>
          <p:spPr>
            <a:xfrm rot="5400000">
              <a:off x="1281" y="-1329"/>
              <a:ext cx="741" cy="3418"/>
            </a:xfrm>
            <a:prstGeom prst="homePlate">
              <a:avLst>
                <a:gd name="adj" fmla="val 25000"/>
              </a:avLst>
            </a:prstGeom>
            <a:solidFill>
              <a:schemeClr val="accent1"/>
            </a:solidFill>
            <a:ln w="9525">
              <a:noFill/>
            </a:ln>
          </p:spPr>
          <p:txBody>
            <a:bodyPr rot="10800000" vert="eaVert" lIns="90170" tIns="46990" rIns="90170" bIns="46990"/>
            <a:p>
              <a:endParaRPr lang="zh-CN" altLang="en-US" sz="1400" dirty="0">
                <a:latin typeface="Arial" panose="020B0604020202020204" pitchFamily="34" charset="0"/>
              </a:endParaRPr>
            </a:p>
          </p:txBody>
        </p:sp>
        <p:sp>
          <p:nvSpPr>
            <p:cNvPr id="116775" name="Text Box 10"/>
            <p:cNvSpPr txBox="1"/>
            <p:nvPr/>
          </p:nvSpPr>
          <p:spPr>
            <a:xfrm>
              <a:off x="100" y="42"/>
              <a:ext cx="3225" cy="492"/>
            </a:xfrm>
            <a:prstGeom prst="rect">
              <a:avLst/>
            </a:prstGeom>
            <a:noFill/>
            <a:ln w="9525">
              <a:noFill/>
            </a:ln>
          </p:spPr>
          <p:txBody>
            <a:bodyPr anchor="ctr" anchorCtr="1">
              <a:spAutoFit/>
            </a:bodyPr>
            <a:p>
              <a:pPr algn="dist"/>
              <a:r>
                <a:rPr lang="zh-CN" altLang="en-US" sz="1400" b="1" dirty="0">
                  <a:solidFill>
                    <a:schemeClr val="bg1"/>
                  </a:solidFill>
                  <a:latin typeface="方正小标宋简体" panose="03000509000000000000" charset="-122"/>
                  <a:ea typeface="方正小标宋简体" panose="03000509000000000000" charset="-122"/>
                </a:rPr>
                <a:t>总部企业用地主体资格</a:t>
              </a:r>
              <a:endParaRPr lang="zh-CN" altLang="en-US" sz="1400" b="1" dirty="0">
                <a:solidFill>
                  <a:schemeClr val="bg1"/>
                </a:solidFill>
                <a:latin typeface="方正小标宋简体" panose="03000509000000000000" charset="-122"/>
                <a:ea typeface="方正小标宋简体" panose="03000509000000000000" charset="-122"/>
              </a:endParaRPr>
            </a:p>
          </p:txBody>
        </p:sp>
      </p:grpSp>
      <p:sp>
        <p:nvSpPr>
          <p:cNvPr id="105483" name="Text Box 16"/>
          <p:cNvSpPr txBox="1">
            <a:spLocks noChangeArrowheads="1"/>
          </p:cNvSpPr>
          <p:nvPr/>
        </p:nvSpPr>
        <p:spPr bwMode="auto">
          <a:xfrm>
            <a:off x="660400" y="2260600"/>
            <a:ext cx="10869613" cy="1714500"/>
          </a:xfrm>
          <a:prstGeom prst="rect">
            <a:avLst/>
          </a:prstGeom>
          <a:noFill/>
          <a:ln w="9525">
            <a:noFill/>
            <a:miter lim="800000"/>
          </a:ln>
        </p:spPr>
        <p:txBody>
          <a:bodyPr wrap="square">
            <a:spAutoFit/>
          </a:bodyPr>
          <a:lstStyle/>
          <a:p>
            <a:pPr marL="285750" marR="0" indent="-285750" defTabSz="914400">
              <a:lnSpc>
                <a:spcPct val="110000"/>
              </a:lnSpc>
              <a:buClrTx/>
              <a:buSzTx/>
              <a:buFont typeface="Wingdings" panose="05000000000000000000" pitchFamily="2" charset="2"/>
              <a:buChar char="Ø"/>
              <a:defRPr/>
            </a:pP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岛内总部用地：</a:t>
            </a: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lnSpc>
                <a:spcPct val="110000"/>
              </a:lnSpc>
              <a:buClrTx/>
              <a:buSzTx/>
              <a:buFont typeface="Wingdings" panose="05000000000000000000" pitchFamily="2" charset="2"/>
              <a:defRPr/>
            </a:pP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   申请企业应为世界</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500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强、中国</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500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强、中国服务业</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500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强、央企、国内行业领先企业（上年度营收不低于</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100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亿元）</a:t>
            </a: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lnSpc>
                <a:spcPct val="110000"/>
              </a:lnSpc>
              <a:buClrTx/>
              <a:buSzTx/>
              <a:buFont typeface="Wingdings" panose="05000000000000000000" pitchFamily="2" charset="2"/>
              <a:defRPr/>
            </a:pP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   或国内行业十强企业。</a:t>
            </a:r>
            <a:endParaRPr kumimoji="0" lang="zh-CN" altLang="en-US" sz="1600" b="1" kern="1200" cap="none" spc="0" normalizeH="0" baseline="0" noProof="0">
              <a:latin typeface="宋体" panose="02010600030101010101" pitchFamily="2" charset="-122"/>
              <a:ea typeface="宋体" panose="02010600030101010101" pitchFamily="2" charset="-122"/>
              <a:cs typeface="宋体" panose="02010600030101010101" pitchFamily="2" charset="-122"/>
            </a:endParaRPr>
          </a:p>
          <a:p>
            <a:pPr marL="285750" marR="0" indent="-285750" defTabSz="914400">
              <a:lnSpc>
                <a:spcPct val="110000"/>
              </a:lnSpc>
              <a:buClrTx/>
              <a:buSzTx/>
              <a:buFont typeface="Wingdings" panose="05000000000000000000" pitchFamily="2" charset="2"/>
              <a:buChar char="Ø"/>
              <a:defRPr/>
            </a:pP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岛外总部用地：</a:t>
            </a: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lnSpc>
                <a:spcPct val="110000"/>
              </a:lnSpc>
              <a:buClrTx/>
              <a:buSzTx/>
              <a:buFont typeface="Wingdings" panose="05000000000000000000" pitchFamily="2" charset="2"/>
              <a:defRPr/>
            </a:pPr>
            <a:r>
              <a:rPr kumimoji="0" lang="zh-CN" altLang="en-US" sz="1600" b="1" kern="1200" cap="none" spc="0" normalizeH="0" baseline="0" noProof="0">
                <a:latin typeface="宋体" panose="02010600030101010101" pitchFamily="2" charset="-122"/>
                <a:ea typeface="宋体" panose="02010600030101010101" pitchFamily="2" charset="-122"/>
                <a:cs typeface="宋体" panose="02010600030101010101" pitchFamily="2" charset="-122"/>
              </a:rPr>
              <a:t>   </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申请企业应为国内行业领先企业，且上年度营收，建筑业企业不低于</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50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亿元，厦门市千亿产业链（群）企业不低于</a:t>
            </a: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lnSpc>
                <a:spcPct val="110000"/>
              </a:lnSpc>
              <a:buClrTx/>
              <a:buSzTx/>
              <a:buFont typeface="Wingdings" panose="05000000000000000000" pitchFamily="2" charset="2"/>
              <a:defRPr/>
            </a:pP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   </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10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亿元（其中软件和信息技术服务业企业不低于</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5</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亿元），其他类型企业不低于</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30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亿元。</a:t>
            </a:r>
            <a:endParaRPr kumimoji="0" lang="zh-CN" altLang="en-US" sz="16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p:txBody>
      </p:sp>
      <p:graphicFrame>
        <p:nvGraphicFramePr>
          <p:cNvPr id="2" name="表格 1"/>
          <p:cNvGraphicFramePr>
            <a:graphicFrameLocks noGrp="1"/>
          </p:cNvGraphicFramePr>
          <p:nvPr/>
        </p:nvGraphicFramePr>
        <p:xfrm>
          <a:off x="706438" y="4327525"/>
          <a:ext cx="10870565" cy="2356485"/>
        </p:xfrm>
        <a:graphic>
          <a:graphicData uri="http://schemas.openxmlformats.org/drawingml/2006/table">
            <a:tbl>
              <a:tblPr firstRow="1" bandRow="1">
                <a:tableStyleId>{5C22544A-7EE6-4342-B048-85BDC9FD1C3A}</a:tableStyleId>
              </a:tblPr>
              <a:tblGrid>
                <a:gridCol w="758190"/>
                <a:gridCol w="1238250"/>
                <a:gridCol w="1582420"/>
                <a:gridCol w="1513205"/>
                <a:gridCol w="1973580"/>
                <a:gridCol w="1810385"/>
                <a:gridCol w="1994535"/>
              </a:tblGrid>
              <a:tr h="518160">
                <a:tc>
                  <a:txBody>
                    <a:bodyPr/>
                    <a:lstStyle/>
                    <a:p>
                      <a:pPr algn="ctr"/>
                      <a:r>
                        <a:rPr lang="zh-CN" altLang="en-US" sz="1400" dirty="0" smtClean="0"/>
                        <a:t>区域</a:t>
                      </a:r>
                      <a:endParaRPr lang="zh-CN" altLang="en-US" sz="1400" dirty="0" smtClean="0"/>
                    </a:p>
                  </a:txBody>
                  <a:tcPr anchor="ctr"/>
                </a:tc>
                <a:tc>
                  <a:txBody>
                    <a:bodyPr/>
                    <a:lstStyle/>
                    <a:p>
                      <a:pPr algn="ctr"/>
                      <a:r>
                        <a:rPr lang="zh-CN" altLang="en-US" sz="1400" dirty="0" smtClean="0"/>
                        <a:t>时限要求</a:t>
                      </a:r>
                      <a:endParaRPr lang="zh-CN" altLang="en-US" sz="1400" dirty="0" smtClean="0"/>
                    </a:p>
                  </a:txBody>
                  <a:tcPr anchor="ctr"/>
                </a:tc>
                <a:tc>
                  <a:txBody>
                    <a:bodyPr/>
                    <a:lstStyle/>
                    <a:p>
                      <a:pPr algn="ctr"/>
                      <a:r>
                        <a:rPr lang="zh-CN" altLang="en-US" sz="1400" dirty="0" smtClean="0"/>
                        <a:t>纳税承诺门槛</a:t>
                      </a:r>
                      <a:endParaRPr lang="zh-CN" altLang="en-US" sz="1400" dirty="0" smtClean="0"/>
                    </a:p>
                  </a:txBody>
                  <a:tcPr anchor="ctr"/>
                </a:tc>
                <a:tc>
                  <a:txBody>
                    <a:bodyPr/>
                    <a:lstStyle/>
                    <a:p>
                      <a:pPr algn="ctr"/>
                      <a:r>
                        <a:rPr lang="zh-CN" altLang="en-US" sz="1400" dirty="0" smtClean="0"/>
                        <a:t>计容建筑面积</a:t>
                      </a:r>
                      <a:endParaRPr lang="zh-CN" altLang="en-US" sz="1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1" kern="1200" dirty="0" smtClean="0">
                          <a:solidFill>
                            <a:schemeClr val="lt1"/>
                          </a:solidFill>
                          <a:latin typeface="+mn-lt"/>
                          <a:ea typeface="+mn-ea"/>
                          <a:cs typeface="+mn-cs"/>
                        </a:rPr>
                        <a:t>在纳税承诺门槛上</a:t>
                      </a:r>
                      <a:endParaRPr lang="zh-CN" altLang="en-US" sz="1400" b="1" kern="1200" dirty="0" smtClean="0">
                        <a:solidFill>
                          <a:schemeClr val="lt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1" kern="1200" dirty="0" smtClean="0">
                          <a:solidFill>
                            <a:srgbClr val="FF0000"/>
                          </a:solidFill>
                          <a:latin typeface="+mn-lt"/>
                          <a:ea typeface="+mn-ea"/>
                          <a:cs typeface="+mn-cs"/>
                        </a:rPr>
                        <a:t>每增加</a:t>
                      </a:r>
                      <a:r>
                        <a:rPr lang="en-US" altLang="zh-CN" sz="1400" b="1" kern="1200" dirty="0" smtClean="0">
                          <a:solidFill>
                            <a:srgbClr val="FF0000"/>
                          </a:solidFill>
                          <a:latin typeface="+mn-lt"/>
                          <a:ea typeface="+mn-ea"/>
                          <a:cs typeface="+mn-cs"/>
                        </a:rPr>
                        <a:t>800</a:t>
                      </a:r>
                      <a:r>
                        <a:rPr lang="zh-CN" altLang="en-US" sz="1400" b="1" kern="1200" dirty="0" smtClean="0">
                          <a:solidFill>
                            <a:srgbClr val="FF0000"/>
                          </a:solidFill>
                          <a:latin typeface="+mn-lt"/>
                          <a:ea typeface="+mn-ea"/>
                          <a:cs typeface="+mn-cs"/>
                        </a:rPr>
                        <a:t>万元</a:t>
                      </a:r>
                      <a:endParaRPr lang="zh-CN" altLang="en-US" sz="1400" b="1" kern="1200" dirty="0" smtClean="0">
                        <a:solidFill>
                          <a:srgbClr val="FF0000"/>
                        </a:solidFill>
                        <a:latin typeface="+mn-lt"/>
                        <a:ea typeface="+mn-ea"/>
                        <a:cs typeface="+mn-cs"/>
                      </a:endParaRPr>
                    </a:p>
                  </a:txBody>
                  <a:tcPr anchor="ctr"/>
                </a:tc>
                <a:tc>
                  <a:txBody>
                    <a:bodyPr/>
                    <a:lstStyle/>
                    <a:p>
                      <a:pPr algn="ctr"/>
                      <a:r>
                        <a:rPr lang="zh-CN" altLang="en-US" sz="1400" dirty="0" smtClean="0"/>
                        <a:t>地价</a:t>
                      </a:r>
                      <a:endParaRPr lang="zh-CN" altLang="en-US" sz="1400" dirty="0" smtClean="0"/>
                    </a:p>
                  </a:txBody>
                  <a:tcPr anchor="ctr"/>
                </a:tc>
                <a:tc>
                  <a:txBody>
                    <a:bodyPr/>
                    <a:lstStyle/>
                    <a:p>
                      <a:pPr algn="ctr"/>
                      <a:r>
                        <a:rPr lang="zh-CN" altLang="en-US" sz="1400" dirty="0" smtClean="0"/>
                        <a:t>转让条件</a:t>
                      </a:r>
                      <a:endParaRPr lang="zh-CN" altLang="en-US" sz="1400" dirty="0" smtClean="0"/>
                    </a:p>
                  </a:txBody>
                  <a:tcPr anchor="ctr"/>
                </a:tc>
              </a:tr>
              <a:tr h="870585">
                <a:tc>
                  <a:txBody>
                    <a:bodyPr/>
                    <a:lstStyle/>
                    <a:p>
                      <a:pPr algn="ctr"/>
                      <a:r>
                        <a:rPr lang="zh-CN" altLang="en-US" sz="1400" b="1" dirty="0" smtClean="0"/>
                        <a:t>岛内</a:t>
                      </a:r>
                      <a:endParaRPr lang="zh-CN" altLang="en-US" sz="1400" b="1" dirty="0" smtClean="0"/>
                    </a:p>
                  </a:txBody>
                  <a:tcPr anchor="ctr"/>
                </a:tc>
                <a:tc rowSpan="2">
                  <a:txBody>
                    <a:bodyPr/>
                    <a:lstStyle/>
                    <a:p>
                      <a:pPr algn="ctr"/>
                      <a:r>
                        <a:rPr lang="zh-CN" altLang="en-US" sz="1400" b="1" dirty="0" smtClean="0">
                          <a:solidFill>
                            <a:srgbClr val="20517C"/>
                          </a:solidFill>
                          <a:latin typeface="+mn-ea"/>
                          <a:ea typeface="+mn-ea"/>
                        </a:rPr>
                        <a:t>在竞得土地后最迟第</a:t>
                      </a:r>
                      <a:r>
                        <a:rPr lang="en-US" altLang="zh-CN" sz="1400" b="1" dirty="0" smtClean="0">
                          <a:solidFill>
                            <a:srgbClr val="20517C"/>
                          </a:solidFill>
                          <a:latin typeface="+mn-ea"/>
                          <a:ea typeface="+mn-ea"/>
                        </a:rPr>
                        <a:t>3</a:t>
                      </a:r>
                      <a:r>
                        <a:rPr lang="zh-CN" altLang="en-US" sz="1400" b="1" dirty="0" smtClean="0">
                          <a:solidFill>
                            <a:srgbClr val="20517C"/>
                          </a:solidFill>
                          <a:latin typeface="+mn-ea"/>
                          <a:ea typeface="+mn-ea"/>
                        </a:rPr>
                        <a:t>年起，</a:t>
                      </a:r>
                      <a:r>
                        <a:rPr lang="zh-CN" altLang="en-US" sz="1400" b="1" dirty="0" smtClean="0">
                          <a:solidFill>
                            <a:srgbClr val="FF0000"/>
                          </a:solidFill>
                          <a:latin typeface="+mn-ea"/>
                          <a:ea typeface="+mn-ea"/>
                        </a:rPr>
                        <a:t>不少于</a:t>
                      </a:r>
                      <a:r>
                        <a:rPr lang="en-US" altLang="zh-CN" sz="1400" b="1" dirty="0" smtClean="0">
                          <a:solidFill>
                            <a:srgbClr val="FF0000"/>
                          </a:solidFill>
                          <a:latin typeface="+mn-ea"/>
                          <a:ea typeface="+mn-ea"/>
                        </a:rPr>
                        <a:t>10</a:t>
                      </a:r>
                      <a:r>
                        <a:rPr lang="zh-CN" altLang="en-US" sz="1400" b="1" dirty="0" smtClean="0">
                          <a:solidFill>
                            <a:srgbClr val="FF0000"/>
                          </a:solidFill>
                          <a:latin typeface="+mn-ea"/>
                          <a:ea typeface="+mn-ea"/>
                        </a:rPr>
                        <a:t>年</a:t>
                      </a:r>
                      <a:r>
                        <a:rPr lang="zh-CN" altLang="en-US" sz="1400" b="1" kern="1200" dirty="0" smtClean="0">
                          <a:solidFill>
                            <a:srgbClr val="20517C"/>
                          </a:solidFill>
                          <a:latin typeface="+mn-ea"/>
                          <a:ea typeface="+mn-ea"/>
                          <a:cs typeface="+mn-cs"/>
                        </a:rPr>
                        <a:t>满足纳税承诺门槛要求</a:t>
                      </a:r>
                      <a:endParaRPr lang="zh-CN" altLang="en-US" sz="1400" b="1" kern="1200" dirty="0" smtClean="0">
                        <a:solidFill>
                          <a:srgbClr val="20517C"/>
                        </a:solidFill>
                        <a:latin typeface="+mn-ea"/>
                        <a:ea typeface="+mn-ea"/>
                        <a:cs typeface="+mn-cs"/>
                      </a:endParaRPr>
                    </a:p>
                  </a:txBody>
                  <a:tcPr anchor="ctr"/>
                </a:tc>
                <a:tc>
                  <a:txBody>
                    <a:bodyPr/>
                    <a:lstStyle/>
                    <a:p>
                      <a:pPr algn="ctr"/>
                      <a:r>
                        <a:rPr lang="zh-CN" altLang="en-US" sz="1400" b="1" dirty="0" smtClean="0"/>
                        <a:t>年两税地方</a:t>
                      </a:r>
                      <a:endParaRPr lang="en-US" altLang="zh-CN" sz="1400" b="1" dirty="0" smtClean="0"/>
                    </a:p>
                    <a:p>
                      <a:pPr algn="ctr"/>
                      <a:r>
                        <a:rPr lang="zh-CN" altLang="en-US" sz="1400" b="1" dirty="0" smtClean="0"/>
                        <a:t>留成不低于</a:t>
                      </a:r>
                      <a:endParaRPr lang="en-US" altLang="zh-CN" sz="1400" b="1" dirty="0" smtClean="0"/>
                    </a:p>
                    <a:p>
                      <a:pPr algn="ctr"/>
                      <a:r>
                        <a:rPr lang="en-US" altLang="zh-CN" sz="1400" b="1" dirty="0" smtClean="0">
                          <a:solidFill>
                            <a:srgbClr val="FF0000"/>
                          </a:solidFill>
                          <a:latin typeface="+mn-ea"/>
                          <a:ea typeface="+mn-ea"/>
                        </a:rPr>
                        <a:t>8000</a:t>
                      </a:r>
                      <a:r>
                        <a:rPr lang="zh-CN" altLang="en-US" sz="1400" b="1" dirty="0" smtClean="0">
                          <a:solidFill>
                            <a:srgbClr val="FF0000"/>
                          </a:solidFill>
                          <a:latin typeface="+mn-ea"/>
                          <a:ea typeface="+mn-ea"/>
                        </a:rPr>
                        <a:t>万元</a:t>
                      </a:r>
                      <a:endParaRPr lang="zh-CN" altLang="en-US" sz="1400" b="1" dirty="0" smtClean="0"/>
                    </a:p>
                  </a:txBody>
                  <a:tcPr anchor="ctr"/>
                </a:tc>
                <a:tc>
                  <a:txBody>
                    <a:bodyPr/>
                    <a:lstStyle/>
                    <a:p>
                      <a:pPr algn="ctr"/>
                      <a:r>
                        <a:rPr lang="en-US" altLang="zh-CN" sz="1400" b="1" dirty="0" smtClean="0">
                          <a:solidFill>
                            <a:srgbClr val="FF0000"/>
                          </a:solidFill>
                          <a:latin typeface="+mn-ea"/>
                          <a:ea typeface="+mn-ea"/>
                        </a:rPr>
                        <a:t>5</a:t>
                      </a:r>
                      <a:r>
                        <a:rPr lang="zh-CN" altLang="en-US" sz="1400" b="1" dirty="0" smtClean="0">
                          <a:solidFill>
                            <a:srgbClr val="FF0000"/>
                          </a:solidFill>
                          <a:latin typeface="+mn-ea"/>
                          <a:ea typeface="+mn-ea"/>
                        </a:rPr>
                        <a:t>万平方米</a:t>
                      </a:r>
                      <a:endParaRPr lang="zh-CN" altLang="en-US" sz="1400" b="1" dirty="0" smtClean="0">
                        <a:solidFill>
                          <a:srgbClr val="FF0000"/>
                        </a:solidFill>
                        <a:latin typeface="+mn-ea"/>
                        <a:ea typeface="+mn-ea"/>
                      </a:endParaRPr>
                    </a:p>
                  </a:txBody>
                  <a:tcPr anchor="ctr"/>
                </a:tc>
                <a:tc>
                  <a:txBody>
                    <a:bodyPr/>
                    <a:lstStyle/>
                    <a:p>
                      <a:pPr algn="ctr"/>
                      <a:r>
                        <a:rPr lang="zh-CN" altLang="en-US" sz="1400" b="1" dirty="0" smtClean="0">
                          <a:solidFill>
                            <a:srgbClr val="20517C"/>
                          </a:solidFill>
                          <a:latin typeface="+mn-ea"/>
                          <a:ea typeface="+mn-ea"/>
                        </a:rPr>
                        <a:t>可申请增加</a:t>
                      </a:r>
                      <a:endParaRPr lang="en-US" altLang="zh-CN" sz="1400" b="1" dirty="0" smtClean="0">
                        <a:solidFill>
                          <a:srgbClr val="20517C"/>
                        </a:solidFill>
                        <a:latin typeface="+mn-ea"/>
                        <a:ea typeface="+mn-ea"/>
                      </a:endParaRPr>
                    </a:p>
                    <a:p>
                      <a:pPr algn="ctr"/>
                      <a:r>
                        <a:rPr lang="en-US" altLang="zh-CN" sz="1400" b="1" dirty="0" smtClean="0">
                          <a:solidFill>
                            <a:srgbClr val="FF0000"/>
                          </a:solidFill>
                          <a:latin typeface="+mn-ea"/>
                          <a:ea typeface="+mn-ea"/>
                        </a:rPr>
                        <a:t>5000</a:t>
                      </a:r>
                      <a:r>
                        <a:rPr lang="zh-CN" altLang="en-US" sz="1400" b="1" dirty="0" smtClean="0">
                          <a:solidFill>
                            <a:srgbClr val="FF0000"/>
                          </a:solidFill>
                          <a:latin typeface="+mn-ea"/>
                          <a:ea typeface="+mn-ea"/>
                        </a:rPr>
                        <a:t>平方米</a:t>
                      </a:r>
                      <a:endParaRPr lang="zh-CN" altLang="en-US" sz="1400" b="1" dirty="0" smtClean="0">
                        <a:latin typeface="+mn-ea"/>
                        <a:ea typeface="+mn-ea"/>
                      </a:endParaRPr>
                    </a:p>
                  </a:txBody>
                  <a:tcPr anchor="ctr"/>
                </a:tc>
                <a:tc rowSpan="2">
                  <a:txBody>
                    <a:bodyPr/>
                    <a:lstStyle/>
                    <a:p>
                      <a:pPr algn="ctr"/>
                      <a:r>
                        <a:rPr lang="zh-CN" altLang="en-US" sz="1400" b="1" dirty="0" smtClean="0">
                          <a:solidFill>
                            <a:srgbClr val="20517C"/>
                          </a:solidFill>
                          <a:latin typeface="+mn-ea"/>
                          <a:ea typeface="+mn-ea"/>
                        </a:rPr>
                        <a:t>按地块市场评估价的</a:t>
                      </a:r>
                      <a:r>
                        <a:rPr lang="en-US" altLang="zh-CN" sz="1400" b="1" dirty="0" smtClean="0">
                          <a:solidFill>
                            <a:srgbClr val="FF0000"/>
                          </a:solidFill>
                          <a:latin typeface="+mn-ea"/>
                          <a:ea typeface="+mn-ea"/>
                        </a:rPr>
                        <a:t>85%</a:t>
                      </a:r>
                      <a:r>
                        <a:rPr lang="zh-CN" altLang="en-US" sz="1400" b="1" dirty="0" smtClean="0">
                          <a:solidFill>
                            <a:srgbClr val="20517C"/>
                          </a:solidFill>
                          <a:latin typeface="+mn-ea"/>
                          <a:ea typeface="+mn-ea"/>
                        </a:rPr>
                        <a:t>确定出让底价，不低于基准地价</a:t>
                      </a:r>
                      <a:endParaRPr lang="zh-CN" altLang="en-US" sz="1400" b="1" dirty="0" smtClean="0">
                        <a:latin typeface="+mn-ea"/>
                        <a:ea typeface="+mn-ea"/>
                      </a:endParaRPr>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1" dirty="0" smtClean="0">
                          <a:solidFill>
                            <a:srgbClr val="20517C"/>
                          </a:solidFill>
                          <a:latin typeface="+mn-ea"/>
                          <a:ea typeface="+mn-ea"/>
                        </a:rPr>
                        <a:t>申请企业承诺取得房屋产权之日起</a:t>
                      </a:r>
                      <a:r>
                        <a:rPr lang="zh-CN" altLang="en-US" sz="1400" b="1" dirty="0" smtClean="0">
                          <a:solidFill>
                            <a:srgbClr val="FF0000"/>
                          </a:solidFill>
                          <a:latin typeface="+mn-ea"/>
                          <a:ea typeface="+mn-ea"/>
                        </a:rPr>
                        <a:t>十年</a:t>
                      </a:r>
                      <a:r>
                        <a:rPr lang="zh-CN" altLang="en-US" sz="1400" b="1" dirty="0" smtClean="0">
                          <a:solidFill>
                            <a:srgbClr val="20517C"/>
                          </a:solidFill>
                          <a:latin typeface="+mn-ea"/>
                          <a:ea typeface="+mn-ea"/>
                        </a:rPr>
                        <a:t>内自持比例不得低于</a:t>
                      </a:r>
                      <a:r>
                        <a:rPr lang="en-US" altLang="zh-CN" sz="1400" b="1" dirty="0" smtClean="0">
                          <a:solidFill>
                            <a:srgbClr val="FF0000"/>
                          </a:solidFill>
                          <a:latin typeface="+mn-ea"/>
                          <a:ea typeface="+mn-ea"/>
                        </a:rPr>
                        <a:t>70%</a:t>
                      </a:r>
                      <a:r>
                        <a:rPr lang="zh-CN" altLang="en-US" sz="1400" b="1" dirty="0" smtClean="0">
                          <a:solidFill>
                            <a:srgbClr val="20517C"/>
                          </a:solidFill>
                          <a:latin typeface="+mn-ea"/>
                          <a:ea typeface="+mn-ea"/>
                        </a:rPr>
                        <a:t>，不得改变用途；另外</a:t>
                      </a:r>
                      <a:r>
                        <a:rPr lang="en-US" altLang="zh-CN" sz="1400" b="1" dirty="0" smtClean="0">
                          <a:solidFill>
                            <a:srgbClr val="FF0000"/>
                          </a:solidFill>
                          <a:latin typeface="+mn-ea"/>
                          <a:ea typeface="+mn-ea"/>
                        </a:rPr>
                        <a:t>30%</a:t>
                      </a:r>
                      <a:r>
                        <a:rPr lang="zh-CN" altLang="en-US" sz="1400" b="1" dirty="0" smtClean="0">
                          <a:solidFill>
                            <a:srgbClr val="20517C"/>
                          </a:solidFill>
                          <a:latin typeface="+mn-ea"/>
                          <a:ea typeface="+mn-ea"/>
                        </a:rPr>
                        <a:t>在达到商业办公库存去化周期相关要求后方可销售。</a:t>
                      </a:r>
                      <a:endParaRPr lang="zh-CN" altLang="en-US" sz="1400" b="1" dirty="0" smtClean="0">
                        <a:solidFill>
                          <a:srgbClr val="20517C"/>
                        </a:solidFill>
                        <a:latin typeface="+mn-ea"/>
                        <a:ea typeface="+mn-ea"/>
                      </a:endParaRPr>
                    </a:p>
                    <a:p>
                      <a:pPr algn="ctr"/>
                      <a:endParaRPr lang="zh-CN" altLang="en-US" sz="1400" b="1" dirty="0" smtClean="0">
                        <a:latin typeface="+mn-ea"/>
                        <a:ea typeface="+mn-ea"/>
                      </a:endParaRPr>
                    </a:p>
                  </a:txBody>
                  <a:tcPr anchor="ctr"/>
                </a:tc>
              </a:tr>
              <a:tr h="967740">
                <a:tc>
                  <a:txBody>
                    <a:bodyPr/>
                    <a:lstStyle/>
                    <a:p>
                      <a:pPr algn="ctr"/>
                      <a:r>
                        <a:rPr lang="zh-CN" altLang="en-US" sz="1600" b="1" dirty="0" smtClean="0"/>
                        <a:t>岛外</a:t>
                      </a:r>
                      <a:endParaRPr lang="zh-CN" altLang="en-US" sz="1600" b="1" dirty="0" smtClean="0"/>
                    </a:p>
                  </a:txBody>
                  <a:tcPr anchor="ctr"/>
                </a:tc>
                <a:tc vMerge="1">
                  <a:tcPr/>
                </a:tc>
                <a:tc>
                  <a:txBody>
                    <a:bodyPr/>
                    <a:lstStyle/>
                    <a:p>
                      <a:pPr algn="ctr"/>
                      <a:r>
                        <a:rPr lang="zh-CN" altLang="en-US" sz="1600" b="1" dirty="0" smtClean="0"/>
                        <a:t>年两税地方</a:t>
                      </a:r>
                      <a:endParaRPr lang="en-US" altLang="zh-CN" sz="1600" b="1" dirty="0" smtClean="0"/>
                    </a:p>
                    <a:p>
                      <a:pPr algn="ctr"/>
                      <a:r>
                        <a:rPr lang="zh-CN" altLang="en-US" sz="1600" b="1" dirty="0" smtClean="0"/>
                        <a:t>留成</a:t>
                      </a:r>
                      <a:r>
                        <a:rPr lang="zh-CN" altLang="en-US" sz="1600" b="1" dirty="0" smtClean="0">
                          <a:solidFill>
                            <a:srgbClr val="20517C"/>
                          </a:solidFill>
                          <a:latin typeface="+mn-ea"/>
                          <a:ea typeface="+mn-ea"/>
                        </a:rPr>
                        <a:t>不低于</a:t>
                      </a:r>
                      <a:endParaRPr lang="en-US" altLang="zh-CN" sz="1600" b="1" dirty="0" smtClean="0">
                        <a:solidFill>
                          <a:srgbClr val="20517C"/>
                        </a:solidFill>
                        <a:latin typeface="+mn-ea"/>
                        <a:ea typeface="+mn-ea"/>
                      </a:endParaRPr>
                    </a:p>
                    <a:p>
                      <a:pPr algn="ctr"/>
                      <a:r>
                        <a:rPr lang="en-US" altLang="zh-CN" sz="1600" b="1" dirty="0" smtClean="0">
                          <a:solidFill>
                            <a:srgbClr val="FF0000"/>
                          </a:solidFill>
                          <a:latin typeface="+mn-ea"/>
                          <a:ea typeface="+mn-ea"/>
                        </a:rPr>
                        <a:t>2000</a:t>
                      </a:r>
                      <a:r>
                        <a:rPr lang="zh-CN" altLang="en-US" sz="1600" b="1" dirty="0" smtClean="0">
                          <a:solidFill>
                            <a:srgbClr val="FF0000"/>
                          </a:solidFill>
                          <a:latin typeface="+mn-ea"/>
                          <a:ea typeface="+mn-ea"/>
                        </a:rPr>
                        <a:t>万元</a:t>
                      </a:r>
                      <a:endParaRPr lang="zh-CN" altLang="en-US" sz="1600" b="1" dirty="0" smtClean="0"/>
                    </a:p>
                  </a:txBody>
                  <a:tcPr anchor="ctr"/>
                </a:tc>
                <a:tc>
                  <a:txBody>
                    <a:bodyPr/>
                    <a:lstStyle/>
                    <a:p>
                      <a:pPr algn="ctr"/>
                      <a:r>
                        <a:rPr lang="en-US" altLang="zh-CN" sz="1600" b="1" dirty="0" smtClean="0">
                          <a:solidFill>
                            <a:srgbClr val="FF0000"/>
                          </a:solidFill>
                          <a:latin typeface="+mn-ea"/>
                          <a:ea typeface="+mn-ea"/>
                        </a:rPr>
                        <a:t>3</a:t>
                      </a:r>
                      <a:r>
                        <a:rPr lang="zh-CN" altLang="en-US" sz="1600" b="1" dirty="0" smtClean="0">
                          <a:solidFill>
                            <a:srgbClr val="FF0000"/>
                          </a:solidFill>
                          <a:latin typeface="+mn-ea"/>
                          <a:ea typeface="+mn-ea"/>
                        </a:rPr>
                        <a:t>万平方米</a:t>
                      </a:r>
                      <a:endParaRPr lang="zh-CN" altLang="en-US" sz="1600" b="1" dirty="0" smtClean="0">
                        <a:solidFill>
                          <a:srgbClr val="FF0000"/>
                        </a:solidFill>
                        <a:latin typeface="+mn-ea"/>
                        <a:ea typeface="+mn-ea"/>
                      </a:endParaRPr>
                    </a:p>
                  </a:txBody>
                  <a:tcPr anchor="ctr"/>
                </a:tc>
                <a:tc>
                  <a:txBody>
                    <a:bodyPr/>
                    <a:lstStyle/>
                    <a:p>
                      <a:pPr algn="ctr"/>
                      <a:r>
                        <a:rPr lang="zh-CN" altLang="en-US" sz="1600" b="1" dirty="0" smtClean="0"/>
                        <a:t>可申请增加</a:t>
                      </a:r>
                      <a:endParaRPr lang="en-US" altLang="zh-CN" sz="1600" b="1" dirty="0" smtClean="0"/>
                    </a:p>
                    <a:p>
                      <a:pPr algn="ctr"/>
                      <a:r>
                        <a:rPr lang="en-US" altLang="zh-CN" sz="1600" b="1" dirty="0" smtClean="0">
                          <a:solidFill>
                            <a:srgbClr val="FF0000"/>
                          </a:solidFill>
                          <a:latin typeface="+mn-ea"/>
                          <a:ea typeface="+mn-ea"/>
                        </a:rPr>
                        <a:t>12000</a:t>
                      </a:r>
                      <a:r>
                        <a:rPr lang="zh-CN" altLang="en-US" sz="1600" b="1" dirty="0" smtClean="0">
                          <a:solidFill>
                            <a:srgbClr val="FF0000"/>
                          </a:solidFill>
                          <a:latin typeface="+mn-ea"/>
                          <a:ea typeface="+mn-ea"/>
                        </a:rPr>
                        <a:t>平方米</a:t>
                      </a:r>
                      <a:endParaRPr lang="zh-CN" altLang="en-US" sz="1600" b="1" dirty="0" smtClean="0"/>
                    </a:p>
                  </a:txBody>
                  <a:tcPr anchor="ctr"/>
                </a:tc>
                <a:tc vMerge="1">
                  <a:tcPr anchor="ctr"/>
                </a:tc>
                <a:tc vMerge="1">
                  <a:tcPr anchor="ctr"/>
                </a:tc>
              </a:tr>
            </a:tbl>
          </a:graphicData>
        </a:graphic>
      </p:graphicFrame>
      <p:sp>
        <p:nvSpPr>
          <p:cNvPr id="116772" name="文本框 2"/>
          <p:cNvSpPr txBox="1"/>
          <p:nvPr/>
        </p:nvSpPr>
        <p:spPr>
          <a:xfrm>
            <a:off x="900113" y="1733550"/>
            <a:ext cx="10423525" cy="584200"/>
          </a:xfrm>
          <a:prstGeom prst="rect">
            <a:avLst/>
          </a:prstGeom>
          <a:noFill/>
          <a:ln w="9525">
            <a:noFill/>
          </a:ln>
        </p:spPr>
        <p:txBody>
          <a:bodyPr>
            <a:spAutoFit/>
          </a:bodyPr>
          <a:p>
            <a:r>
              <a:rPr lang="zh-CN" altLang="en-US" sz="1600" dirty="0">
                <a:latin typeface="宋体" panose="02010600030101010101" pitchFamily="2" charset="-122"/>
              </a:rPr>
              <a:t>支持符合条件的企业</a:t>
            </a:r>
            <a:r>
              <a:rPr lang="zh-CN" altLang="en-US" sz="1600" dirty="0">
                <a:solidFill>
                  <a:srgbClr val="FF0000"/>
                </a:solidFill>
                <a:latin typeface="宋体" panose="02010600030101010101" pitchFamily="2" charset="-122"/>
              </a:rPr>
              <a:t>单独或联合</a:t>
            </a:r>
            <a:r>
              <a:rPr lang="zh-CN" altLang="en-US" sz="1600" dirty="0">
                <a:latin typeface="宋体" panose="02010600030101010101" pitchFamily="2" charset="-122"/>
              </a:rPr>
              <a:t>（不包含房地产开发企业，</a:t>
            </a:r>
            <a:r>
              <a:rPr lang="zh-CN" altLang="en-US" sz="1600" dirty="0">
                <a:solidFill>
                  <a:srgbClr val="FF0000"/>
                </a:solidFill>
                <a:latin typeface="宋体" panose="02010600030101010101" pitchFamily="2" charset="-122"/>
              </a:rPr>
              <a:t>不超过</a:t>
            </a:r>
            <a:r>
              <a:rPr lang="en-US" altLang="zh-CN" sz="1600">
                <a:solidFill>
                  <a:srgbClr val="FF0000"/>
                </a:solidFill>
                <a:latin typeface="宋体" panose="02010600030101010101" pitchFamily="2" charset="-122"/>
              </a:rPr>
              <a:t>2</a:t>
            </a:r>
            <a:r>
              <a:rPr lang="zh-CN" altLang="en-US" sz="1600" dirty="0">
                <a:solidFill>
                  <a:srgbClr val="FF0000"/>
                </a:solidFill>
                <a:latin typeface="宋体" panose="02010600030101010101" pitchFamily="2" charset="-122"/>
              </a:rPr>
              <a:t>家</a:t>
            </a:r>
            <a:r>
              <a:rPr lang="zh-CN" altLang="en-US" sz="1600" dirty="0">
                <a:latin typeface="宋体" panose="02010600030101010101" pitchFamily="2" charset="-122"/>
              </a:rPr>
              <a:t>）申请总部用地建设办公用房，纳税承诺合并计算。</a:t>
            </a:r>
            <a:endParaRPr lang="zh-CN" altLang="en-US" sz="1600" dirty="0">
              <a:latin typeface="宋体" panose="02010600030101010101" pitchFamily="2" charset="-122"/>
            </a:endParaRPr>
          </a:p>
        </p:txBody>
      </p:sp>
      <p:sp>
        <p:nvSpPr>
          <p:cNvPr id="116773" name="文本框 1"/>
          <p:cNvSpPr txBox="1"/>
          <p:nvPr/>
        </p:nvSpPr>
        <p:spPr>
          <a:xfrm>
            <a:off x="1241425" y="358775"/>
            <a:ext cx="9764713" cy="644525"/>
          </a:xfrm>
          <a:prstGeom prst="rect">
            <a:avLst/>
          </a:prstGeom>
          <a:noFill/>
          <a:ln w="9525">
            <a:noFill/>
          </a:ln>
        </p:spPr>
        <p:txBody>
          <a:bodyPr>
            <a:spAutoFit/>
          </a:bodyPr>
          <a:p>
            <a:r>
              <a:rPr lang="zh-CN" altLang="en-US" b="1" dirty="0">
                <a:latin typeface="宋体" panose="02010600030101010101" pitchFamily="2" charset="-122"/>
              </a:rPr>
              <a:t>中共厦门市委   厦门市人民政府  《关于加快总部经济高质量发展》的意见</a:t>
            </a:r>
            <a:endParaRPr lang="zh-CN" altLang="en-US" b="1" dirty="0">
              <a:latin typeface="宋体" panose="02010600030101010101" pitchFamily="2" charset="-122"/>
            </a:endParaRPr>
          </a:p>
          <a:p>
            <a:r>
              <a:rPr lang="zh-CN" altLang="en-US" b="1" dirty="0">
                <a:latin typeface="宋体" panose="02010600030101010101" pitchFamily="2" charset="-122"/>
              </a:rPr>
              <a:t>（厦委发【20</a:t>
            </a:r>
            <a:r>
              <a:rPr lang="en-US" altLang="zh-CN" b="1">
                <a:latin typeface="宋体" panose="02010600030101010101" pitchFamily="2" charset="-122"/>
              </a:rPr>
              <a:t>20</a:t>
            </a:r>
            <a:r>
              <a:rPr lang="zh-CN" altLang="en-US" b="1" dirty="0">
                <a:latin typeface="宋体" panose="02010600030101010101" pitchFamily="2" charset="-122"/>
              </a:rPr>
              <a:t>】</a:t>
            </a:r>
            <a:r>
              <a:rPr lang="en-US" altLang="zh-CN" b="1">
                <a:latin typeface="宋体" panose="02010600030101010101" pitchFamily="2" charset="-122"/>
              </a:rPr>
              <a:t>12</a:t>
            </a:r>
            <a:r>
              <a:rPr lang="zh-CN" altLang="en-US" b="1" dirty="0">
                <a:latin typeface="宋体" panose="02010600030101010101" pitchFamily="2" charset="-122"/>
              </a:rPr>
              <a:t>号）     （本法自</a:t>
            </a:r>
            <a:r>
              <a:rPr lang="en-US" altLang="zh-CN" b="1">
                <a:solidFill>
                  <a:srgbClr val="FF0000"/>
                </a:solidFill>
                <a:latin typeface="宋体" panose="02010600030101010101" pitchFamily="2" charset="-122"/>
              </a:rPr>
              <a:t>2021</a:t>
            </a:r>
            <a:r>
              <a:rPr lang="zh-CN" altLang="en-US" b="1" dirty="0">
                <a:solidFill>
                  <a:srgbClr val="FF0000"/>
                </a:solidFill>
                <a:latin typeface="宋体" panose="02010600030101010101" pitchFamily="2" charset="-122"/>
              </a:rPr>
              <a:t>年</a:t>
            </a:r>
            <a:r>
              <a:rPr lang="en-US" altLang="zh-CN" b="1">
                <a:solidFill>
                  <a:srgbClr val="FF0000"/>
                </a:solidFill>
                <a:latin typeface="宋体" panose="02010600030101010101" pitchFamily="2" charset="-122"/>
              </a:rPr>
              <a:t>1</a:t>
            </a:r>
            <a:r>
              <a:rPr lang="zh-CN" altLang="en-US" b="1" dirty="0">
                <a:solidFill>
                  <a:srgbClr val="FF0000"/>
                </a:solidFill>
                <a:latin typeface="宋体" panose="02010600030101010101" pitchFamily="2" charset="-122"/>
              </a:rPr>
              <a:t>月</a:t>
            </a:r>
            <a:r>
              <a:rPr lang="en-US" altLang="zh-CN" b="1">
                <a:solidFill>
                  <a:srgbClr val="FF0000"/>
                </a:solidFill>
                <a:latin typeface="宋体" panose="02010600030101010101" pitchFamily="2" charset="-122"/>
              </a:rPr>
              <a:t>1</a:t>
            </a:r>
            <a:r>
              <a:rPr lang="zh-CN" altLang="en-US" b="1" dirty="0">
                <a:solidFill>
                  <a:srgbClr val="FF0000"/>
                </a:solidFill>
                <a:latin typeface="宋体" panose="02010600030101010101" pitchFamily="2" charset="-122"/>
              </a:rPr>
              <a:t>日起施行，有效期</a:t>
            </a:r>
            <a:r>
              <a:rPr lang="en-US" altLang="zh-CN" b="1">
                <a:solidFill>
                  <a:srgbClr val="FF0000"/>
                </a:solidFill>
                <a:latin typeface="宋体" panose="02010600030101010101" pitchFamily="2" charset="-122"/>
              </a:rPr>
              <a:t>5</a:t>
            </a:r>
            <a:r>
              <a:rPr lang="zh-CN" altLang="en-US" b="1" dirty="0">
                <a:solidFill>
                  <a:srgbClr val="FF0000"/>
                </a:solidFill>
                <a:latin typeface="宋体" panose="02010600030101010101" pitchFamily="2" charset="-122"/>
              </a:rPr>
              <a:t>年）</a:t>
            </a:r>
            <a:endParaRPr lang="zh-CN" altLang="en-US" b="1" dirty="0">
              <a:solidFill>
                <a:srgbClr val="FF0000"/>
              </a:solidFill>
              <a:latin typeface="宋体" panose="02010600030101010101" pitchFamily="2" charset="-122"/>
            </a:endParaRPr>
          </a:p>
        </p:txBody>
      </p:sp>
    </p:spTree>
  </p:cSld>
  <p:clrMapOvr>
    <a:masterClrMapping/>
  </p:clrMapOvr>
  <p:transition spd="slow" advTm="3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AutoShape 8"/>
          <p:cNvSpPr/>
          <p:nvPr/>
        </p:nvSpPr>
        <p:spPr>
          <a:xfrm>
            <a:off x="792163" y="1785938"/>
            <a:ext cx="10018712" cy="565150"/>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18786" name="组合 82947"/>
          <p:cNvGrpSpPr/>
          <p:nvPr/>
        </p:nvGrpSpPr>
        <p:grpSpPr>
          <a:xfrm>
            <a:off x="1331913" y="1508125"/>
            <a:ext cx="2355850" cy="473075"/>
            <a:chOff x="0" y="0"/>
            <a:chExt cx="3418" cy="793"/>
          </a:xfrm>
        </p:grpSpPr>
        <p:sp>
          <p:nvSpPr>
            <p:cNvPr id="118799" name="AutoShape 7"/>
            <p:cNvSpPr/>
            <p:nvPr/>
          </p:nvSpPr>
          <p:spPr>
            <a:xfrm rot="5400000">
              <a:off x="1301" y="-1287"/>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18800" name="Text Box 10"/>
            <p:cNvSpPr txBox="1"/>
            <p:nvPr/>
          </p:nvSpPr>
          <p:spPr>
            <a:xfrm>
              <a:off x="70" y="0"/>
              <a:ext cx="3225" cy="659"/>
            </a:xfrm>
            <a:prstGeom prst="rect">
              <a:avLst/>
            </a:prstGeom>
            <a:noFill/>
            <a:ln w="9525">
              <a:noFill/>
            </a:ln>
          </p:spPr>
          <p:txBody>
            <a:bodyPr anchor="ctr" anchorCtr="1">
              <a:spAutoFit/>
            </a:bodyPr>
            <a:p>
              <a:pPr algn="dist">
                <a:lnSpc>
                  <a:spcPct val="110000"/>
                </a:lnSpc>
              </a:pPr>
              <a:r>
                <a:rPr lang="zh-CN" altLang="en-US" b="1" dirty="0">
                  <a:solidFill>
                    <a:schemeClr val="bg1"/>
                  </a:solidFill>
                  <a:latin typeface="方正小标宋简体" panose="03000509000000000000" charset="-122"/>
                  <a:ea typeface="方正小标宋简体" panose="03000509000000000000" charset="-122"/>
                  <a:sym typeface="Arial" panose="020B0604020202020204" pitchFamily="34" charset="0"/>
                </a:rPr>
                <a:t>企业增量奖励</a:t>
              </a:r>
              <a:endParaRPr lang="zh-CN" altLang="en-US" b="1" dirty="0">
                <a:solidFill>
                  <a:schemeClr val="bg1"/>
                </a:solidFill>
                <a:latin typeface="方正小标宋简体" panose="03000509000000000000" charset="-122"/>
                <a:ea typeface="方正小标宋简体" panose="03000509000000000000" charset="-122"/>
                <a:sym typeface="Arial" panose="020B0604020202020204" pitchFamily="34" charset="0"/>
              </a:endParaRPr>
            </a:p>
          </p:txBody>
        </p:sp>
      </p:grpSp>
      <p:sp>
        <p:nvSpPr>
          <p:cNvPr id="118787" name="Text Box 15"/>
          <p:cNvSpPr txBox="1"/>
          <p:nvPr/>
        </p:nvSpPr>
        <p:spPr>
          <a:xfrm>
            <a:off x="773113" y="1922463"/>
            <a:ext cx="9948862" cy="361950"/>
          </a:xfrm>
          <a:prstGeom prst="rect">
            <a:avLst/>
          </a:prstGeom>
          <a:noFill/>
          <a:ln w="9525">
            <a:noFill/>
          </a:ln>
        </p:spPr>
        <p:txBody>
          <a:bodyPr>
            <a:spAutoFit/>
          </a:bodyPr>
          <a:p>
            <a:pPr marL="370205" indent="-285750" defTabSz="457200">
              <a:lnSpc>
                <a:spcPct val="110000"/>
              </a:lnSpc>
              <a:buFont typeface="Wingdings" panose="05000000000000000000" pitchFamily="2" charset="2"/>
              <a:buChar char="Ø"/>
              <a:tabLst>
                <a:tab pos="84455" algn="l"/>
              </a:tabLst>
            </a:pPr>
            <a:r>
              <a:rPr lang="zh-CN" altLang="en-US" sz="1600" dirty="0">
                <a:latin typeface="宋体" panose="02010600030101010101" pitchFamily="2" charset="-122"/>
                <a:sym typeface="Gill Sans MT" panose="020B0502020104020203" pitchFamily="34" charset="0"/>
              </a:rPr>
              <a:t>经认定为总部企业的，按照当年度较上一年度对区级财政收入贡献增量的</a:t>
            </a:r>
            <a:r>
              <a:rPr lang="zh-CN" altLang="en-US" sz="1600" dirty="0">
                <a:solidFill>
                  <a:srgbClr val="FF3300"/>
                </a:solidFill>
                <a:latin typeface="宋体" panose="02010600030101010101" pitchFamily="2" charset="-122"/>
                <a:sym typeface="Gill Sans MT" panose="020B0502020104020203" pitchFamily="34" charset="0"/>
              </a:rPr>
              <a:t>30%</a:t>
            </a:r>
            <a:r>
              <a:rPr lang="zh-CN" altLang="en-US" sz="1600" dirty="0">
                <a:latin typeface="宋体" panose="02010600030101010101" pitchFamily="2" charset="-122"/>
                <a:sym typeface="Gill Sans MT" panose="020B0502020104020203" pitchFamily="34" charset="0"/>
              </a:rPr>
              <a:t>给予同额奖励。</a:t>
            </a:r>
            <a:endParaRPr lang="zh-CN" altLang="en-US" sz="1600" dirty="0">
              <a:latin typeface="宋体" panose="02010600030101010101" pitchFamily="2" charset="-122"/>
              <a:sym typeface="Gill Sans MT" panose="020B0502020104020203" pitchFamily="34" charset="0"/>
            </a:endParaRPr>
          </a:p>
        </p:txBody>
      </p:sp>
      <p:sp>
        <p:nvSpPr>
          <p:cNvPr id="118788" name="AutoShape 8"/>
          <p:cNvSpPr/>
          <p:nvPr/>
        </p:nvSpPr>
        <p:spPr>
          <a:xfrm>
            <a:off x="773113" y="5065713"/>
            <a:ext cx="10072687" cy="846137"/>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18789" name="组合 82952"/>
          <p:cNvGrpSpPr/>
          <p:nvPr/>
        </p:nvGrpSpPr>
        <p:grpSpPr>
          <a:xfrm>
            <a:off x="1244600" y="4813300"/>
            <a:ext cx="2252663" cy="449263"/>
            <a:chOff x="-32" y="-4"/>
            <a:chExt cx="3418" cy="754"/>
          </a:xfrm>
        </p:grpSpPr>
        <p:sp>
          <p:nvSpPr>
            <p:cNvPr id="118797" name="AutoShape 7"/>
            <p:cNvSpPr/>
            <p:nvPr/>
          </p:nvSpPr>
          <p:spPr>
            <a:xfrm rot="5400000">
              <a:off x="130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18798" name="Text Box 10"/>
            <p:cNvSpPr txBox="1"/>
            <p:nvPr/>
          </p:nvSpPr>
          <p:spPr>
            <a:xfrm>
              <a:off x="89" y="-4"/>
              <a:ext cx="3194" cy="666"/>
            </a:xfrm>
            <a:prstGeom prst="rect">
              <a:avLst/>
            </a:prstGeom>
            <a:noFill/>
            <a:ln w="9525">
              <a:noFill/>
            </a:ln>
          </p:spPr>
          <p:txBody>
            <a:bodyPr anchor="ctr" anchorCtr="1">
              <a:spAutoFit/>
            </a:bodyPr>
            <a:p>
              <a:pPr algn="dist">
                <a:lnSpc>
                  <a:spcPct val="110000"/>
                </a:lnSpc>
              </a:pPr>
              <a:r>
                <a:rPr lang="zh-CN" altLang="en-US" b="1" dirty="0">
                  <a:solidFill>
                    <a:schemeClr val="bg1"/>
                  </a:solidFill>
                  <a:latin typeface="方正小标宋简体" panose="03000509000000000000" charset="-122"/>
                  <a:ea typeface="方正小标宋简体" panose="03000509000000000000" charset="-122"/>
                  <a:sym typeface="Arial" panose="020B0604020202020204" pitchFamily="34" charset="0"/>
                </a:rPr>
                <a:t>突出贡献奖励</a:t>
              </a:r>
              <a:endParaRPr lang="zh-CN" altLang="en-US" b="1" dirty="0">
                <a:solidFill>
                  <a:schemeClr val="bg1"/>
                </a:solidFill>
                <a:latin typeface="方正小标宋简体" panose="03000509000000000000" charset="-122"/>
                <a:ea typeface="方正小标宋简体" panose="03000509000000000000" charset="-122"/>
                <a:sym typeface="Arial" panose="020B0604020202020204" pitchFamily="34" charset="0"/>
              </a:endParaRPr>
            </a:p>
          </p:txBody>
        </p:sp>
      </p:grpSp>
      <p:sp>
        <p:nvSpPr>
          <p:cNvPr id="10251" name="Text Box 15"/>
          <p:cNvSpPr txBox="1"/>
          <p:nvPr/>
        </p:nvSpPr>
        <p:spPr>
          <a:xfrm>
            <a:off x="727075" y="5222875"/>
            <a:ext cx="9998075" cy="631825"/>
          </a:xfrm>
          <a:prstGeom prst="rect">
            <a:avLst/>
          </a:prstGeom>
          <a:noFill/>
          <a:ln w="9525">
            <a:noFill/>
          </a:ln>
        </p:spPr>
        <p:txBody>
          <a:bodyPr anchor="t">
            <a:spAutoFit/>
          </a:bodyPr>
          <a:lstStyle/>
          <a:p>
            <a:pPr marL="370205" marR="0" indent="-285750" defTabSz="457200">
              <a:lnSpc>
                <a:spcPct val="110000"/>
              </a:lnSpc>
              <a:buClrTx/>
              <a:buSzTx/>
              <a:buFont typeface="Wingdings" panose="05000000000000000000" charset="0"/>
              <a:buChar char="Ø"/>
              <a:tabLst>
                <a:tab pos="84455" algn="l"/>
              </a:tabLst>
              <a:defRPr/>
            </a:pP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根据企业对年度地方级税收增量贡献</a:t>
            </a:r>
            <a:r>
              <a:rPr kumimoji="0" lang="zh-CN"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排前</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20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名的给予奖励，排名</a:t>
            </a: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1-10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名的，</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一次性奖励</a:t>
            </a:r>
            <a:r>
              <a:rPr kumimoji="0" lang="en-US" altLang="zh-CN"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40</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万元</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a:t>
            </a: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endParaRPr>
          </a:p>
          <a:p>
            <a:pPr marL="84455" marR="0" defTabSz="457200">
              <a:lnSpc>
                <a:spcPct val="110000"/>
              </a:lnSpc>
              <a:buClrTx/>
              <a:buSzTx/>
              <a:buFont typeface="Wingdings" panose="05000000000000000000" charset="0"/>
              <a:tabLst>
                <a:tab pos="84455" algn="l"/>
              </a:tabLst>
              <a:defRPr/>
            </a:pPr>
            <a:r>
              <a:rPr kumimoji="0" lang="en-US" altLang="zh-CN"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   11-20</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名的，一次性奖励</a:t>
            </a:r>
            <a:r>
              <a:rPr kumimoji="0" lang="en-US" altLang="zh-CN"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20</a:t>
            </a:r>
            <a:r>
              <a:rPr kumimoji="0" lang="zh-CN" altLang="en-US" sz="160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万元</a:t>
            </a:r>
            <a:r>
              <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rPr>
              <a:t>。</a:t>
            </a: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endParaRPr>
          </a:p>
        </p:txBody>
      </p:sp>
      <p:sp>
        <p:nvSpPr>
          <p:cNvPr id="118791" name="AutoShape 8"/>
          <p:cNvSpPr/>
          <p:nvPr/>
        </p:nvSpPr>
        <p:spPr>
          <a:xfrm>
            <a:off x="773113" y="3013075"/>
            <a:ext cx="10042525" cy="1533525"/>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18792" name="组合 82952"/>
          <p:cNvGrpSpPr/>
          <p:nvPr/>
        </p:nvGrpSpPr>
        <p:grpSpPr>
          <a:xfrm>
            <a:off x="1241425" y="2760663"/>
            <a:ext cx="2252663" cy="447675"/>
            <a:chOff x="0" y="0"/>
            <a:chExt cx="3418" cy="751"/>
          </a:xfrm>
        </p:grpSpPr>
        <p:sp>
          <p:nvSpPr>
            <p:cNvPr id="118795" name="AutoShape 7"/>
            <p:cNvSpPr/>
            <p:nvPr/>
          </p:nvSpPr>
          <p:spPr>
            <a:xfrm rot="5400000">
              <a:off x="130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18796" name="Text Box 10"/>
            <p:cNvSpPr txBox="1"/>
            <p:nvPr/>
          </p:nvSpPr>
          <p:spPr>
            <a:xfrm>
              <a:off x="89" y="0"/>
              <a:ext cx="3313" cy="659"/>
            </a:xfrm>
            <a:prstGeom prst="rect">
              <a:avLst/>
            </a:prstGeom>
            <a:noFill/>
            <a:ln w="9525">
              <a:noFill/>
            </a:ln>
          </p:spPr>
          <p:txBody>
            <a:bodyPr anchor="ctr" anchorCtr="1">
              <a:spAutoFit/>
            </a:bodyPr>
            <a:p>
              <a:pPr algn="dist">
                <a:lnSpc>
                  <a:spcPct val="110000"/>
                </a:lnSpc>
              </a:pPr>
              <a:r>
                <a:rPr lang="zh-CN" altLang="en-US" b="1" dirty="0">
                  <a:solidFill>
                    <a:schemeClr val="bg1"/>
                  </a:solidFill>
                  <a:latin typeface="方正小标宋简体" panose="03000509000000000000" charset="-122"/>
                  <a:ea typeface="方正小标宋简体" panose="03000509000000000000" charset="-122"/>
                  <a:sym typeface="Gill Sans MT" panose="020B0502020104020203" pitchFamily="34" charset="0"/>
                </a:rPr>
                <a:t>企业高管奖励</a:t>
              </a:r>
              <a:endParaRPr lang="zh-CN" altLang="en-US" b="1" dirty="0">
                <a:solidFill>
                  <a:schemeClr val="bg1"/>
                </a:solidFill>
                <a:latin typeface="方正小标宋简体" panose="03000509000000000000" charset="-122"/>
                <a:ea typeface="方正小标宋简体" panose="03000509000000000000" charset="-122"/>
                <a:sym typeface="Arial" panose="020B0604020202020204" pitchFamily="34" charset="0"/>
              </a:endParaRPr>
            </a:p>
          </p:txBody>
        </p:sp>
      </p:grpSp>
      <p:sp>
        <p:nvSpPr>
          <p:cNvPr id="118793" name="Text Box 15"/>
          <p:cNvSpPr txBox="1"/>
          <p:nvPr/>
        </p:nvSpPr>
        <p:spPr>
          <a:xfrm>
            <a:off x="803275" y="3157538"/>
            <a:ext cx="10344150" cy="1271587"/>
          </a:xfrm>
          <a:prstGeom prst="rect">
            <a:avLst/>
          </a:prstGeom>
          <a:noFill/>
          <a:ln w="9525">
            <a:noFill/>
          </a:ln>
        </p:spPr>
        <p:txBody>
          <a:bodyPr>
            <a:spAutoFit/>
          </a:bodyPr>
          <a:p>
            <a:pPr marL="370205" indent="-285750" defTabSz="457200">
              <a:lnSpc>
                <a:spcPct val="120000"/>
              </a:lnSpc>
              <a:buFont typeface="Wingdings" panose="05000000000000000000" pitchFamily="2" charset="2"/>
              <a:buChar char="Ø"/>
              <a:tabLst>
                <a:tab pos="84455" algn="l"/>
              </a:tabLst>
            </a:pPr>
            <a:r>
              <a:rPr lang="zh-CN" altLang="en-US" sz="1600" dirty="0">
                <a:latin typeface="宋体" panose="02010600030101010101" pitchFamily="2" charset="-122"/>
                <a:sym typeface="Gill Sans MT" panose="020B0502020104020203" pitchFamily="34" charset="0"/>
              </a:rPr>
              <a:t>工资、薪金所得：年度个税</a:t>
            </a:r>
            <a:r>
              <a:rPr lang="en-US" altLang="zh-CN" sz="1600">
                <a:latin typeface="宋体" panose="02010600030101010101" pitchFamily="2" charset="-122"/>
                <a:sym typeface="Gill Sans MT" panose="020B0502020104020203" pitchFamily="34" charset="0"/>
              </a:rPr>
              <a:t>5</a:t>
            </a:r>
            <a:r>
              <a:rPr lang="zh-CN" altLang="en-US" sz="1600" dirty="0">
                <a:latin typeface="宋体" panose="02010600030101010101" pitchFamily="2" charset="-122"/>
                <a:sym typeface="Gill Sans MT" panose="020B0502020104020203" pitchFamily="34" charset="0"/>
              </a:rPr>
              <a:t>万元以上，按区级分成部分给予同额奖励；</a:t>
            </a:r>
            <a:endParaRPr lang="zh-CN" altLang="en-US" sz="1600" dirty="0">
              <a:latin typeface="宋体" panose="02010600030101010101" pitchFamily="2" charset="-122"/>
              <a:sym typeface="Gill Sans MT" panose="020B0502020104020203" pitchFamily="34" charset="0"/>
            </a:endParaRPr>
          </a:p>
          <a:p>
            <a:pPr marL="370205" indent="-285750" defTabSz="457200">
              <a:lnSpc>
                <a:spcPct val="120000"/>
              </a:lnSpc>
              <a:buFont typeface="Wingdings" panose="05000000000000000000" pitchFamily="2" charset="2"/>
              <a:buChar char="Ø"/>
              <a:tabLst>
                <a:tab pos="84455" algn="l"/>
              </a:tabLst>
            </a:pPr>
            <a:r>
              <a:rPr lang="zh-CN" altLang="en-US" sz="1600" dirty="0">
                <a:latin typeface="宋体" panose="02010600030101010101" pitchFamily="2" charset="-122"/>
                <a:sym typeface="Gill Sans MT" panose="020B0502020104020203" pitchFamily="34" charset="0"/>
              </a:rPr>
              <a:t>企业分红（股息）及股权转让所得产生的个税，按区级分成部分的</a:t>
            </a:r>
            <a:r>
              <a:rPr lang="en-US" altLang="zh-CN" sz="1600">
                <a:solidFill>
                  <a:srgbClr val="FF0000"/>
                </a:solidFill>
                <a:latin typeface="宋体" panose="02010600030101010101" pitchFamily="2" charset="-122"/>
                <a:sym typeface="Gill Sans MT" panose="020B0502020104020203" pitchFamily="34" charset="0"/>
              </a:rPr>
              <a:t>50%</a:t>
            </a:r>
            <a:r>
              <a:rPr lang="zh-CN" altLang="en-US" sz="1600" dirty="0">
                <a:latin typeface="宋体" panose="02010600030101010101" pitchFamily="2" charset="-122"/>
                <a:sym typeface="Gill Sans MT" panose="020B0502020104020203" pitchFamily="34" charset="0"/>
              </a:rPr>
              <a:t>给予同额奖励；</a:t>
            </a:r>
            <a:endParaRPr lang="zh-CN" altLang="en-US" sz="1600" dirty="0">
              <a:latin typeface="宋体" panose="02010600030101010101" pitchFamily="2" charset="-122"/>
              <a:sym typeface="Gill Sans MT" panose="020B0502020104020203" pitchFamily="34" charset="0"/>
            </a:endParaRPr>
          </a:p>
          <a:p>
            <a:pPr marL="370205" indent="-285750" defTabSz="457200">
              <a:lnSpc>
                <a:spcPct val="120000"/>
              </a:lnSpc>
              <a:buFont typeface="Wingdings" panose="05000000000000000000" pitchFamily="2" charset="2"/>
              <a:buChar char="Ø"/>
              <a:tabLst>
                <a:tab pos="84455" algn="l"/>
              </a:tabLst>
            </a:pPr>
            <a:r>
              <a:rPr lang="zh-CN" altLang="en-US" sz="1600" dirty="0">
                <a:latin typeface="宋体" panose="02010600030101010101" pitchFamily="2" charset="-122"/>
                <a:sym typeface="Gill Sans MT" panose="020B0502020104020203" pitchFamily="34" charset="0"/>
              </a:rPr>
              <a:t>辖区内市属国企高管奖励，按照《湖里区内市属国企总部企业奖励办法》执行；</a:t>
            </a:r>
            <a:endParaRPr lang="zh-CN" altLang="en-US" sz="1600" dirty="0">
              <a:latin typeface="宋体" panose="02010600030101010101" pitchFamily="2" charset="-122"/>
              <a:sym typeface="Gill Sans MT" panose="020B0502020104020203" pitchFamily="34" charset="0"/>
            </a:endParaRPr>
          </a:p>
          <a:p>
            <a:pPr marL="370205" indent="-285750" defTabSz="457200">
              <a:lnSpc>
                <a:spcPct val="120000"/>
              </a:lnSpc>
              <a:buFont typeface="Wingdings" panose="05000000000000000000" pitchFamily="2" charset="2"/>
              <a:buChar char="Ø"/>
              <a:tabLst>
                <a:tab pos="84455" algn="l"/>
              </a:tabLst>
            </a:pPr>
            <a:r>
              <a:rPr lang="zh-CN" altLang="en-US" sz="1600" dirty="0">
                <a:latin typeface="宋体" panose="02010600030101010101" pitchFamily="2" charset="-122"/>
                <a:sym typeface="Gill Sans MT" panose="020B0502020104020203" pitchFamily="34" charset="0"/>
              </a:rPr>
              <a:t>按照</a:t>
            </a:r>
            <a:r>
              <a:rPr lang="en-US" altLang="zh-CN" sz="1600">
                <a:latin typeface="宋体" panose="02010600030101010101" pitchFamily="2" charset="-122"/>
                <a:sym typeface="Gill Sans MT" panose="020B0502020104020203" pitchFamily="34" charset="0"/>
              </a:rPr>
              <a:t>“</a:t>
            </a:r>
            <a:r>
              <a:rPr lang="zh-CN" altLang="en-US" sz="1600" dirty="0">
                <a:latin typeface="宋体" panose="02010600030101010101" pitchFamily="2" charset="-122"/>
                <a:sym typeface="Gill Sans MT" panose="020B0502020104020203" pitchFamily="34" charset="0"/>
              </a:rPr>
              <a:t>智汇湖里</a:t>
            </a:r>
            <a:r>
              <a:rPr lang="en-US" altLang="zh-CN" sz="1600">
                <a:latin typeface="宋体" panose="02010600030101010101" pitchFamily="2" charset="-122"/>
                <a:sym typeface="Gill Sans MT" panose="020B0502020104020203" pitchFamily="34" charset="0"/>
              </a:rPr>
              <a:t>”</a:t>
            </a:r>
            <a:r>
              <a:rPr lang="zh-CN" altLang="en-US" sz="1600" dirty="0">
                <a:latin typeface="宋体" panose="02010600030101010101" pitchFamily="2" charset="-122"/>
                <a:sym typeface="Gill Sans MT" panose="020B0502020104020203" pitchFamily="34" charset="0"/>
              </a:rPr>
              <a:t>人才强区战略享受住房以及配偶就业、子女就学相关政策。</a:t>
            </a:r>
            <a:endParaRPr lang="zh-CN" altLang="en-US" sz="1600" dirty="0">
              <a:latin typeface="宋体" panose="02010600030101010101" pitchFamily="2" charset="-122"/>
              <a:sym typeface="Gill Sans MT" panose="020B0502020104020203" pitchFamily="34" charset="0"/>
            </a:endParaRPr>
          </a:p>
        </p:txBody>
      </p:sp>
      <p:sp>
        <p:nvSpPr>
          <p:cNvPr id="118794" name="文本框 2"/>
          <p:cNvSpPr txBox="1"/>
          <p:nvPr/>
        </p:nvSpPr>
        <p:spPr>
          <a:xfrm>
            <a:off x="1271588" y="376238"/>
            <a:ext cx="7594600" cy="644525"/>
          </a:xfrm>
          <a:prstGeom prst="rect">
            <a:avLst/>
          </a:prstGeom>
          <a:noFill/>
          <a:ln w="9525">
            <a:noFill/>
          </a:ln>
        </p:spPr>
        <p:txBody>
          <a:bodyPr>
            <a:spAutoFit/>
          </a:bodyPr>
          <a:p>
            <a:pPr>
              <a:buFont typeface="Arial" panose="020B0604020202020204" pitchFamily="34" charset="0"/>
            </a:pPr>
            <a:r>
              <a:rPr lang="zh-CN" altLang="en-US" b="1" dirty="0">
                <a:latin typeface="宋体" panose="02010600030101010101" pitchFamily="2" charset="-122"/>
                <a:sym typeface="宋体" panose="02010600030101010101" pitchFamily="2" charset="-122"/>
              </a:rPr>
              <a:t>湖里区促进总部经济发展实施办法</a:t>
            </a:r>
            <a:endParaRPr lang="en-US" altLang="en-US" b="1">
              <a:latin typeface="宋体" panose="02010600030101010101" pitchFamily="2" charset="-122"/>
              <a:sym typeface="宋体" panose="02010600030101010101" pitchFamily="2" charset="-122"/>
            </a:endParaRPr>
          </a:p>
          <a:p>
            <a:pPr>
              <a:buFont typeface="Arial" panose="020B0604020202020204" pitchFamily="34" charset="0"/>
            </a:pPr>
            <a:r>
              <a:rPr lang="zh-CN" altLang="en-US" b="1" dirty="0">
                <a:latin typeface="宋体" panose="02010600030101010101" pitchFamily="2" charset="-122"/>
                <a:sym typeface="宋体" panose="02010600030101010101" pitchFamily="2" charset="-122"/>
              </a:rPr>
              <a:t>（厦湖府办【2019】54号）</a:t>
            </a:r>
            <a:endParaRPr lang="zh-CN" altLang="en-US" b="1" dirty="0">
              <a:latin typeface="宋体" panose="02010600030101010101" pitchFamily="2" charset="-122"/>
            </a:endParaRPr>
          </a:p>
        </p:txBody>
      </p:sp>
    </p:spTree>
  </p:cSld>
  <p:clrMapOvr>
    <a:masterClrMapping/>
  </p:clrMapOvr>
  <p:transition spd="slow" advTm="3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Rectangle 2"/>
          <p:cNvSpPr>
            <a:spLocks noGrp="1"/>
          </p:cNvSpPr>
          <p:nvPr>
            <p:ph type="title" idx="4294967295"/>
          </p:nvPr>
        </p:nvSpPr>
        <p:spPr>
          <a:xfrm>
            <a:off x="1271588" y="165100"/>
            <a:ext cx="6294437" cy="838200"/>
          </a:xfrm>
        </p:spPr>
        <p:txBody>
          <a:bodyPr vert="horz" wrap="square" lIns="91440" tIns="45720" rIns="91440" bIns="45720" anchor="b"/>
          <a:p>
            <a:pPr indent="-457200" eaLnBrk="1" hangingPunct="1">
              <a:lnSpc>
                <a:spcPct val="100000"/>
              </a:lnSpc>
            </a:pPr>
            <a:r>
              <a:rPr lang="en-US" altLang="en-US" sz="1800" b="1" err="1">
                <a:latin typeface="宋体" panose="02010600030101010101" pitchFamily="2" charset="-122"/>
                <a:ea typeface="宋体" panose="02010600030101010101" pitchFamily="2" charset="-122"/>
              </a:rPr>
              <a:t>厦门自贸区两岸贸易中心核心区企业发展扶持办法</a:t>
            </a:r>
            <a:br>
              <a:rPr lang="en-US" altLang="en-US" sz="1800" b="1">
                <a:latin typeface="宋体" panose="02010600030101010101" pitchFamily="2" charset="-122"/>
                <a:ea typeface="宋体" panose="02010600030101010101" pitchFamily="2" charset="-122"/>
              </a:rPr>
            </a:br>
            <a:r>
              <a:rPr lang="en-US" altLang="en-US" sz="1800" b="1">
                <a:latin typeface="宋体" panose="02010600030101010101" pitchFamily="2" charset="-122"/>
                <a:ea typeface="宋体" panose="02010600030101010101" pitchFamily="2" charset="-122"/>
              </a:rPr>
              <a:t>（厦湖府规【</a:t>
            </a:r>
            <a:r>
              <a:rPr lang="en-US" altLang="zh-CN" sz="1800" b="1">
                <a:latin typeface="宋体" panose="02010600030101010101" pitchFamily="2" charset="-122"/>
                <a:ea typeface="宋体" panose="02010600030101010101" pitchFamily="2" charset="-122"/>
                <a:sym typeface="+mn-ea"/>
              </a:rPr>
              <a:t>2020</a:t>
            </a:r>
            <a:r>
              <a:rPr lang="zh-CN" altLang="en-US" sz="1800" b="1" dirty="0">
                <a:latin typeface="宋体" panose="02010600030101010101" pitchFamily="2" charset="-122"/>
                <a:ea typeface="宋体" panose="02010600030101010101" pitchFamily="2" charset="-122"/>
                <a:sym typeface="+mn-ea"/>
              </a:rPr>
              <a:t>】</a:t>
            </a:r>
            <a:r>
              <a:rPr lang="en-US" altLang="zh-CN" sz="1800" b="1">
                <a:latin typeface="宋体" panose="02010600030101010101" pitchFamily="2" charset="-122"/>
                <a:ea typeface="宋体" panose="02010600030101010101" pitchFamily="2" charset="-122"/>
              </a:rPr>
              <a:t>4</a:t>
            </a:r>
            <a:r>
              <a:rPr lang="en-US" altLang="en-US" sz="1800" b="1">
                <a:latin typeface="宋体" panose="02010600030101010101" pitchFamily="2" charset="-122"/>
                <a:ea typeface="宋体" panose="02010600030101010101" pitchFamily="2" charset="-122"/>
              </a:rPr>
              <a:t>号）</a:t>
            </a:r>
            <a:endParaRPr lang="en-US" altLang="en-US" sz="1800" b="1">
              <a:latin typeface="宋体" panose="02010600030101010101" pitchFamily="2" charset="-122"/>
              <a:ea typeface="宋体" panose="02010600030101010101" pitchFamily="2" charset="-122"/>
            </a:endParaRPr>
          </a:p>
        </p:txBody>
      </p:sp>
      <p:sp>
        <p:nvSpPr>
          <p:cNvPr id="122882" name="AutoShape 8"/>
          <p:cNvSpPr/>
          <p:nvPr/>
        </p:nvSpPr>
        <p:spPr>
          <a:xfrm>
            <a:off x="738188" y="1751013"/>
            <a:ext cx="10720387" cy="69850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sp>
        <p:nvSpPr>
          <p:cNvPr id="122883" name="AutoShape 8"/>
          <p:cNvSpPr/>
          <p:nvPr/>
        </p:nvSpPr>
        <p:spPr>
          <a:xfrm>
            <a:off x="736600" y="2922588"/>
            <a:ext cx="10721975" cy="655637"/>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2884" name="组合 21511"/>
          <p:cNvGrpSpPr/>
          <p:nvPr/>
        </p:nvGrpSpPr>
        <p:grpSpPr>
          <a:xfrm>
            <a:off x="1277938" y="2663825"/>
            <a:ext cx="2170112" cy="473075"/>
            <a:chOff x="-55" y="-8"/>
            <a:chExt cx="3418" cy="759"/>
          </a:xfrm>
        </p:grpSpPr>
        <p:sp>
          <p:nvSpPr>
            <p:cNvPr id="122895"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2896" name="Text Box 10"/>
            <p:cNvSpPr txBox="1"/>
            <p:nvPr/>
          </p:nvSpPr>
          <p:spPr>
            <a:xfrm>
              <a:off x="100" y="-8"/>
              <a:ext cx="3225" cy="592"/>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认定条件</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22885" name="AutoShape 8"/>
          <p:cNvSpPr/>
          <p:nvPr/>
        </p:nvSpPr>
        <p:spPr>
          <a:xfrm>
            <a:off x="765175" y="4079875"/>
            <a:ext cx="10691813" cy="1074738"/>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2886" name="组合 21515"/>
          <p:cNvGrpSpPr/>
          <p:nvPr/>
        </p:nvGrpSpPr>
        <p:grpSpPr>
          <a:xfrm>
            <a:off x="1225550" y="3836988"/>
            <a:ext cx="3330575" cy="506412"/>
            <a:chOff x="-55" y="10"/>
            <a:chExt cx="3418" cy="741"/>
          </a:xfrm>
        </p:grpSpPr>
        <p:sp>
          <p:nvSpPr>
            <p:cNvPr id="122893"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2894" name="Text Box 10"/>
            <p:cNvSpPr txBox="1"/>
            <p:nvPr/>
          </p:nvSpPr>
          <p:spPr>
            <a:xfrm>
              <a:off x="100" y="18"/>
              <a:ext cx="3225" cy="539"/>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高管及技术骨干员奖励</a:t>
              </a:r>
              <a:endParaRPr lang="en-US" altLang="zh-CN" b="1">
                <a:solidFill>
                  <a:schemeClr val="bg1"/>
                </a:solidFill>
                <a:latin typeface="方正小标宋简体" panose="03000509000000000000" charset="-122"/>
                <a:ea typeface="方正小标宋简体" panose="03000509000000000000" charset="-122"/>
              </a:endParaRPr>
            </a:p>
          </p:txBody>
        </p:sp>
      </p:grpSp>
      <p:sp>
        <p:nvSpPr>
          <p:cNvPr id="122887" name="Text Box 15"/>
          <p:cNvSpPr txBox="1"/>
          <p:nvPr/>
        </p:nvSpPr>
        <p:spPr>
          <a:xfrm>
            <a:off x="801688" y="1933575"/>
            <a:ext cx="10720387" cy="385763"/>
          </a:xfrm>
          <a:prstGeom prst="rect">
            <a:avLst/>
          </a:prstGeom>
          <a:noFill/>
          <a:ln w="9525">
            <a:noFill/>
          </a:ln>
        </p:spPr>
        <p:txBody>
          <a:bodyPr>
            <a:spAutoFit/>
          </a:bodyPr>
          <a:p>
            <a:pPr marL="285750" indent="-285750">
              <a:lnSpc>
                <a:spcPct val="120000"/>
              </a:lnSpc>
              <a:buFont typeface="Wingdings" panose="05000000000000000000" pitchFamily="2" charset="2"/>
              <a:buChar char="Ø"/>
            </a:pPr>
            <a:r>
              <a:rPr lang="zh-CN" altLang="en-US" sz="1600" dirty="0">
                <a:latin typeface="宋体" panose="02010600030101010101" pitchFamily="2" charset="-122"/>
                <a:sym typeface="Gill Sans MT" panose="020B0502020104020203" pitchFamily="34" charset="0"/>
              </a:rPr>
              <a:t>年度纳税总额</a:t>
            </a:r>
            <a:r>
              <a:rPr lang="zh-CN" altLang="en-US" sz="1600" dirty="0">
                <a:solidFill>
                  <a:srgbClr val="FF0000"/>
                </a:solidFill>
                <a:latin typeface="宋体" panose="02010600030101010101" pitchFamily="2" charset="-122"/>
                <a:sym typeface="Gill Sans MT" panose="020B0502020104020203" pitchFamily="34" charset="0"/>
              </a:rPr>
              <a:t>20万元以上</a:t>
            </a:r>
            <a:r>
              <a:rPr lang="zh-CN" altLang="en-US" sz="1600" dirty="0">
                <a:latin typeface="宋体" panose="02010600030101010101" pitchFamily="2" charset="-122"/>
                <a:sym typeface="Gill Sans MT" panose="020B0502020104020203" pitchFamily="34" charset="0"/>
              </a:rPr>
              <a:t>（不含个税）且实际入驻自贸区的企业，予以</a:t>
            </a:r>
            <a:r>
              <a:rPr lang="zh-CN" altLang="en-US" sz="1600" dirty="0">
                <a:solidFill>
                  <a:srgbClr val="FF0000"/>
                </a:solidFill>
                <a:latin typeface="宋体" panose="02010600030101010101" pitchFamily="2" charset="-122"/>
                <a:sym typeface="Gill Sans MT" panose="020B0502020104020203" pitchFamily="34" charset="0"/>
              </a:rPr>
              <a:t>25元/月/㎡</a:t>
            </a:r>
            <a:r>
              <a:rPr lang="zh-CN" altLang="en-US" sz="1600" dirty="0">
                <a:latin typeface="宋体" panose="02010600030101010101" pitchFamily="2" charset="-122"/>
                <a:sym typeface="Gill Sans MT" panose="020B0502020104020203" pitchFamily="34" charset="0"/>
              </a:rPr>
              <a:t>租金补助，补助面积</a:t>
            </a:r>
            <a:r>
              <a:rPr lang="zh-CN" altLang="en-US" sz="1600" dirty="0">
                <a:solidFill>
                  <a:srgbClr val="FF0000"/>
                </a:solidFill>
                <a:latin typeface="宋体" panose="02010600030101010101" pitchFamily="2" charset="-122"/>
                <a:sym typeface="Gill Sans MT" panose="020B0502020104020203" pitchFamily="34" charset="0"/>
              </a:rPr>
              <a:t>最高1000㎡</a:t>
            </a:r>
            <a:r>
              <a:rPr lang="zh-CN" altLang="en-US" sz="1600" dirty="0">
                <a:latin typeface="宋体" panose="02010600030101010101" pitchFamily="2" charset="-122"/>
                <a:sym typeface="Gill Sans MT" panose="020B0502020104020203" pitchFamily="34" charset="0"/>
              </a:rPr>
              <a:t>。</a:t>
            </a:r>
            <a:endParaRPr lang="zh-CN" altLang="en-US" sz="1600" dirty="0">
              <a:latin typeface="宋体" panose="02010600030101010101" pitchFamily="2" charset="-122"/>
              <a:sym typeface="Gill Sans MT" panose="020B0502020104020203" pitchFamily="34" charset="0"/>
            </a:endParaRPr>
          </a:p>
        </p:txBody>
      </p:sp>
      <p:sp>
        <p:nvSpPr>
          <p:cNvPr id="122888" name="Text Box 16"/>
          <p:cNvSpPr txBox="1"/>
          <p:nvPr/>
        </p:nvSpPr>
        <p:spPr>
          <a:xfrm>
            <a:off x="822325" y="3124200"/>
            <a:ext cx="10634663" cy="361950"/>
          </a:xfrm>
          <a:prstGeom prst="rect">
            <a:avLst/>
          </a:prstGeom>
          <a:noFill/>
          <a:ln w="9525">
            <a:noFill/>
          </a:ln>
        </p:spPr>
        <p:txBody>
          <a:bodyPr>
            <a:spAutoFit/>
          </a:bodyPr>
          <a:p>
            <a:pPr marL="342900" indent="-342900">
              <a:lnSpc>
                <a:spcPct val="110000"/>
              </a:lnSpc>
              <a:buFont typeface="Wingdings" panose="05000000000000000000" pitchFamily="2" charset="2"/>
              <a:buChar char="Ø"/>
            </a:pPr>
            <a:r>
              <a:rPr lang="zh-CN" altLang="en-US" sz="1600" dirty="0">
                <a:latin typeface="宋体" panose="02010600030101010101" pitchFamily="2" charset="-122"/>
                <a:sym typeface="Gill Sans MT" panose="020B0502020104020203" pitchFamily="34" charset="0"/>
              </a:rPr>
              <a:t>年度两税地方级留成达</a:t>
            </a:r>
            <a:r>
              <a:rPr lang="zh-CN" altLang="en-US" sz="1600" dirty="0">
                <a:solidFill>
                  <a:srgbClr val="FF0000"/>
                </a:solidFill>
                <a:latin typeface="宋体" panose="02010600030101010101" pitchFamily="2" charset="-122"/>
                <a:sym typeface="Gill Sans MT" panose="020B0502020104020203" pitchFamily="34" charset="0"/>
              </a:rPr>
              <a:t>50万元以上</a:t>
            </a:r>
            <a:r>
              <a:rPr lang="zh-CN" altLang="en-US" sz="1600" dirty="0">
                <a:latin typeface="宋体" panose="02010600030101010101" pitchFamily="2" charset="-122"/>
                <a:sym typeface="Gill Sans MT" panose="020B0502020104020203" pitchFamily="34" charset="0"/>
              </a:rPr>
              <a:t>的，从达到条件的</a:t>
            </a:r>
            <a:r>
              <a:rPr lang="zh-CN" altLang="en-US" sz="1600" dirty="0">
                <a:solidFill>
                  <a:srgbClr val="FF0000"/>
                </a:solidFill>
                <a:latin typeface="宋体" panose="02010600030101010101" pitchFamily="2" charset="-122"/>
                <a:sym typeface="Gill Sans MT" panose="020B0502020104020203" pitchFamily="34" charset="0"/>
              </a:rPr>
              <a:t>当年度起连续三年</a:t>
            </a:r>
            <a:r>
              <a:rPr lang="zh-CN" altLang="en-US" sz="1600" dirty="0">
                <a:latin typeface="宋体" panose="02010600030101010101" pitchFamily="2" charset="-122"/>
                <a:sym typeface="Gill Sans MT" panose="020B0502020104020203" pitchFamily="34" charset="0"/>
              </a:rPr>
              <a:t>按两税地方级留成</a:t>
            </a:r>
            <a:r>
              <a:rPr lang="zh-CN" altLang="en-US" sz="1600" dirty="0">
                <a:solidFill>
                  <a:srgbClr val="FF0000"/>
                </a:solidFill>
                <a:latin typeface="宋体" panose="02010600030101010101" pitchFamily="2" charset="-122"/>
                <a:sym typeface="Gill Sans MT" panose="020B0502020104020203" pitchFamily="34" charset="0"/>
              </a:rPr>
              <a:t>40%、32%、24%</a:t>
            </a:r>
            <a:r>
              <a:rPr lang="zh-CN" altLang="en-US" sz="1600" dirty="0">
                <a:latin typeface="宋体" panose="02010600030101010101" pitchFamily="2" charset="-122"/>
                <a:sym typeface="Gill Sans MT" panose="020B0502020104020203" pitchFamily="34" charset="0"/>
              </a:rPr>
              <a:t>给予奖励。</a:t>
            </a:r>
            <a:endParaRPr lang="zh-CN" altLang="en-US" sz="1600" dirty="0">
              <a:latin typeface="宋体" panose="02010600030101010101" pitchFamily="2" charset="-122"/>
              <a:sym typeface="Gill Sans MT" panose="020B0502020104020203" pitchFamily="34" charset="0"/>
            </a:endParaRPr>
          </a:p>
        </p:txBody>
      </p:sp>
      <p:sp>
        <p:nvSpPr>
          <p:cNvPr id="122889" name="Text Box 17"/>
          <p:cNvSpPr txBox="1"/>
          <p:nvPr/>
        </p:nvSpPr>
        <p:spPr>
          <a:xfrm>
            <a:off x="847725" y="4341813"/>
            <a:ext cx="10541000" cy="681037"/>
          </a:xfrm>
          <a:prstGeom prst="rect">
            <a:avLst/>
          </a:prstGeom>
          <a:noFill/>
          <a:ln w="9525">
            <a:noFill/>
          </a:ln>
        </p:spPr>
        <p:txBody>
          <a:bodyPr>
            <a:spAutoFit/>
          </a:bodyPr>
          <a:p>
            <a:pPr marL="285750" indent="-285750">
              <a:lnSpc>
                <a:spcPct val="120000"/>
              </a:lnSpc>
              <a:buFont typeface="Wingdings" panose="05000000000000000000" pitchFamily="2" charset="2"/>
              <a:buChar char="Ø"/>
            </a:pPr>
            <a:r>
              <a:rPr lang="zh-CN" altLang="en-US" sz="1600" dirty="0">
                <a:latin typeface="宋体" panose="02010600030101010101" pitchFamily="2" charset="-122"/>
                <a:sym typeface="Gill Sans MT" panose="020B0502020104020203" pitchFamily="34" charset="0"/>
              </a:rPr>
              <a:t>符合经营贡献奖励条件的企业高管及技术骨干，年度薪酬个税总额达到</a:t>
            </a:r>
            <a:r>
              <a:rPr lang="zh-CN" altLang="en-US" sz="1600" dirty="0">
                <a:solidFill>
                  <a:srgbClr val="FF0000"/>
                </a:solidFill>
                <a:latin typeface="宋体" panose="02010600030101010101" pitchFamily="2" charset="-122"/>
                <a:sym typeface="Gill Sans MT" panose="020B0502020104020203" pitchFamily="34" charset="0"/>
              </a:rPr>
              <a:t>5万元以上（含）</a:t>
            </a:r>
            <a:r>
              <a:rPr lang="zh-CN" altLang="en-US" sz="1600" dirty="0">
                <a:latin typeface="宋体" panose="02010600030101010101" pitchFamily="2" charset="-122"/>
                <a:sym typeface="Gill Sans MT" panose="020B0502020104020203" pitchFamily="34" charset="0"/>
              </a:rPr>
              <a:t>的，按其年度薪酬个税地方级留成部分的</a:t>
            </a:r>
            <a:r>
              <a:rPr lang="zh-CN" altLang="en-US" sz="1600" dirty="0">
                <a:solidFill>
                  <a:srgbClr val="FF0000"/>
                </a:solidFill>
                <a:latin typeface="宋体" panose="02010600030101010101" pitchFamily="2" charset="-122"/>
                <a:sym typeface="Gill Sans MT" panose="020B0502020104020203" pitchFamily="34" charset="0"/>
              </a:rPr>
              <a:t>40%</a:t>
            </a:r>
            <a:r>
              <a:rPr lang="zh-CN" altLang="en-US" sz="1600" dirty="0">
                <a:latin typeface="宋体" panose="02010600030101010101" pitchFamily="2" charset="-122"/>
                <a:sym typeface="Gill Sans MT" panose="020B0502020104020203" pitchFamily="34" charset="0"/>
              </a:rPr>
              <a:t>给予奖励。</a:t>
            </a:r>
            <a:endParaRPr lang="zh-CN" altLang="en-US" sz="1600" dirty="0">
              <a:latin typeface="宋体" panose="02010600030101010101" pitchFamily="2" charset="-122"/>
              <a:sym typeface="Gill Sans MT" panose="020B0502020104020203" pitchFamily="34" charset="0"/>
            </a:endParaRPr>
          </a:p>
        </p:txBody>
      </p:sp>
      <p:grpSp>
        <p:nvGrpSpPr>
          <p:cNvPr id="122890" name="组合 21507"/>
          <p:cNvGrpSpPr/>
          <p:nvPr/>
        </p:nvGrpSpPr>
        <p:grpSpPr>
          <a:xfrm>
            <a:off x="1341438" y="1485900"/>
            <a:ext cx="2170112" cy="447675"/>
            <a:chOff x="0" y="0"/>
            <a:chExt cx="3418" cy="750"/>
          </a:xfrm>
        </p:grpSpPr>
        <p:sp>
          <p:nvSpPr>
            <p:cNvPr id="122891"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2892" name="Text Box 10"/>
            <p:cNvSpPr txBox="1"/>
            <p:nvPr/>
          </p:nvSpPr>
          <p:spPr>
            <a:xfrm>
              <a:off x="100" y="0"/>
              <a:ext cx="3225" cy="576"/>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场所租金补助</a:t>
              </a:r>
              <a:endParaRPr lang="en-US" altLang="zh-CN" b="1">
                <a:solidFill>
                  <a:schemeClr val="bg1"/>
                </a:solidFill>
                <a:latin typeface="方正小标宋简体" panose="03000509000000000000" charset="-122"/>
                <a:ea typeface="方正小标宋简体" panose="03000509000000000000" charset="-122"/>
              </a:endParaRPr>
            </a:p>
          </p:txBody>
        </p:sp>
      </p:grpSp>
    </p:spTree>
  </p:cSld>
  <p:clrMapOvr>
    <a:masterClrMapping/>
  </p:clrMapOvr>
  <p:transition spd="slow" advTm="3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3" name="文本框 2"/>
          <p:cNvSpPr txBox="1"/>
          <p:nvPr/>
        </p:nvSpPr>
        <p:spPr>
          <a:xfrm>
            <a:off x="1252538" y="347663"/>
            <a:ext cx="9463087" cy="922337"/>
          </a:xfrm>
          <a:prstGeom prst="rect">
            <a:avLst/>
          </a:prstGeom>
          <a:noFill/>
          <a:ln w="9525">
            <a:noFill/>
          </a:ln>
        </p:spPr>
        <p:txBody>
          <a:bodyPr>
            <a:spAutoFit/>
          </a:bodyPr>
          <a:p>
            <a:r>
              <a:rPr lang="zh-CN" altLang="en-US" b="1" dirty="0">
                <a:latin typeface="宋体" panose="02010600030101010101" pitchFamily="2" charset="-122"/>
              </a:rPr>
              <a:t>厦门市人民政府关于印发扶持金融业发展若干措施的通知 </a:t>
            </a:r>
            <a:endParaRPr lang="zh-CN" altLang="en-US" b="1" dirty="0">
              <a:latin typeface="宋体" panose="02010600030101010101" pitchFamily="2" charset="-122"/>
            </a:endParaRPr>
          </a:p>
          <a:p>
            <a:r>
              <a:rPr lang="en-US" altLang="zh-CN" b="1">
                <a:latin typeface="宋体" panose="02010600030101010101" pitchFamily="2" charset="-122"/>
              </a:rPr>
              <a:t>(</a:t>
            </a:r>
            <a:r>
              <a:rPr lang="zh-CN" altLang="en-US" b="1" dirty="0">
                <a:latin typeface="宋体" panose="02010600030101010101" pitchFamily="2" charset="-122"/>
                <a:sym typeface="+mn-ea"/>
              </a:rPr>
              <a:t>厦府【2019】280号）</a:t>
            </a:r>
            <a:endParaRPr lang="zh-CN" altLang="en-US" b="1" dirty="0">
              <a:latin typeface="宋体" panose="02010600030101010101" pitchFamily="2" charset="-122"/>
            </a:endParaRPr>
          </a:p>
          <a:p>
            <a:endParaRPr lang="en-US" altLang="zh-CN" b="1">
              <a:latin typeface="宋体" panose="02010600030101010101" pitchFamily="2" charset="-122"/>
            </a:endParaRPr>
          </a:p>
        </p:txBody>
      </p:sp>
      <p:sp>
        <p:nvSpPr>
          <p:cNvPr id="120834" name="AutoShape 8"/>
          <p:cNvSpPr/>
          <p:nvPr/>
        </p:nvSpPr>
        <p:spPr>
          <a:xfrm>
            <a:off x="696913" y="1547813"/>
            <a:ext cx="10831512" cy="1533525"/>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0835" name="组合 82952"/>
          <p:cNvGrpSpPr/>
          <p:nvPr/>
        </p:nvGrpSpPr>
        <p:grpSpPr>
          <a:xfrm>
            <a:off x="1150938" y="1293813"/>
            <a:ext cx="2266950" cy="449262"/>
            <a:chOff x="-38" y="-2"/>
            <a:chExt cx="3440" cy="753"/>
          </a:xfrm>
        </p:grpSpPr>
        <p:sp>
          <p:nvSpPr>
            <p:cNvPr id="120847" name="AutoShape 7"/>
            <p:cNvSpPr/>
            <p:nvPr/>
          </p:nvSpPr>
          <p:spPr>
            <a:xfrm rot="5400000">
              <a:off x="130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0848" name="Text Box 10"/>
            <p:cNvSpPr txBox="1"/>
            <p:nvPr/>
          </p:nvSpPr>
          <p:spPr>
            <a:xfrm>
              <a:off x="89" y="-2"/>
              <a:ext cx="3313" cy="664"/>
            </a:xfrm>
            <a:prstGeom prst="rect">
              <a:avLst/>
            </a:prstGeom>
            <a:noFill/>
            <a:ln w="9525">
              <a:noFill/>
            </a:ln>
          </p:spPr>
          <p:txBody>
            <a:bodyPr anchor="ctr" anchorCtr="1">
              <a:spAutoFit/>
            </a:bodyPr>
            <a:p>
              <a:pPr algn="dist">
                <a:lnSpc>
                  <a:spcPct val="110000"/>
                </a:lnSpc>
              </a:pPr>
              <a:r>
                <a:rPr lang="zh-CN" altLang="en-US" b="1" dirty="0">
                  <a:solidFill>
                    <a:schemeClr val="bg1"/>
                  </a:solidFill>
                  <a:latin typeface="方正小标宋简体" panose="03000509000000000000" charset="-122"/>
                  <a:ea typeface="方正小标宋简体" panose="03000509000000000000" charset="-122"/>
                  <a:sym typeface="Gill Sans MT" panose="020B0502020104020203" pitchFamily="34" charset="0"/>
                </a:rPr>
                <a:t>到资奖励</a:t>
              </a:r>
              <a:endParaRPr lang="zh-CN" altLang="en-US" b="1" dirty="0">
                <a:solidFill>
                  <a:schemeClr val="bg1"/>
                </a:solidFill>
                <a:latin typeface="方正小标宋简体" panose="03000509000000000000" charset="-122"/>
                <a:ea typeface="方正小标宋简体" panose="03000509000000000000" charset="-122"/>
                <a:sym typeface="Arial" panose="020B0604020202020204" pitchFamily="34" charset="0"/>
              </a:endParaRPr>
            </a:p>
          </p:txBody>
        </p:sp>
      </p:grpSp>
      <p:sp>
        <p:nvSpPr>
          <p:cNvPr id="120836" name="Text Box 15"/>
          <p:cNvSpPr txBox="1"/>
          <p:nvPr/>
        </p:nvSpPr>
        <p:spPr>
          <a:xfrm>
            <a:off x="738188" y="1773238"/>
            <a:ext cx="10726737" cy="1271587"/>
          </a:xfrm>
          <a:prstGeom prst="rect">
            <a:avLst/>
          </a:prstGeom>
          <a:noFill/>
          <a:ln w="9525">
            <a:noFill/>
          </a:ln>
        </p:spPr>
        <p:txBody>
          <a:bodyPr>
            <a:spAutoFit/>
          </a:bodyPr>
          <a:p>
            <a:pPr marL="370205" indent="-285750" defTabSz="457200">
              <a:lnSpc>
                <a:spcPct val="120000"/>
              </a:lnSpc>
              <a:buFont typeface="Wingdings" panose="05000000000000000000" pitchFamily="2" charset="2"/>
              <a:buChar char="Ø"/>
              <a:tabLst>
                <a:tab pos="84455" algn="l"/>
              </a:tabLst>
            </a:pPr>
            <a:r>
              <a:rPr lang="zh-CN" altLang="en-US" sz="1600" dirty="0">
                <a:latin typeface="宋体" panose="02010600030101010101" pitchFamily="2" charset="-122"/>
                <a:sym typeface="Gill Sans MT" panose="020B0502020104020203" pitchFamily="34" charset="0"/>
              </a:rPr>
              <a:t>新注册设立或新迁入的金融机构、金融配套服务机构，奖励</a:t>
            </a:r>
            <a:r>
              <a:rPr lang="zh-CN" altLang="en-US" sz="1600" dirty="0">
                <a:solidFill>
                  <a:srgbClr val="FF0000"/>
                </a:solidFill>
                <a:latin typeface="宋体" panose="02010600030101010101" pitchFamily="2" charset="-122"/>
                <a:sym typeface="Gill Sans MT" panose="020B0502020104020203" pitchFamily="34" charset="0"/>
              </a:rPr>
              <a:t>500-5000万元</a:t>
            </a:r>
            <a:r>
              <a:rPr lang="zh-CN" altLang="en-US" sz="1600" dirty="0">
                <a:latin typeface="宋体" panose="02010600030101010101" pitchFamily="2" charset="-122"/>
                <a:sym typeface="Gill Sans MT" panose="020B0502020104020203" pitchFamily="34" charset="0"/>
              </a:rPr>
              <a:t>不等；</a:t>
            </a:r>
            <a:endParaRPr lang="zh-CN" altLang="en-US" sz="1600" dirty="0">
              <a:latin typeface="宋体" panose="02010600030101010101" pitchFamily="2" charset="-122"/>
              <a:sym typeface="Gill Sans MT" panose="020B0502020104020203" pitchFamily="34" charset="0"/>
            </a:endParaRPr>
          </a:p>
          <a:p>
            <a:pPr marL="370205" indent="-285750" defTabSz="457200">
              <a:lnSpc>
                <a:spcPct val="120000"/>
              </a:lnSpc>
              <a:buFont typeface="Wingdings" panose="05000000000000000000" pitchFamily="2" charset="2"/>
              <a:buChar char="Ø"/>
              <a:tabLst>
                <a:tab pos="84455" algn="l"/>
              </a:tabLst>
            </a:pPr>
            <a:r>
              <a:rPr lang="zh-CN" altLang="en-US" sz="1600" dirty="0">
                <a:latin typeface="宋体" panose="02010600030101010101" pitchFamily="2" charset="-122"/>
                <a:sym typeface="Gill Sans MT" panose="020B0502020104020203" pitchFamily="34" charset="0"/>
              </a:rPr>
              <a:t>新设立或从市域外新迁入的金融专业公司，根据实收资本规模分别奖励</a:t>
            </a:r>
            <a:r>
              <a:rPr lang="zh-CN" altLang="en-US" sz="1600" dirty="0">
                <a:solidFill>
                  <a:srgbClr val="FF0000"/>
                </a:solidFill>
                <a:latin typeface="宋体" panose="02010600030101010101" pitchFamily="2" charset="-122"/>
                <a:sym typeface="Gill Sans MT" panose="020B0502020104020203" pitchFamily="34" charset="0"/>
              </a:rPr>
              <a:t>20万元、200万元、500万元</a:t>
            </a:r>
            <a:r>
              <a:rPr lang="zh-CN" altLang="en-US" sz="1600" dirty="0">
                <a:latin typeface="宋体" panose="02010600030101010101" pitchFamily="2" charset="-122"/>
                <a:sym typeface="Gill Sans MT" panose="020B0502020104020203" pitchFamily="34" charset="0"/>
              </a:rPr>
              <a:t>；</a:t>
            </a:r>
            <a:endParaRPr lang="zh-CN" altLang="en-US" sz="1600" dirty="0">
              <a:latin typeface="宋体" panose="02010600030101010101" pitchFamily="2" charset="-122"/>
              <a:sym typeface="Gill Sans MT" panose="020B0502020104020203" pitchFamily="34" charset="0"/>
            </a:endParaRPr>
          </a:p>
          <a:p>
            <a:pPr marL="370205" indent="-285750" defTabSz="457200">
              <a:lnSpc>
                <a:spcPct val="120000"/>
              </a:lnSpc>
              <a:buFont typeface="Wingdings" panose="05000000000000000000" pitchFamily="2" charset="2"/>
              <a:buChar char="Ø"/>
              <a:tabLst>
                <a:tab pos="84455" algn="l"/>
              </a:tabLst>
            </a:pPr>
            <a:r>
              <a:rPr lang="zh-CN" altLang="en-US" sz="1600" dirty="0">
                <a:latin typeface="宋体" panose="02010600030101010101" pitchFamily="2" charset="-122"/>
                <a:sym typeface="Gill Sans MT" panose="020B0502020104020203" pitchFamily="34" charset="0"/>
              </a:rPr>
              <a:t>新设立、收购控股或从市域外新迁入的地方金融机构，根据实收资本规模分别奖励</a:t>
            </a:r>
            <a:r>
              <a:rPr lang="zh-CN" altLang="en-US" sz="1600" dirty="0">
                <a:solidFill>
                  <a:srgbClr val="FF0000"/>
                </a:solidFill>
                <a:latin typeface="宋体" panose="02010600030101010101" pitchFamily="2" charset="-122"/>
                <a:sym typeface="Gill Sans MT" panose="020B0502020104020203" pitchFamily="34" charset="0"/>
              </a:rPr>
              <a:t>80万元、150万元、300万元、500万元。 </a:t>
            </a:r>
            <a:endParaRPr lang="zh-CN" altLang="en-US" sz="1600" dirty="0">
              <a:solidFill>
                <a:srgbClr val="FF0000"/>
              </a:solidFill>
              <a:latin typeface="宋体" panose="02010600030101010101" pitchFamily="2" charset="-122"/>
              <a:sym typeface="Gill Sans MT" panose="020B0502020104020203" pitchFamily="34" charset="0"/>
            </a:endParaRPr>
          </a:p>
        </p:txBody>
      </p:sp>
      <p:sp>
        <p:nvSpPr>
          <p:cNvPr id="5" name="Text Box 15"/>
          <p:cNvSpPr txBox="1"/>
          <p:nvPr/>
        </p:nvSpPr>
        <p:spPr>
          <a:xfrm>
            <a:off x="715963" y="4746625"/>
            <a:ext cx="11252200" cy="2155825"/>
          </a:xfrm>
          <a:prstGeom prst="rect">
            <a:avLst/>
          </a:prstGeom>
          <a:noFill/>
          <a:ln w="9525">
            <a:noFill/>
          </a:ln>
        </p:spPr>
        <p:txBody>
          <a:bodyPr wrap="square" anchor="t">
            <a:spAutoFit/>
          </a:bodyPr>
          <a:lstStyle/>
          <a:p>
            <a:pPr marL="370205" marR="0" indent="-285750" defTabSz="457200">
              <a:lnSpc>
                <a:spcPct val="120000"/>
              </a:lnSpc>
              <a:buClrTx/>
              <a:buSzTx/>
              <a:buFont typeface="Wingdings" panose="05000000000000000000" charset="0"/>
              <a:buChar char="Ø"/>
              <a:tabLst>
                <a:tab pos="84455" algn="l"/>
              </a:tabLst>
              <a:defRPr/>
            </a:pP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金融业，金融机构总部</a:t>
            </a:r>
            <a:r>
              <a:rPr kumimoji="0" lang="en-US" alt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a:t>
            </a:r>
            <a:endParaRPr kumimoji="0" lang="en-US" alt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endParaRPr>
          </a:p>
          <a:p>
            <a:pPr marL="84455" marR="0" defTabSz="457200">
              <a:lnSpc>
                <a:spcPct val="120000"/>
              </a:lnSpc>
              <a:buClrTx/>
              <a:buSzTx/>
              <a:buFont typeface="Wingdings" panose="05000000000000000000" charset="0"/>
              <a:tabLst>
                <a:tab pos="84455" algn="l"/>
              </a:tabLst>
              <a:defRPr/>
            </a:pP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   按购房合同价格的</a:t>
            </a:r>
            <a:r>
              <a:rPr kumimoji="0" 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10%给予一次性补助</a:t>
            </a: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，最高</a:t>
            </a:r>
            <a:r>
              <a:rPr kumimoji="0" 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2000万元</a:t>
            </a: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a:t>
            </a:r>
            <a:endPar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endParaRPr>
          </a:p>
          <a:p>
            <a:pPr marL="84455" marR="0" defTabSz="457200">
              <a:lnSpc>
                <a:spcPct val="120000"/>
              </a:lnSpc>
              <a:buClrTx/>
              <a:buSzTx/>
              <a:buFont typeface="Wingdings" panose="05000000000000000000" charset="0"/>
              <a:tabLst>
                <a:tab pos="84455" algn="l"/>
              </a:tabLst>
              <a:defRPr/>
            </a:pP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   ５年内每年按房屋租金的</a:t>
            </a:r>
            <a:r>
              <a:rPr kumimoji="0" 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40％</a:t>
            </a: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补助，累计补助额最高</a:t>
            </a:r>
            <a:r>
              <a:rPr kumimoji="0" lang="en-US" alt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1000</a:t>
            </a:r>
            <a:r>
              <a:rPr kumimoji="0" lang="zh-CN" altLang="en-US"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万元</a:t>
            </a:r>
            <a:r>
              <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a:t>
            </a: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endParaRPr>
          </a:p>
          <a:p>
            <a:pPr marL="370205" marR="0" indent="-285750" defTabSz="457200">
              <a:lnSpc>
                <a:spcPct val="120000"/>
              </a:lnSpc>
              <a:buClrTx/>
              <a:buSzTx/>
              <a:buFont typeface="Wingdings" panose="05000000000000000000" charset="0"/>
              <a:buChar char="Ø"/>
              <a:tabLst>
                <a:tab pos="84455" algn="l"/>
              </a:tabLst>
              <a:defRPr/>
            </a:pP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金融专业公司、区域性分支机构：</a:t>
            </a:r>
            <a:endPar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endParaRPr>
          </a:p>
          <a:p>
            <a:pPr marL="84455" marR="0" defTabSz="457200">
              <a:lnSpc>
                <a:spcPct val="120000"/>
              </a:lnSpc>
              <a:buClrTx/>
              <a:buSzTx/>
              <a:buFont typeface="Wingdings" panose="05000000000000000000" charset="0"/>
              <a:tabLst>
                <a:tab pos="84455" algn="l"/>
              </a:tabLst>
              <a:defRPr/>
            </a:pP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   按购房合同价格的</a:t>
            </a:r>
            <a:r>
              <a:rPr kumimoji="0" 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５％给予一次性补助</a:t>
            </a: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，最高</a:t>
            </a:r>
            <a:r>
              <a:rPr kumimoji="0" 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1000万元</a:t>
            </a: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a:t>
            </a:r>
            <a:endPar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endParaRPr>
          </a:p>
          <a:p>
            <a:pPr marL="84455" marR="0" defTabSz="457200">
              <a:lnSpc>
                <a:spcPct val="120000"/>
              </a:lnSpc>
              <a:buClrTx/>
              <a:buSzTx/>
              <a:buFont typeface="Wingdings" panose="05000000000000000000" charset="0"/>
              <a:tabLst>
                <a:tab pos="84455" algn="l"/>
              </a:tabLst>
              <a:defRPr/>
            </a:pP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   </a:t>
            </a:r>
            <a:r>
              <a:rPr kumimoji="0" 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３年内</a:t>
            </a: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每年按房屋租金的</a:t>
            </a:r>
            <a:r>
              <a:rPr kumimoji="0" 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40％</a:t>
            </a: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补助，累计补助额最高</a:t>
            </a:r>
            <a:r>
              <a:rPr kumimoji="0" lang="zh-CN" sz="1600" kern="1200" cap="none" spc="0" normalizeH="0" baseline="0" noProof="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500万元</a:t>
            </a:r>
            <a:r>
              <a:rPr kumimoji="0" lang="zh-CN" sz="1600" kern="1200" cap="none" spc="0" normalizeH="0" baseline="0" noProof="0">
                <a:latin typeface="宋体" panose="02010600030101010101" pitchFamily="2" charset="-122"/>
                <a:ea typeface="宋体" panose="02010600030101010101" pitchFamily="2" charset="-122"/>
                <a:cs typeface="宋体" panose="02010600030101010101" pitchFamily="2" charset="-122"/>
                <a:sym typeface="+mn-ea"/>
              </a:rPr>
              <a:t>。  </a:t>
            </a:r>
            <a:endParaRPr kumimoji="0" lang="zh-CN" altLang="en-US" sz="1600" kern="1200" cap="none" spc="0" normalizeH="0" baseline="0" noProof="0">
              <a:latin typeface="宋体" panose="02010600030101010101" pitchFamily="2" charset="-122"/>
              <a:ea typeface="宋体" panose="02010600030101010101" pitchFamily="2" charset="-122"/>
              <a:cs typeface="宋体" panose="02010600030101010101" pitchFamily="2" charset="-122"/>
            </a:endParaRPr>
          </a:p>
          <a:p>
            <a:pPr marL="370205" marR="0" indent="-285750" defTabSz="457200">
              <a:lnSpc>
                <a:spcPct val="120000"/>
              </a:lnSpc>
              <a:buClrTx/>
              <a:buSzTx/>
              <a:buFont typeface="Wingdings" panose="05000000000000000000" charset="0"/>
              <a:buChar char="Ø"/>
              <a:tabLst>
                <a:tab pos="84455" algn="l"/>
              </a:tabLst>
              <a:defRPr/>
            </a:pPr>
            <a:endParaRPr kumimoji="0" lang="zh-CN" altLang="en-US" sz="16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pitchFamily="34" charset="0"/>
            </a:endParaRPr>
          </a:p>
        </p:txBody>
      </p:sp>
      <p:sp>
        <p:nvSpPr>
          <p:cNvPr id="120838" name="AutoShape 8"/>
          <p:cNvSpPr/>
          <p:nvPr/>
        </p:nvSpPr>
        <p:spPr>
          <a:xfrm>
            <a:off x="709613" y="4578350"/>
            <a:ext cx="10855325" cy="2011363"/>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0839" name="组合 82952"/>
          <p:cNvGrpSpPr/>
          <p:nvPr/>
        </p:nvGrpSpPr>
        <p:grpSpPr>
          <a:xfrm>
            <a:off x="1152525" y="4324350"/>
            <a:ext cx="2266950" cy="449263"/>
            <a:chOff x="-38" y="-2"/>
            <a:chExt cx="3440" cy="753"/>
          </a:xfrm>
        </p:grpSpPr>
        <p:sp>
          <p:nvSpPr>
            <p:cNvPr id="120845" name="AutoShape 7"/>
            <p:cNvSpPr/>
            <p:nvPr/>
          </p:nvSpPr>
          <p:spPr>
            <a:xfrm rot="5400000">
              <a:off x="130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0846" name="Text Box 10"/>
            <p:cNvSpPr txBox="1"/>
            <p:nvPr/>
          </p:nvSpPr>
          <p:spPr>
            <a:xfrm>
              <a:off x="89" y="-2"/>
              <a:ext cx="3313" cy="664"/>
            </a:xfrm>
            <a:prstGeom prst="rect">
              <a:avLst/>
            </a:prstGeom>
            <a:noFill/>
            <a:ln w="9525">
              <a:noFill/>
            </a:ln>
          </p:spPr>
          <p:txBody>
            <a:bodyPr anchor="ctr" anchorCtr="1">
              <a:spAutoFit/>
            </a:bodyPr>
            <a:p>
              <a:pPr algn="dist">
                <a:lnSpc>
                  <a:spcPct val="110000"/>
                </a:lnSpc>
              </a:pPr>
              <a:r>
                <a:rPr lang="zh-CN" altLang="en-US" b="1" dirty="0">
                  <a:solidFill>
                    <a:schemeClr val="bg1"/>
                  </a:solidFill>
                  <a:latin typeface="方正小标宋简体" panose="03000509000000000000" charset="-122"/>
                  <a:ea typeface="方正小标宋简体" panose="03000509000000000000" charset="-122"/>
                  <a:sym typeface="Arial" panose="020B0604020202020204" pitchFamily="34" charset="0"/>
                </a:rPr>
                <a:t>购房、租房</a:t>
              </a:r>
              <a:endParaRPr lang="zh-CN" altLang="en-US" b="1" dirty="0">
                <a:solidFill>
                  <a:schemeClr val="bg1"/>
                </a:solidFill>
                <a:latin typeface="方正小标宋简体" panose="03000509000000000000" charset="-122"/>
                <a:ea typeface="方正小标宋简体" panose="03000509000000000000" charset="-122"/>
                <a:sym typeface="Arial" panose="020B0604020202020204" pitchFamily="34" charset="0"/>
              </a:endParaRPr>
            </a:p>
          </p:txBody>
        </p:sp>
      </p:grpSp>
      <p:sp>
        <p:nvSpPr>
          <p:cNvPr id="120840" name="AutoShape 8"/>
          <p:cNvSpPr/>
          <p:nvPr/>
        </p:nvSpPr>
        <p:spPr>
          <a:xfrm>
            <a:off x="731838" y="3459163"/>
            <a:ext cx="10831512" cy="733425"/>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0841" name="组合 82952"/>
          <p:cNvGrpSpPr/>
          <p:nvPr/>
        </p:nvGrpSpPr>
        <p:grpSpPr>
          <a:xfrm>
            <a:off x="1185863" y="3205163"/>
            <a:ext cx="2268537" cy="449262"/>
            <a:chOff x="-38" y="-2"/>
            <a:chExt cx="3440" cy="753"/>
          </a:xfrm>
        </p:grpSpPr>
        <p:sp>
          <p:nvSpPr>
            <p:cNvPr id="120843" name="AutoShape 7"/>
            <p:cNvSpPr/>
            <p:nvPr/>
          </p:nvSpPr>
          <p:spPr>
            <a:xfrm rot="5400000">
              <a:off x="130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0844" name="Text Box 10"/>
            <p:cNvSpPr txBox="1"/>
            <p:nvPr/>
          </p:nvSpPr>
          <p:spPr>
            <a:xfrm>
              <a:off x="89" y="-2"/>
              <a:ext cx="3313" cy="664"/>
            </a:xfrm>
            <a:prstGeom prst="rect">
              <a:avLst/>
            </a:prstGeom>
            <a:noFill/>
            <a:ln w="9525">
              <a:noFill/>
            </a:ln>
          </p:spPr>
          <p:txBody>
            <a:bodyPr anchor="ctr" anchorCtr="1">
              <a:spAutoFit/>
            </a:bodyPr>
            <a:p>
              <a:pPr algn="dist">
                <a:lnSpc>
                  <a:spcPct val="110000"/>
                </a:lnSpc>
              </a:pPr>
              <a:r>
                <a:rPr lang="zh-CN" altLang="en-US" b="1" dirty="0">
                  <a:solidFill>
                    <a:schemeClr val="bg1"/>
                  </a:solidFill>
                  <a:latin typeface="方正小标宋简体" panose="03000509000000000000" charset="-122"/>
                  <a:ea typeface="方正小标宋简体" panose="03000509000000000000" charset="-122"/>
                  <a:sym typeface="Gill Sans MT" panose="020B0502020104020203" pitchFamily="34" charset="0"/>
                </a:rPr>
                <a:t>到资奖励</a:t>
              </a:r>
              <a:endParaRPr lang="zh-CN" altLang="en-US" b="1" dirty="0">
                <a:solidFill>
                  <a:schemeClr val="bg1"/>
                </a:solidFill>
                <a:latin typeface="方正小标宋简体" panose="03000509000000000000" charset="-122"/>
                <a:ea typeface="方正小标宋简体" panose="03000509000000000000" charset="-122"/>
                <a:sym typeface="Arial" panose="020B0604020202020204" pitchFamily="34" charset="0"/>
              </a:endParaRPr>
            </a:p>
          </p:txBody>
        </p:sp>
      </p:grpSp>
      <p:sp>
        <p:nvSpPr>
          <p:cNvPr id="120842" name="Text Box 15"/>
          <p:cNvSpPr txBox="1"/>
          <p:nvPr/>
        </p:nvSpPr>
        <p:spPr>
          <a:xfrm>
            <a:off x="773113" y="3683000"/>
            <a:ext cx="10726737" cy="387350"/>
          </a:xfrm>
          <a:prstGeom prst="rect">
            <a:avLst/>
          </a:prstGeom>
          <a:noFill/>
          <a:ln w="9525">
            <a:noFill/>
          </a:ln>
        </p:spPr>
        <p:txBody>
          <a:bodyPr>
            <a:spAutoFit/>
          </a:bodyPr>
          <a:p>
            <a:pPr marL="370205" indent="-285750" defTabSz="457200">
              <a:lnSpc>
                <a:spcPct val="120000"/>
              </a:lnSpc>
              <a:buFont typeface="Wingdings" panose="05000000000000000000" pitchFamily="2" charset="2"/>
              <a:buChar char="Ø"/>
              <a:tabLst>
                <a:tab pos="84455" algn="l"/>
              </a:tabLst>
            </a:pPr>
            <a:r>
              <a:rPr lang="zh-CN" altLang="en-US" sz="1600" dirty="0">
                <a:latin typeface="宋体" panose="02010600030101010101" pitchFamily="2" charset="-122"/>
                <a:sym typeface="+mn-ea"/>
              </a:rPr>
              <a:t>初创型金融科技新锐企业，年度主营业务收入</a:t>
            </a:r>
            <a:r>
              <a:rPr lang="zh-CN" altLang="en-US" sz="1600" dirty="0">
                <a:solidFill>
                  <a:srgbClr val="FF0000"/>
                </a:solidFill>
                <a:latin typeface="宋体" panose="02010600030101010101" pitchFamily="2" charset="-122"/>
                <a:sym typeface="+mn-ea"/>
              </a:rPr>
              <a:t>首次</a:t>
            </a:r>
            <a:r>
              <a:rPr lang="zh-CN" altLang="en-US" sz="1600" dirty="0">
                <a:latin typeface="宋体" panose="02010600030101010101" pitchFamily="2" charset="-122"/>
                <a:sym typeface="+mn-ea"/>
              </a:rPr>
              <a:t>达到</a:t>
            </a:r>
            <a:r>
              <a:rPr lang="zh-CN" altLang="zh-CN" sz="1600" dirty="0">
                <a:solidFill>
                  <a:srgbClr val="FF0000"/>
                </a:solidFill>
                <a:latin typeface="宋体" panose="02010600030101010101" pitchFamily="2" charset="-122"/>
                <a:sym typeface="+mn-ea"/>
              </a:rPr>
              <a:t>5000</a:t>
            </a:r>
            <a:r>
              <a:rPr lang="zh-CN" altLang="en-US" sz="1600" dirty="0">
                <a:solidFill>
                  <a:srgbClr val="FF0000"/>
                </a:solidFill>
                <a:latin typeface="宋体" panose="02010600030101010101" pitchFamily="2" charset="-122"/>
                <a:sym typeface="+mn-ea"/>
              </a:rPr>
              <a:t>万元、１亿元以上</a:t>
            </a:r>
            <a:r>
              <a:rPr lang="zh-CN" altLang="en-US" sz="1600" dirty="0">
                <a:latin typeface="宋体" panose="02010600030101010101" pitchFamily="2" charset="-122"/>
                <a:sym typeface="+mn-ea"/>
              </a:rPr>
              <a:t>，分别奖励</a:t>
            </a:r>
            <a:r>
              <a:rPr lang="zh-CN" altLang="zh-CN" sz="1600" dirty="0">
                <a:solidFill>
                  <a:srgbClr val="FF0000"/>
                </a:solidFill>
                <a:latin typeface="宋体" panose="02010600030101010101" pitchFamily="2" charset="-122"/>
                <a:sym typeface="+mn-ea"/>
              </a:rPr>
              <a:t>50</a:t>
            </a:r>
            <a:r>
              <a:rPr lang="zh-CN" altLang="en-US" sz="1600" dirty="0">
                <a:solidFill>
                  <a:srgbClr val="FF0000"/>
                </a:solidFill>
                <a:latin typeface="宋体" panose="02010600030101010101" pitchFamily="2" charset="-122"/>
                <a:sym typeface="+mn-ea"/>
              </a:rPr>
              <a:t>万、</a:t>
            </a:r>
            <a:r>
              <a:rPr lang="zh-CN" altLang="zh-CN" sz="1600" dirty="0">
                <a:solidFill>
                  <a:srgbClr val="FF0000"/>
                </a:solidFill>
                <a:latin typeface="宋体" panose="02010600030101010101" pitchFamily="2" charset="-122"/>
                <a:sym typeface="+mn-ea"/>
              </a:rPr>
              <a:t>100</a:t>
            </a:r>
            <a:r>
              <a:rPr lang="zh-CN" altLang="en-US" sz="1600" dirty="0">
                <a:solidFill>
                  <a:srgbClr val="FF0000"/>
                </a:solidFill>
                <a:latin typeface="宋体" panose="02010600030101010101" pitchFamily="2" charset="-122"/>
                <a:sym typeface="+mn-ea"/>
              </a:rPr>
              <a:t>万</a:t>
            </a:r>
            <a:r>
              <a:rPr lang="zh-CN" altLang="en-US" sz="1600" dirty="0">
                <a:latin typeface="宋体" panose="02010600030101010101" pitchFamily="2" charset="-122"/>
                <a:sym typeface="+mn-ea"/>
              </a:rPr>
              <a:t> ；</a:t>
            </a:r>
            <a:endParaRPr lang="zh-CN" altLang="en-US" sz="1600" dirty="0">
              <a:solidFill>
                <a:srgbClr val="FF0000"/>
              </a:solidFill>
              <a:latin typeface="宋体" panose="02010600030101010101" pitchFamily="2" charset="-122"/>
              <a:sym typeface="Gill Sans MT" panose="020B0502020104020203" pitchFamily="34" charset="0"/>
            </a:endParaRPr>
          </a:p>
        </p:txBody>
      </p:sp>
    </p:spTree>
  </p:cSld>
  <p:clrMapOvr>
    <a:masterClrMapping/>
  </p:clrMapOvr>
  <p:transition spd="slow" advTm="3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29" name="Rectangle 2"/>
          <p:cNvSpPr>
            <a:spLocks noGrp="1"/>
          </p:cNvSpPr>
          <p:nvPr/>
        </p:nvSpPr>
        <p:spPr>
          <a:xfrm>
            <a:off x="1268413" y="117475"/>
            <a:ext cx="11518900" cy="838200"/>
          </a:xfrm>
          <a:prstGeom prst="rect">
            <a:avLst/>
          </a:prstGeom>
          <a:noFill/>
          <a:ln w="9525">
            <a:noFill/>
          </a:ln>
        </p:spPr>
        <p:txBody>
          <a:bodyPr anchor="b"/>
          <a:p>
            <a:pPr indent="-457200"/>
            <a:r>
              <a:rPr lang="en-US" altLang="en-US" b="1" err="1">
                <a:latin typeface="宋体" panose="02010600030101010101" pitchFamily="2" charset="-122"/>
              </a:rPr>
              <a:t>厦门自贸区基金小镇股权投资类企业发展办法</a:t>
            </a:r>
            <a:br>
              <a:rPr lang="en-US" altLang="en-US" b="1">
                <a:latin typeface="宋体" panose="02010600030101010101" pitchFamily="2" charset="-122"/>
              </a:rPr>
            </a:br>
            <a:r>
              <a:rPr lang="en-US" altLang="en-US" b="1">
                <a:latin typeface="宋体" panose="02010600030101010101" pitchFamily="2" charset="-122"/>
              </a:rPr>
              <a:t>（厦湖府规【</a:t>
            </a:r>
            <a:r>
              <a:rPr lang="en-US" altLang="zh-CN" b="1">
                <a:latin typeface="宋体" panose="02010600030101010101" pitchFamily="2" charset="-122"/>
                <a:sym typeface="+mn-ea"/>
              </a:rPr>
              <a:t>2020</a:t>
            </a:r>
            <a:r>
              <a:rPr lang="zh-CN" altLang="en-US" b="1" dirty="0">
                <a:latin typeface="宋体" panose="02010600030101010101" pitchFamily="2" charset="-122"/>
                <a:sym typeface="+mn-ea"/>
              </a:rPr>
              <a:t>】</a:t>
            </a:r>
            <a:r>
              <a:rPr lang="en-US" altLang="zh-CN" b="1">
                <a:latin typeface="宋体" panose="02010600030101010101" pitchFamily="2" charset="-122"/>
              </a:rPr>
              <a:t>3</a:t>
            </a:r>
            <a:r>
              <a:rPr lang="en-US" altLang="en-US" b="1">
                <a:latin typeface="宋体" panose="02010600030101010101" pitchFamily="2" charset="-122"/>
              </a:rPr>
              <a:t>号）</a:t>
            </a:r>
            <a:endParaRPr lang="en-US" altLang="en-US" b="1">
              <a:latin typeface="宋体" panose="02010600030101010101" pitchFamily="2" charset="-122"/>
            </a:endParaRPr>
          </a:p>
        </p:txBody>
      </p:sp>
      <p:sp>
        <p:nvSpPr>
          <p:cNvPr id="124930" name="AutoShape 8"/>
          <p:cNvSpPr/>
          <p:nvPr/>
        </p:nvSpPr>
        <p:spPr>
          <a:xfrm>
            <a:off x="771525" y="1512888"/>
            <a:ext cx="10563225" cy="2106612"/>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sz="1600" dirty="0">
              <a:latin typeface="宋体" panose="02010600030101010101" pitchFamily="2" charset="-122"/>
            </a:endParaRPr>
          </a:p>
        </p:txBody>
      </p:sp>
      <p:grpSp>
        <p:nvGrpSpPr>
          <p:cNvPr id="124931" name="组合 21507"/>
          <p:cNvGrpSpPr/>
          <p:nvPr/>
        </p:nvGrpSpPr>
        <p:grpSpPr>
          <a:xfrm>
            <a:off x="1336675" y="1250950"/>
            <a:ext cx="2170113" cy="444500"/>
            <a:chOff x="-58" y="5"/>
            <a:chExt cx="3418" cy="746"/>
          </a:xfrm>
        </p:grpSpPr>
        <p:sp>
          <p:nvSpPr>
            <p:cNvPr id="124943"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sz="1600" dirty="0">
                <a:latin typeface="宋体" panose="02010600030101010101" pitchFamily="2" charset="-122"/>
              </a:endParaRPr>
            </a:p>
          </p:txBody>
        </p:sp>
        <p:sp>
          <p:nvSpPr>
            <p:cNvPr id="124944" name="Text Box 10"/>
            <p:cNvSpPr txBox="1"/>
            <p:nvPr/>
          </p:nvSpPr>
          <p:spPr>
            <a:xfrm>
              <a:off x="100" y="5"/>
              <a:ext cx="3225" cy="565"/>
            </a:xfrm>
            <a:prstGeom prst="rect">
              <a:avLst/>
            </a:prstGeom>
            <a:noFill/>
            <a:ln w="9525">
              <a:noFill/>
            </a:ln>
          </p:spPr>
          <p:txBody>
            <a:bodyPr anchor="ctr" anchorCtr="1">
              <a:spAutoFit/>
            </a:bodyPr>
            <a:p>
              <a:pPr algn="dist"/>
              <a:r>
                <a:rPr lang="zh-CN" altLang="zh-CN" sz="1600" b="1" dirty="0">
                  <a:solidFill>
                    <a:schemeClr val="bg1"/>
                  </a:solidFill>
                  <a:latin typeface="宋体" panose="02010600030101010101" pitchFamily="2" charset="-122"/>
                </a:rPr>
                <a:t>落户奖励</a:t>
              </a:r>
              <a:endParaRPr lang="zh-CN" altLang="zh-CN" sz="1600" b="1" dirty="0">
                <a:solidFill>
                  <a:schemeClr val="bg1"/>
                </a:solidFill>
                <a:latin typeface="宋体" panose="02010600030101010101" pitchFamily="2" charset="-122"/>
              </a:endParaRPr>
            </a:p>
          </p:txBody>
        </p:sp>
      </p:grpSp>
      <p:sp>
        <p:nvSpPr>
          <p:cNvPr id="124932" name="AutoShape 8"/>
          <p:cNvSpPr/>
          <p:nvPr/>
        </p:nvSpPr>
        <p:spPr>
          <a:xfrm>
            <a:off x="769938" y="3898900"/>
            <a:ext cx="10650537" cy="160655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sz="1600" dirty="0">
              <a:latin typeface="宋体" panose="02010600030101010101" pitchFamily="2" charset="-122"/>
            </a:endParaRPr>
          </a:p>
        </p:txBody>
      </p:sp>
      <p:grpSp>
        <p:nvGrpSpPr>
          <p:cNvPr id="124933" name="组合 21511"/>
          <p:cNvGrpSpPr/>
          <p:nvPr/>
        </p:nvGrpSpPr>
        <p:grpSpPr>
          <a:xfrm>
            <a:off x="1309688" y="3703638"/>
            <a:ext cx="2170112" cy="461962"/>
            <a:chOff x="-58" y="10"/>
            <a:chExt cx="3418" cy="741"/>
          </a:xfrm>
        </p:grpSpPr>
        <p:sp>
          <p:nvSpPr>
            <p:cNvPr id="124941"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sz="1600" dirty="0">
                <a:latin typeface="宋体" panose="02010600030101010101" pitchFamily="2" charset="-122"/>
              </a:endParaRPr>
            </a:p>
          </p:txBody>
        </p:sp>
        <p:sp>
          <p:nvSpPr>
            <p:cNvPr id="124942" name="Text Box 10"/>
            <p:cNvSpPr txBox="1"/>
            <p:nvPr/>
          </p:nvSpPr>
          <p:spPr>
            <a:xfrm>
              <a:off x="100" y="18"/>
              <a:ext cx="3225" cy="541"/>
            </a:xfrm>
            <a:prstGeom prst="rect">
              <a:avLst/>
            </a:prstGeom>
            <a:noFill/>
            <a:ln w="9525">
              <a:noFill/>
            </a:ln>
          </p:spPr>
          <p:txBody>
            <a:bodyPr anchor="ctr" anchorCtr="1">
              <a:spAutoFit/>
            </a:bodyPr>
            <a:p>
              <a:pPr algn="dist"/>
              <a:r>
                <a:rPr lang="zh-CN" altLang="en-US" sz="1600" b="1" dirty="0">
                  <a:solidFill>
                    <a:schemeClr val="bg1"/>
                  </a:solidFill>
                  <a:latin typeface="宋体" panose="02010600030101010101" pitchFamily="2" charset="-122"/>
                </a:rPr>
                <a:t>经营奖励</a:t>
              </a:r>
              <a:endParaRPr lang="zh-CN" altLang="en-US" sz="1600" b="1" dirty="0">
                <a:solidFill>
                  <a:schemeClr val="bg1"/>
                </a:solidFill>
                <a:latin typeface="宋体" panose="02010600030101010101" pitchFamily="2" charset="-122"/>
              </a:endParaRPr>
            </a:p>
          </p:txBody>
        </p:sp>
      </p:grpSp>
      <p:sp>
        <p:nvSpPr>
          <p:cNvPr id="7" name="Text Box 15"/>
          <p:cNvSpPr txBox="1"/>
          <p:nvPr/>
        </p:nvSpPr>
        <p:spPr>
          <a:xfrm>
            <a:off x="908050" y="1633538"/>
            <a:ext cx="10385425" cy="1984375"/>
          </a:xfrm>
          <a:prstGeom prst="rect">
            <a:avLst/>
          </a:prstGeom>
          <a:noFill/>
          <a:ln w="9525">
            <a:noFill/>
          </a:ln>
        </p:spPr>
        <p:txBody>
          <a:bodyPr>
            <a:spAutoFit/>
          </a:bodyPr>
          <a:lstStyle/>
          <a:p>
            <a:pPr marR="0" defTabSz="914400">
              <a:lnSpc>
                <a:spcPct val="110000"/>
              </a:lnSpc>
              <a:buClrTx/>
              <a:buSzTx/>
              <a:buFont typeface="Wingdings" panose="05000000000000000000" pitchFamily="2" charset="2"/>
              <a:buChar char="Ø"/>
              <a:defRPr/>
            </a:pP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  </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公司制股权投资企业</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①实缴注册资本5000万元（含）</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40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a:t>
            </a:r>
            <a:endPar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R="0" defTabSz="914400">
              <a:lnSpc>
                <a:spcPct val="110000"/>
              </a:lnSpc>
              <a:buClrTx/>
              <a:buSzTx/>
              <a:buFont typeface="Wingdings" panose="05000000000000000000" pitchFamily="2" charset="2"/>
              <a:defRPr/>
            </a:pP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                       ②</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亿元（含）以上的，奖励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80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     ③</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5</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亿元（含）以上的，奖励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150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a:t>
            </a:r>
            <a:endPar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R="0" defTabSz="914400">
              <a:lnSpc>
                <a:spcPct val="110000"/>
              </a:lnSpc>
              <a:buClrTx/>
              <a:buSzTx/>
              <a:buFont typeface="Wingdings" panose="05000000000000000000" pitchFamily="2" charset="2"/>
              <a:defRPr/>
            </a:pP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                       ④</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10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亿元（含）以上的，奖励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300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   ⑤</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20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亿元（含）以上的，奖励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500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a:t>
            </a:r>
            <a:endPar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L="285750" marR="0" indent="-285750" defTabSz="914400">
              <a:lnSpc>
                <a:spcPct val="110000"/>
              </a:lnSpc>
              <a:buClrTx/>
              <a:buSzTx/>
              <a:buFont typeface="Wingdings" panose="05000000000000000000" charset="0"/>
              <a:buChar char="Ø"/>
              <a:defRPr/>
            </a:pP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合伙制股权投资企业：①实际募集规模5000万元（含）</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亿元的，给予其委托的股权投资管理企业奖励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20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a:t>
            </a:r>
            <a:endPar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R="0" defTabSz="914400">
              <a:lnSpc>
                <a:spcPct val="110000"/>
              </a:lnSpc>
              <a:buClrTx/>
              <a:buSzTx/>
              <a:buFont typeface="Wingdings" panose="05000000000000000000" pitchFamily="2" charset="2"/>
              <a:defRPr/>
            </a:pP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                       ②</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亿元（含）以上的，奖励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50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     ③</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5</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亿元（含）以上的，奖励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100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a:t>
            </a:r>
            <a:endPar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R="0" defTabSz="914400">
              <a:lnSpc>
                <a:spcPct val="110000"/>
              </a:lnSpc>
              <a:buClrTx/>
              <a:buSzTx/>
              <a:buFont typeface="Wingdings" panose="05000000000000000000" pitchFamily="2" charset="2"/>
              <a:defRPr/>
            </a:pP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                       ④</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10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亿元（含）以上的，奖励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150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   ⑤</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20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亿元（含）以上的，奖励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300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 </a:t>
            </a:r>
            <a:endPar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R="0" defTabSz="914400">
              <a:lnSpc>
                <a:spcPct val="110000"/>
              </a:lnSpc>
              <a:buClrTx/>
              <a:buSzTx/>
              <a:buFont typeface="Wingdings" panose="05000000000000000000" pitchFamily="2" charset="2"/>
              <a:defRPr/>
            </a:pP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                       ⑥</a:t>
            </a:r>
            <a:r>
              <a:rPr kumimoji="0" lang="en-US" altLang="zh-CN"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30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亿元（含）以上的，奖励</a:t>
            </a:r>
            <a:r>
              <a:rPr kumimoji="0" sz="1600" kern="1200" cap="none" spc="0" normalizeH="0" baseline="0" noProof="1">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500</a:t>
            </a:r>
            <a:r>
              <a:rPr kumimoji="0" lang="zh-CN" altLang="en-US" sz="1600"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万元。</a:t>
            </a:r>
            <a:endParaRPr kumimoji="0" lang="zh-CN" altLang="en-US" kern="120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4935" name="Text Box 16"/>
          <p:cNvSpPr txBox="1"/>
          <p:nvPr/>
        </p:nvSpPr>
        <p:spPr>
          <a:xfrm>
            <a:off x="857250" y="4164013"/>
            <a:ext cx="10563225" cy="1270000"/>
          </a:xfrm>
          <a:prstGeom prst="rect">
            <a:avLst/>
          </a:prstGeom>
          <a:noFill/>
          <a:ln w="9525">
            <a:noFill/>
          </a:ln>
        </p:spPr>
        <p:txBody>
          <a:bodyPr>
            <a:spAutoFit/>
          </a:bodyPr>
          <a:p>
            <a:pPr marL="285750" indent="-285750">
              <a:lnSpc>
                <a:spcPct val="120000"/>
              </a:lnSpc>
              <a:buFont typeface="Wingdings" panose="05000000000000000000" pitchFamily="2" charset="2"/>
              <a:buChar char="Ø"/>
            </a:pPr>
            <a:r>
              <a:rPr lang="zh-CN" altLang="en-US" sz="1600" dirty="0">
                <a:latin typeface="宋体" panose="02010600030101010101" pitchFamily="2" charset="-122"/>
              </a:rPr>
              <a:t>对本市实体企业股权投资额达到3000万元（含）以上的，按投资本市企业金额的</a:t>
            </a:r>
            <a:r>
              <a:rPr lang="zh-CN" altLang="zh-CN" sz="1600" dirty="0">
                <a:solidFill>
                  <a:srgbClr val="FF3300"/>
                </a:solidFill>
                <a:latin typeface="宋体" panose="02010600030101010101" pitchFamily="2" charset="-122"/>
              </a:rPr>
              <a:t>1%</a:t>
            </a:r>
            <a:r>
              <a:rPr lang="zh-CN" altLang="en-US" sz="1600" dirty="0">
                <a:latin typeface="宋体" panose="02010600030101010101" pitchFamily="2" charset="-122"/>
              </a:rPr>
              <a:t>对其委托管理的股权投资管理企业给予奖励，最高奖励</a:t>
            </a:r>
            <a:r>
              <a:rPr lang="zh-CN" altLang="zh-CN" sz="1600" dirty="0">
                <a:solidFill>
                  <a:srgbClr val="FF3300"/>
                </a:solidFill>
                <a:latin typeface="宋体" panose="02010600030101010101" pitchFamily="2" charset="-122"/>
              </a:rPr>
              <a:t>2000</a:t>
            </a:r>
            <a:r>
              <a:rPr lang="zh-CN" altLang="en-US" sz="1600" dirty="0">
                <a:latin typeface="宋体" panose="02010600030101010101" pitchFamily="2" charset="-122"/>
              </a:rPr>
              <a:t>万元。</a:t>
            </a:r>
            <a:endParaRPr lang="zh-CN" altLang="en-US" sz="1600" dirty="0">
              <a:latin typeface="宋体" panose="02010600030101010101" pitchFamily="2" charset="-122"/>
            </a:endParaRPr>
          </a:p>
          <a:p>
            <a:pPr marL="285750" indent="-285750">
              <a:lnSpc>
                <a:spcPct val="120000"/>
              </a:lnSpc>
              <a:buFont typeface="Wingdings" panose="05000000000000000000" pitchFamily="2" charset="2"/>
              <a:buChar char="Ø"/>
            </a:pPr>
            <a:r>
              <a:rPr lang="zh-CN" altLang="zh-CN" sz="1600" dirty="0">
                <a:latin typeface="宋体" panose="02010600030101010101" pitchFamily="2" charset="-122"/>
              </a:rPr>
              <a:t>经认定符合条件的股权投资类企业，在存续期内按其股权转让收益缴纳的</a:t>
            </a:r>
            <a:r>
              <a:rPr lang="zh-CN" altLang="zh-CN" sz="1600" dirty="0">
                <a:solidFill>
                  <a:srgbClr val="FF3300"/>
                </a:solidFill>
                <a:latin typeface="宋体" panose="02010600030101010101" pitchFamily="2" charset="-122"/>
              </a:rPr>
              <a:t>企业所得税或个人所得税</a:t>
            </a:r>
            <a:r>
              <a:rPr lang="zh-CN" altLang="zh-CN" sz="1600" dirty="0">
                <a:latin typeface="宋体" panose="02010600030101010101" pitchFamily="2" charset="-122"/>
              </a:rPr>
              <a:t>地方留成部分的</a:t>
            </a:r>
            <a:r>
              <a:rPr lang="zh-CN" altLang="zh-CN" sz="1600" dirty="0">
                <a:solidFill>
                  <a:srgbClr val="FF3300"/>
                </a:solidFill>
                <a:latin typeface="宋体" panose="02010600030101010101" pitchFamily="2" charset="-122"/>
              </a:rPr>
              <a:t>90%</a:t>
            </a:r>
            <a:r>
              <a:rPr lang="zh-CN" altLang="zh-CN" sz="1600" dirty="0">
                <a:latin typeface="宋体" panose="02010600030101010101" pitchFamily="2" charset="-122"/>
              </a:rPr>
              <a:t>奖励。</a:t>
            </a:r>
            <a:endParaRPr lang="zh-CN" altLang="en-US" sz="1600" dirty="0">
              <a:latin typeface="宋体" panose="02010600030101010101" pitchFamily="2" charset="-122"/>
              <a:sym typeface="Gill Sans MT" panose="020B0502020104020203" pitchFamily="34" charset="0"/>
            </a:endParaRPr>
          </a:p>
        </p:txBody>
      </p:sp>
      <p:sp>
        <p:nvSpPr>
          <p:cNvPr id="124936" name="Text Box 15"/>
          <p:cNvSpPr txBox="1"/>
          <p:nvPr/>
        </p:nvSpPr>
        <p:spPr>
          <a:xfrm>
            <a:off x="911225" y="6046788"/>
            <a:ext cx="10385425" cy="681037"/>
          </a:xfrm>
          <a:prstGeom prst="rect">
            <a:avLst/>
          </a:prstGeom>
          <a:noFill/>
          <a:ln w="9525">
            <a:noFill/>
          </a:ln>
        </p:spPr>
        <p:txBody>
          <a:bodyPr>
            <a:spAutoFit/>
          </a:bodyPr>
          <a:p>
            <a:pPr marL="285750" indent="-285750">
              <a:lnSpc>
                <a:spcPct val="120000"/>
              </a:lnSpc>
              <a:buFont typeface="Wingdings" panose="05000000000000000000" pitchFamily="2" charset="2"/>
              <a:buChar char="Ø"/>
            </a:pPr>
            <a:r>
              <a:rPr lang="zh-CN" altLang="en-US" sz="1600" dirty="0">
                <a:latin typeface="宋体" panose="02010600030101010101" pitchFamily="2" charset="-122"/>
                <a:sym typeface="宋体" panose="02010600030101010101" pitchFamily="2" charset="-122"/>
              </a:rPr>
              <a:t>对企业设立的员工持股平台（有限合伙企业），因企业上市发生减持、并购、重组等事项而为其员工（合伙人）代扣代缴个人所得税当年度合计达50万元以上的，按其合伙人缴纳的个人所得税地方留成部分的</a:t>
            </a:r>
            <a:r>
              <a:rPr lang="zh-CN" altLang="en-US" sz="1600" dirty="0">
                <a:solidFill>
                  <a:srgbClr val="FF3300"/>
                </a:solidFill>
                <a:latin typeface="宋体" panose="02010600030101010101" pitchFamily="2" charset="-122"/>
                <a:sym typeface="宋体" panose="02010600030101010101" pitchFamily="2" charset="-122"/>
              </a:rPr>
              <a:t>80%</a:t>
            </a:r>
            <a:r>
              <a:rPr lang="zh-CN" altLang="en-US" sz="1600" dirty="0">
                <a:latin typeface="宋体" panose="02010600030101010101" pitchFamily="2" charset="-122"/>
                <a:sym typeface="宋体" panose="02010600030101010101" pitchFamily="2" charset="-122"/>
              </a:rPr>
              <a:t>奖励。</a:t>
            </a:r>
            <a:endParaRPr lang="zh-CN" altLang="en-US" dirty="0">
              <a:latin typeface="宋体" panose="02010600030101010101" pitchFamily="2" charset="-122"/>
              <a:sym typeface="宋体" panose="02010600030101010101" pitchFamily="2" charset="-122"/>
            </a:endParaRPr>
          </a:p>
        </p:txBody>
      </p:sp>
      <p:sp>
        <p:nvSpPr>
          <p:cNvPr id="124937" name="AutoShape 8"/>
          <p:cNvSpPr/>
          <p:nvPr/>
        </p:nvSpPr>
        <p:spPr>
          <a:xfrm>
            <a:off x="812800" y="5746750"/>
            <a:ext cx="10564813" cy="1004888"/>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sz="1600" dirty="0">
              <a:latin typeface="宋体" panose="02010600030101010101" pitchFamily="2" charset="-122"/>
            </a:endParaRPr>
          </a:p>
        </p:txBody>
      </p:sp>
      <p:grpSp>
        <p:nvGrpSpPr>
          <p:cNvPr id="124938" name="组合 21507"/>
          <p:cNvGrpSpPr/>
          <p:nvPr/>
        </p:nvGrpSpPr>
        <p:grpSpPr>
          <a:xfrm>
            <a:off x="1358900" y="5572125"/>
            <a:ext cx="2170113" cy="446088"/>
            <a:chOff x="-58" y="6"/>
            <a:chExt cx="3418" cy="745"/>
          </a:xfrm>
        </p:grpSpPr>
        <p:sp>
          <p:nvSpPr>
            <p:cNvPr id="124939"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sz="1600" dirty="0">
                <a:latin typeface="宋体" panose="02010600030101010101" pitchFamily="2" charset="-122"/>
              </a:endParaRPr>
            </a:p>
          </p:txBody>
        </p:sp>
        <p:sp>
          <p:nvSpPr>
            <p:cNvPr id="124940" name="Text Box 10"/>
            <p:cNvSpPr txBox="1"/>
            <p:nvPr/>
          </p:nvSpPr>
          <p:spPr>
            <a:xfrm>
              <a:off x="100" y="6"/>
              <a:ext cx="3225" cy="563"/>
            </a:xfrm>
            <a:prstGeom prst="rect">
              <a:avLst/>
            </a:prstGeom>
            <a:noFill/>
            <a:ln w="9525">
              <a:noFill/>
            </a:ln>
          </p:spPr>
          <p:txBody>
            <a:bodyPr anchor="ctr" anchorCtr="1">
              <a:spAutoFit/>
            </a:bodyPr>
            <a:p>
              <a:pPr algn="dist"/>
              <a:r>
                <a:rPr lang="zh-CN" altLang="zh-CN" sz="1600" b="1" dirty="0">
                  <a:solidFill>
                    <a:schemeClr val="bg1"/>
                  </a:solidFill>
                  <a:latin typeface="宋体" panose="02010600030101010101" pitchFamily="2" charset="-122"/>
                </a:rPr>
                <a:t>持股平台奖励</a:t>
              </a:r>
              <a:endParaRPr lang="zh-CN" altLang="zh-CN" sz="1600" b="1" dirty="0">
                <a:solidFill>
                  <a:schemeClr val="bg1"/>
                </a:solidFill>
                <a:latin typeface="宋体" panose="02010600030101010101" pitchFamily="2" charset="-122"/>
              </a:endParaRPr>
            </a:p>
          </p:txBody>
        </p:sp>
      </p:grpSp>
    </p:spTree>
  </p:cSld>
  <p:clrMapOvr>
    <a:masterClrMapping/>
  </p:clrMapOvr>
  <p:transition spd="slow" advTm="3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7" name="Rectangle 2"/>
          <p:cNvSpPr>
            <a:spLocks noGrp="1"/>
          </p:cNvSpPr>
          <p:nvPr/>
        </p:nvSpPr>
        <p:spPr>
          <a:xfrm>
            <a:off x="1290638" y="130175"/>
            <a:ext cx="11518900" cy="838200"/>
          </a:xfrm>
          <a:prstGeom prst="rect">
            <a:avLst/>
          </a:prstGeom>
          <a:noFill/>
          <a:ln w="9525">
            <a:noFill/>
          </a:ln>
        </p:spPr>
        <p:txBody>
          <a:bodyPr anchor="b"/>
          <a:p>
            <a:pPr indent="-457200"/>
            <a:r>
              <a:rPr lang="en-US" altLang="en-US" b="1" err="1">
                <a:latin typeface="宋体" panose="02010600030101010101" pitchFamily="2" charset="-122"/>
              </a:rPr>
              <a:t>厦门自贸区基金小镇股权投资类企业发展办法</a:t>
            </a:r>
            <a:br>
              <a:rPr lang="en-US" altLang="en-US" b="1">
                <a:latin typeface="宋体" panose="02010600030101010101" pitchFamily="2" charset="-122"/>
              </a:rPr>
            </a:br>
            <a:r>
              <a:rPr lang="en-US" altLang="en-US" b="1">
                <a:latin typeface="宋体" panose="02010600030101010101" pitchFamily="2" charset="-122"/>
              </a:rPr>
              <a:t>（厦湖府规【</a:t>
            </a:r>
            <a:r>
              <a:rPr lang="en-US" altLang="zh-CN" b="1">
                <a:latin typeface="宋体" panose="02010600030101010101" pitchFamily="2" charset="-122"/>
                <a:sym typeface="+mn-ea"/>
              </a:rPr>
              <a:t>2020</a:t>
            </a:r>
            <a:r>
              <a:rPr lang="zh-CN" altLang="en-US" b="1" dirty="0">
                <a:latin typeface="宋体" panose="02010600030101010101" pitchFamily="2" charset="-122"/>
                <a:sym typeface="+mn-ea"/>
              </a:rPr>
              <a:t>】</a:t>
            </a:r>
            <a:r>
              <a:rPr lang="en-US" altLang="zh-CN" b="1">
                <a:latin typeface="宋体" panose="02010600030101010101" pitchFamily="2" charset="-122"/>
              </a:rPr>
              <a:t>3</a:t>
            </a:r>
            <a:r>
              <a:rPr lang="en-US" altLang="en-US" b="1">
                <a:latin typeface="宋体" panose="02010600030101010101" pitchFamily="2" charset="-122"/>
              </a:rPr>
              <a:t>号）</a:t>
            </a:r>
            <a:endParaRPr lang="en-US" altLang="en-US" b="1">
              <a:latin typeface="宋体" panose="02010600030101010101" pitchFamily="2" charset="-122"/>
            </a:endParaRPr>
          </a:p>
        </p:txBody>
      </p:sp>
      <p:sp>
        <p:nvSpPr>
          <p:cNvPr id="126978" name="AutoShape 8"/>
          <p:cNvSpPr/>
          <p:nvPr/>
        </p:nvSpPr>
        <p:spPr>
          <a:xfrm>
            <a:off x="606425" y="1527175"/>
            <a:ext cx="10620375" cy="1014413"/>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6979" name="组合 21511"/>
          <p:cNvGrpSpPr/>
          <p:nvPr/>
        </p:nvGrpSpPr>
        <p:grpSpPr>
          <a:xfrm>
            <a:off x="1116013" y="1270000"/>
            <a:ext cx="2170112" cy="473075"/>
            <a:chOff x="-55" y="-8"/>
            <a:chExt cx="3418" cy="759"/>
          </a:xfrm>
        </p:grpSpPr>
        <p:sp>
          <p:nvSpPr>
            <p:cNvPr id="127001"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7002" name="Text Box 10"/>
            <p:cNvSpPr txBox="1"/>
            <p:nvPr/>
          </p:nvSpPr>
          <p:spPr>
            <a:xfrm>
              <a:off x="100" y="-8"/>
              <a:ext cx="3225" cy="592"/>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租金补助</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26980" name="Text Box 16"/>
          <p:cNvSpPr txBox="1"/>
          <p:nvPr/>
        </p:nvSpPr>
        <p:spPr>
          <a:xfrm>
            <a:off x="695325" y="1638300"/>
            <a:ext cx="10440988" cy="903288"/>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zh-CN" sz="1600" dirty="0">
                <a:latin typeface="宋体" panose="02010600030101010101" pitchFamily="2" charset="-122"/>
                <a:sym typeface="宋体" panose="02010600030101010101" pitchFamily="2" charset="-122"/>
              </a:rPr>
              <a:t>实际募集资金规模</a:t>
            </a:r>
            <a:r>
              <a:rPr lang="en-US" altLang="zh-CN" sz="1600">
                <a:latin typeface="宋体" panose="02010600030101010101" pitchFamily="2" charset="-122"/>
                <a:sym typeface="宋体" panose="02010600030101010101" pitchFamily="2" charset="-122"/>
              </a:rPr>
              <a:t>1</a:t>
            </a:r>
            <a:r>
              <a:rPr lang="zh-CN" altLang="en-US" sz="1600" dirty="0">
                <a:latin typeface="宋体" panose="02010600030101010101" pitchFamily="2" charset="-122"/>
                <a:sym typeface="宋体" panose="02010600030101010101" pitchFamily="2" charset="-122"/>
              </a:rPr>
              <a:t>亿元（含）以下的，给予</a:t>
            </a:r>
            <a:r>
              <a:rPr lang="en-US" altLang="zh-CN" sz="1600">
                <a:latin typeface="宋体" panose="02010600030101010101" pitchFamily="2" charset="-122"/>
                <a:sym typeface="宋体" panose="02010600030101010101" pitchFamily="2" charset="-122"/>
              </a:rPr>
              <a:t>30</a:t>
            </a:r>
            <a:r>
              <a:rPr lang="zh-CN" altLang="en-US" sz="1600" dirty="0">
                <a:latin typeface="宋体" panose="02010600030101010101" pitchFamily="2" charset="-122"/>
                <a:sym typeface="宋体" panose="02010600030101010101" pitchFamily="2" charset="-122"/>
              </a:rPr>
              <a:t>㎡全额租金补助；</a:t>
            </a:r>
            <a:r>
              <a:rPr lang="en-US" altLang="zh-CN" sz="1600">
                <a:latin typeface="宋体" panose="02010600030101010101" pitchFamily="2" charset="-122"/>
                <a:sym typeface="宋体" panose="02010600030101010101" pitchFamily="2" charset="-122"/>
              </a:rPr>
              <a:t>1</a:t>
            </a:r>
            <a:r>
              <a:rPr lang="zh-CN" altLang="en-US" sz="1600" dirty="0">
                <a:latin typeface="宋体" panose="02010600030101010101" pitchFamily="2" charset="-122"/>
                <a:sym typeface="宋体" panose="02010600030101010101" pitchFamily="2" charset="-122"/>
              </a:rPr>
              <a:t>亿元</a:t>
            </a:r>
            <a:r>
              <a:rPr lang="en-US" altLang="zh-CN" sz="1600">
                <a:latin typeface="宋体" panose="02010600030101010101" pitchFamily="2" charset="-122"/>
                <a:sym typeface="宋体" panose="02010600030101010101" pitchFamily="2" charset="-122"/>
              </a:rPr>
              <a:t>-5</a:t>
            </a:r>
            <a:r>
              <a:rPr lang="zh-CN" altLang="en-US" sz="1600" dirty="0">
                <a:latin typeface="宋体" panose="02010600030101010101" pitchFamily="2" charset="-122"/>
                <a:sym typeface="宋体" panose="02010600030101010101" pitchFamily="2" charset="-122"/>
              </a:rPr>
              <a:t>亿元（含）的，给予</a:t>
            </a:r>
            <a:r>
              <a:rPr lang="en-US" altLang="zh-CN" sz="1600">
                <a:latin typeface="宋体" panose="02010600030101010101" pitchFamily="2" charset="-122"/>
                <a:sym typeface="宋体" panose="02010600030101010101" pitchFamily="2" charset="-122"/>
              </a:rPr>
              <a:t>50</a:t>
            </a:r>
            <a:r>
              <a:rPr lang="zh-CN" altLang="en-US" sz="1600" dirty="0">
                <a:latin typeface="宋体" panose="02010600030101010101" pitchFamily="2" charset="-122"/>
                <a:sym typeface="宋体" panose="02010600030101010101" pitchFamily="2" charset="-122"/>
              </a:rPr>
              <a:t>㎡全额租金补助；</a:t>
            </a:r>
            <a:r>
              <a:rPr lang="en-US" altLang="zh-CN" sz="1600">
                <a:latin typeface="宋体" panose="02010600030101010101" pitchFamily="2" charset="-122"/>
                <a:sym typeface="宋体" panose="02010600030101010101" pitchFamily="2" charset="-122"/>
              </a:rPr>
              <a:t>5</a:t>
            </a:r>
            <a:r>
              <a:rPr lang="zh-CN" altLang="en-US" sz="1600" dirty="0">
                <a:latin typeface="宋体" panose="02010600030101010101" pitchFamily="2" charset="-122"/>
                <a:sym typeface="宋体" panose="02010600030101010101" pitchFamily="2" charset="-122"/>
              </a:rPr>
              <a:t>亿元</a:t>
            </a:r>
            <a:r>
              <a:rPr lang="en-US" altLang="zh-CN" sz="1600">
                <a:latin typeface="宋体" panose="02010600030101010101" pitchFamily="2" charset="-122"/>
                <a:sym typeface="宋体" panose="02010600030101010101" pitchFamily="2" charset="-122"/>
              </a:rPr>
              <a:t>-10</a:t>
            </a:r>
            <a:r>
              <a:rPr lang="zh-CN" altLang="en-US" sz="1600" dirty="0">
                <a:latin typeface="宋体" panose="02010600030101010101" pitchFamily="2" charset="-122"/>
                <a:sym typeface="宋体" panose="02010600030101010101" pitchFamily="2" charset="-122"/>
              </a:rPr>
              <a:t>亿元（含）的，给予</a:t>
            </a:r>
            <a:r>
              <a:rPr lang="en-US" altLang="zh-CN" sz="1600">
                <a:latin typeface="宋体" panose="02010600030101010101" pitchFamily="2" charset="-122"/>
                <a:sym typeface="宋体" panose="02010600030101010101" pitchFamily="2" charset="-122"/>
              </a:rPr>
              <a:t>100</a:t>
            </a:r>
            <a:r>
              <a:rPr lang="zh-CN" altLang="en-US" sz="1600" dirty="0">
                <a:latin typeface="宋体" panose="02010600030101010101" pitchFamily="2" charset="-122"/>
                <a:sym typeface="宋体" panose="02010600030101010101" pitchFamily="2" charset="-122"/>
              </a:rPr>
              <a:t>㎡全额租金补助；</a:t>
            </a:r>
            <a:r>
              <a:rPr lang="en-US" altLang="zh-CN" sz="1600">
                <a:latin typeface="宋体" panose="02010600030101010101" pitchFamily="2" charset="-122"/>
                <a:sym typeface="宋体" panose="02010600030101010101" pitchFamily="2" charset="-122"/>
              </a:rPr>
              <a:t>10</a:t>
            </a:r>
            <a:r>
              <a:rPr lang="zh-CN" altLang="en-US" sz="1600" dirty="0">
                <a:latin typeface="宋体" panose="02010600030101010101" pitchFamily="2" charset="-122"/>
                <a:sym typeface="宋体" panose="02010600030101010101" pitchFamily="2" charset="-122"/>
              </a:rPr>
              <a:t>亿元</a:t>
            </a:r>
            <a:r>
              <a:rPr lang="zh-CN" altLang="zh-CN" sz="1600" dirty="0">
                <a:latin typeface="宋体" panose="02010600030101010101" pitchFamily="2" charset="-122"/>
                <a:sym typeface="宋体" panose="02010600030101010101" pitchFamily="2" charset="-122"/>
              </a:rPr>
              <a:t>以上</a:t>
            </a:r>
            <a:r>
              <a:rPr lang="zh-CN" altLang="en-US" sz="1600" dirty="0">
                <a:latin typeface="宋体" panose="02010600030101010101" pitchFamily="2" charset="-122"/>
                <a:sym typeface="宋体" panose="02010600030101010101" pitchFamily="2" charset="-122"/>
              </a:rPr>
              <a:t>的，给予</a:t>
            </a:r>
            <a:r>
              <a:rPr lang="en-US" altLang="zh-CN" sz="1600">
                <a:latin typeface="宋体" panose="02010600030101010101" pitchFamily="2" charset="-122"/>
                <a:sym typeface="宋体" panose="02010600030101010101" pitchFamily="2" charset="-122"/>
              </a:rPr>
              <a:t>150</a:t>
            </a:r>
            <a:r>
              <a:rPr lang="zh-CN" altLang="en-US" sz="1600" dirty="0">
                <a:latin typeface="宋体" panose="02010600030101010101" pitchFamily="2" charset="-122"/>
                <a:sym typeface="宋体" panose="02010600030101010101" pitchFamily="2" charset="-122"/>
              </a:rPr>
              <a:t>㎡全额租金补助；</a:t>
            </a:r>
            <a:r>
              <a:rPr lang="en-US" altLang="zh-CN" sz="1600">
                <a:latin typeface="宋体" panose="02010600030101010101" pitchFamily="2" charset="-122"/>
                <a:sym typeface="宋体" panose="02010600030101010101" pitchFamily="2" charset="-122"/>
              </a:rPr>
              <a:t>30</a:t>
            </a:r>
            <a:r>
              <a:rPr lang="zh-CN" altLang="en-US" sz="1600" dirty="0">
                <a:latin typeface="宋体" panose="02010600030101010101" pitchFamily="2" charset="-122"/>
                <a:sym typeface="宋体" panose="02010600030101010101" pitchFamily="2" charset="-122"/>
              </a:rPr>
              <a:t>亿元</a:t>
            </a:r>
            <a:r>
              <a:rPr lang="zh-CN" altLang="zh-CN" sz="1600" dirty="0">
                <a:latin typeface="宋体" panose="02010600030101010101" pitchFamily="2" charset="-122"/>
                <a:sym typeface="宋体" panose="02010600030101010101" pitchFamily="2" charset="-122"/>
              </a:rPr>
              <a:t>以上</a:t>
            </a:r>
            <a:r>
              <a:rPr lang="zh-CN" altLang="en-US" sz="1600" dirty="0">
                <a:latin typeface="宋体" panose="02010600030101010101" pitchFamily="2" charset="-122"/>
                <a:sym typeface="宋体" panose="02010600030101010101" pitchFamily="2" charset="-122"/>
              </a:rPr>
              <a:t>的，给予</a:t>
            </a:r>
            <a:r>
              <a:rPr lang="en-US" altLang="zh-CN" sz="1600">
                <a:latin typeface="宋体" panose="02010600030101010101" pitchFamily="2" charset="-122"/>
                <a:sym typeface="宋体" panose="02010600030101010101" pitchFamily="2" charset="-122"/>
              </a:rPr>
              <a:t>200</a:t>
            </a:r>
            <a:r>
              <a:rPr lang="zh-CN" altLang="en-US" sz="1600" dirty="0">
                <a:latin typeface="宋体" panose="02010600030101010101" pitchFamily="2" charset="-122"/>
                <a:sym typeface="宋体" panose="02010600030101010101" pitchFamily="2" charset="-122"/>
              </a:rPr>
              <a:t>㎡全额租金补助。</a:t>
            </a:r>
            <a:endParaRPr lang="zh-CN" altLang="en-US" sz="1600" dirty="0">
              <a:latin typeface="宋体" panose="02010600030101010101" pitchFamily="2" charset="-122"/>
              <a:sym typeface="Gill Sans MT" panose="020B0502020104020203" pitchFamily="34" charset="0"/>
            </a:endParaRPr>
          </a:p>
        </p:txBody>
      </p:sp>
      <p:sp>
        <p:nvSpPr>
          <p:cNvPr id="126981" name="AutoShape 8"/>
          <p:cNvSpPr/>
          <p:nvPr/>
        </p:nvSpPr>
        <p:spPr>
          <a:xfrm>
            <a:off x="606425" y="2781300"/>
            <a:ext cx="10620375" cy="113982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6982" name="组合 21515"/>
          <p:cNvGrpSpPr/>
          <p:nvPr/>
        </p:nvGrpSpPr>
        <p:grpSpPr>
          <a:xfrm>
            <a:off x="996950" y="2600325"/>
            <a:ext cx="3330575" cy="506413"/>
            <a:chOff x="-58" y="10"/>
            <a:chExt cx="3418" cy="741"/>
          </a:xfrm>
        </p:grpSpPr>
        <p:sp>
          <p:nvSpPr>
            <p:cNvPr id="126999"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7000" name="Text Box 10"/>
            <p:cNvSpPr txBox="1"/>
            <p:nvPr/>
          </p:nvSpPr>
          <p:spPr>
            <a:xfrm>
              <a:off x="100" y="18"/>
              <a:ext cx="3225" cy="539"/>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高管人</a:t>
              </a:r>
              <a:r>
                <a:rPr lang="zh-CN" altLang="en-US" b="1" dirty="0">
                  <a:solidFill>
                    <a:schemeClr val="bg1"/>
                  </a:solidFill>
                  <a:latin typeface="方正小标宋简体" panose="03000509000000000000" charset="-122"/>
                  <a:ea typeface="方正小标宋简体" panose="03000509000000000000" charset="-122"/>
                  <a:sym typeface="+mn-ea"/>
                </a:rPr>
                <a:t>员</a:t>
              </a:r>
              <a:r>
                <a:rPr lang="zh-CN" altLang="en-US" b="1" dirty="0">
                  <a:solidFill>
                    <a:schemeClr val="bg1"/>
                  </a:solidFill>
                  <a:latin typeface="方正小标宋简体" panose="03000509000000000000" charset="-122"/>
                  <a:ea typeface="方正小标宋简体" panose="03000509000000000000" charset="-122"/>
                </a:rPr>
                <a:t>及技术骨干奖励</a:t>
              </a:r>
              <a:endParaRPr lang="en-US" altLang="zh-CN" b="1">
                <a:solidFill>
                  <a:schemeClr val="bg1"/>
                </a:solidFill>
                <a:latin typeface="方正小标宋简体" panose="03000509000000000000" charset="-122"/>
                <a:ea typeface="方正小标宋简体" panose="03000509000000000000" charset="-122"/>
              </a:endParaRPr>
            </a:p>
          </p:txBody>
        </p:sp>
      </p:grpSp>
      <p:sp>
        <p:nvSpPr>
          <p:cNvPr id="126983" name="Text Box 17"/>
          <p:cNvSpPr txBox="1"/>
          <p:nvPr/>
        </p:nvSpPr>
        <p:spPr>
          <a:xfrm>
            <a:off x="690563" y="3043238"/>
            <a:ext cx="10380662" cy="1173162"/>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宋体" panose="02010600030101010101" pitchFamily="2" charset="-122"/>
                <a:sym typeface="Gill Sans MT" panose="020B0502020104020203" pitchFamily="34" charset="0"/>
              </a:rPr>
              <a:t>在股权投资类企业续存期内，年工资薪金所得缴纳个人所得税达到8万元以上的，按个人所得税地方留成部分的一定比例给予奖励。其中，年工资薪金所得缴纳个税8万元（含）以内的部分，按50%给予奖励；8万元（不含）至25万元（含）的部分，按75%给予奖励；25万元以上（不含）的部分，按90%给予奖励。</a:t>
            </a:r>
            <a:endParaRPr lang="zh-CN" altLang="en-US" sz="1600" dirty="0">
              <a:latin typeface="宋体" panose="02010600030101010101" pitchFamily="2" charset="-122"/>
              <a:sym typeface="Gill Sans MT" panose="020B0502020104020203" pitchFamily="34" charset="0"/>
            </a:endParaRPr>
          </a:p>
          <a:p>
            <a:pPr marL="285750" indent="-285750">
              <a:lnSpc>
                <a:spcPct val="110000"/>
              </a:lnSpc>
              <a:buFont typeface="Wingdings" panose="05000000000000000000" pitchFamily="2" charset="2"/>
              <a:buChar char="Ø"/>
            </a:pPr>
            <a:endParaRPr lang="zh-CN" altLang="en-US" sz="1600" dirty="0">
              <a:latin typeface="宋体" panose="02010600030101010101" pitchFamily="2" charset="-122"/>
              <a:sym typeface="Gill Sans MT" panose="020B0502020104020203" pitchFamily="34" charset="0"/>
            </a:endParaRPr>
          </a:p>
        </p:txBody>
      </p:sp>
      <p:sp>
        <p:nvSpPr>
          <p:cNvPr id="126984" name="AutoShape 8"/>
          <p:cNvSpPr/>
          <p:nvPr/>
        </p:nvSpPr>
        <p:spPr>
          <a:xfrm>
            <a:off x="608013" y="4219575"/>
            <a:ext cx="10618787" cy="7651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6985" name="组合 21507"/>
          <p:cNvGrpSpPr/>
          <p:nvPr/>
        </p:nvGrpSpPr>
        <p:grpSpPr>
          <a:xfrm>
            <a:off x="1141413" y="3960813"/>
            <a:ext cx="2170112" cy="460375"/>
            <a:chOff x="-55" y="-21"/>
            <a:chExt cx="3418" cy="772"/>
          </a:xfrm>
        </p:grpSpPr>
        <p:sp>
          <p:nvSpPr>
            <p:cNvPr id="126997"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6998" name="Text Box 10"/>
            <p:cNvSpPr txBox="1"/>
            <p:nvPr/>
          </p:nvSpPr>
          <p:spPr>
            <a:xfrm>
              <a:off x="100" y="-21"/>
              <a:ext cx="3225" cy="617"/>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风险补助</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26986" name="Text Box 15"/>
          <p:cNvSpPr txBox="1"/>
          <p:nvPr/>
        </p:nvSpPr>
        <p:spPr>
          <a:xfrm>
            <a:off x="752475" y="4402138"/>
            <a:ext cx="10442575" cy="582612"/>
          </a:xfrm>
          <a:prstGeom prst="rect">
            <a:avLst/>
          </a:prstGeom>
          <a:noFill/>
          <a:ln w="9525">
            <a:noFill/>
          </a:ln>
        </p:spPr>
        <p:txBody>
          <a:bodyPr>
            <a:spAutoFit/>
          </a:bodyPr>
          <a:p>
            <a:pPr marL="285750" indent="-285750">
              <a:buFont typeface="Wingdings" panose="05000000000000000000" pitchFamily="2" charset="2"/>
              <a:buChar char="Ø"/>
            </a:pPr>
            <a:r>
              <a:rPr lang="zh-CN" altLang="en-US" sz="1600" dirty="0">
                <a:latin typeface="宋体" panose="02010600030101010101" pitchFamily="2" charset="-122"/>
                <a:sym typeface="宋体" panose="02010600030101010101" pitchFamily="2" charset="-122"/>
              </a:rPr>
              <a:t>入驻基金小镇股权投资类企业，因投资失败导致清算或减值退出而形成项目投资损失的，按其实际投资损失金额</a:t>
            </a:r>
            <a:r>
              <a:rPr lang="zh-CN" altLang="en-US" sz="1600" dirty="0">
                <a:solidFill>
                  <a:srgbClr val="FF3300"/>
                </a:solidFill>
                <a:latin typeface="宋体" panose="02010600030101010101" pitchFamily="2" charset="-122"/>
                <a:sym typeface="宋体" panose="02010600030101010101" pitchFamily="2" charset="-122"/>
              </a:rPr>
              <a:t>20%</a:t>
            </a:r>
            <a:r>
              <a:rPr lang="zh-CN" altLang="en-US" sz="1600" dirty="0">
                <a:latin typeface="宋体" panose="02010600030101010101" pitchFamily="2" charset="-122"/>
                <a:sym typeface="宋体" panose="02010600030101010101" pitchFamily="2" charset="-122"/>
              </a:rPr>
              <a:t>给予风险补助。单个项目最高额补助</a:t>
            </a:r>
            <a:r>
              <a:rPr lang="zh-CN" altLang="en-US" sz="1600" dirty="0">
                <a:solidFill>
                  <a:srgbClr val="FF3300"/>
                </a:solidFill>
                <a:latin typeface="宋体" panose="02010600030101010101" pitchFamily="2" charset="-122"/>
                <a:sym typeface="宋体" panose="02010600030101010101" pitchFamily="2" charset="-122"/>
              </a:rPr>
              <a:t>200万元</a:t>
            </a:r>
            <a:r>
              <a:rPr lang="zh-CN" altLang="en-US" sz="1600" dirty="0">
                <a:latin typeface="宋体" panose="02010600030101010101" pitchFamily="2" charset="-122"/>
                <a:sym typeface="宋体" panose="02010600030101010101" pitchFamily="2" charset="-122"/>
              </a:rPr>
              <a:t>，同一股权投资企业累计补助不超过</a:t>
            </a:r>
            <a:r>
              <a:rPr lang="zh-CN" altLang="en-US" sz="1600" dirty="0">
                <a:solidFill>
                  <a:srgbClr val="FF3300"/>
                </a:solidFill>
                <a:latin typeface="宋体" panose="02010600030101010101" pitchFamily="2" charset="-122"/>
                <a:sym typeface="宋体" panose="02010600030101010101" pitchFamily="2" charset="-122"/>
              </a:rPr>
              <a:t>500万元</a:t>
            </a:r>
            <a:r>
              <a:rPr lang="zh-CN" altLang="en-US" sz="1600" dirty="0">
                <a:latin typeface="宋体" panose="02010600030101010101" pitchFamily="2" charset="-122"/>
                <a:sym typeface="宋体" panose="02010600030101010101" pitchFamily="2" charset="-122"/>
              </a:rPr>
              <a:t>。</a:t>
            </a:r>
            <a:endParaRPr lang="zh-CN" altLang="en-US" dirty="0">
              <a:latin typeface="宋体" panose="02010600030101010101" pitchFamily="2" charset="-122"/>
              <a:sym typeface="宋体" panose="02010600030101010101" pitchFamily="2" charset="-122"/>
            </a:endParaRPr>
          </a:p>
        </p:txBody>
      </p:sp>
      <p:sp>
        <p:nvSpPr>
          <p:cNvPr id="126987" name="AutoShape 8"/>
          <p:cNvSpPr/>
          <p:nvPr/>
        </p:nvSpPr>
        <p:spPr>
          <a:xfrm>
            <a:off x="608013" y="5170488"/>
            <a:ext cx="10618787" cy="66040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6988" name="组合 21511"/>
          <p:cNvGrpSpPr/>
          <p:nvPr/>
        </p:nvGrpSpPr>
        <p:grpSpPr>
          <a:xfrm>
            <a:off x="1087438" y="5021263"/>
            <a:ext cx="2170112" cy="473075"/>
            <a:chOff x="-55" y="-8"/>
            <a:chExt cx="3418" cy="759"/>
          </a:xfrm>
        </p:grpSpPr>
        <p:sp>
          <p:nvSpPr>
            <p:cNvPr id="126995"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6996" name="Text Box 10"/>
            <p:cNvSpPr txBox="1"/>
            <p:nvPr/>
          </p:nvSpPr>
          <p:spPr>
            <a:xfrm>
              <a:off x="100" y="-8"/>
              <a:ext cx="3225" cy="592"/>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活动补助</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26989" name="Text Box 16"/>
          <p:cNvSpPr txBox="1"/>
          <p:nvPr/>
        </p:nvSpPr>
        <p:spPr>
          <a:xfrm>
            <a:off x="696913" y="5492750"/>
            <a:ext cx="10440987" cy="338138"/>
          </a:xfrm>
          <a:prstGeom prst="rect">
            <a:avLst/>
          </a:prstGeom>
          <a:noFill/>
          <a:ln w="9525">
            <a:noFill/>
          </a:ln>
        </p:spPr>
        <p:txBody>
          <a:bodyPr>
            <a:spAutoFit/>
          </a:bodyPr>
          <a:p>
            <a:pPr marL="285750" indent="-285750">
              <a:buFont typeface="Wingdings" panose="05000000000000000000" pitchFamily="2" charset="2"/>
              <a:buChar char="Ø"/>
            </a:pPr>
            <a:r>
              <a:rPr lang="zh-CN" altLang="en-US" sz="1600" dirty="0">
                <a:latin typeface="宋体" panose="02010600030101010101" pitchFamily="2" charset="-122"/>
                <a:sym typeface="宋体" panose="02010600030101010101" pitchFamily="2" charset="-122"/>
              </a:rPr>
              <a:t>按实际承担费用的</a:t>
            </a:r>
            <a:r>
              <a:rPr lang="zh-CN" altLang="en-US" sz="1600" dirty="0">
                <a:solidFill>
                  <a:srgbClr val="FF3300"/>
                </a:solidFill>
                <a:latin typeface="宋体" panose="02010600030101010101" pitchFamily="2" charset="-122"/>
                <a:sym typeface="宋体" panose="02010600030101010101" pitchFamily="2" charset="-122"/>
              </a:rPr>
              <a:t>30％</a:t>
            </a:r>
            <a:r>
              <a:rPr lang="zh-CN" altLang="en-US" sz="1600" dirty="0">
                <a:latin typeface="宋体" panose="02010600030101010101" pitchFamily="2" charset="-122"/>
                <a:sym typeface="宋体" panose="02010600030101010101" pitchFamily="2" charset="-122"/>
              </a:rPr>
              <a:t>给予补助，每场活动参与企业不少于30家，最高补助金额</a:t>
            </a:r>
            <a:r>
              <a:rPr lang="zh-CN" altLang="en-US" sz="1600" dirty="0">
                <a:solidFill>
                  <a:srgbClr val="FF3300"/>
                </a:solidFill>
                <a:latin typeface="宋体" panose="02010600030101010101" pitchFamily="2" charset="-122"/>
                <a:sym typeface="宋体" panose="02010600030101010101" pitchFamily="2" charset="-122"/>
              </a:rPr>
              <a:t>10万元</a:t>
            </a:r>
            <a:r>
              <a:rPr lang="zh-CN" altLang="en-US" sz="1600" dirty="0">
                <a:latin typeface="宋体" panose="02010600030101010101" pitchFamily="2" charset="-122"/>
                <a:sym typeface="宋体" panose="02010600030101010101" pitchFamily="2" charset="-122"/>
              </a:rPr>
              <a:t>。</a:t>
            </a:r>
            <a:endParaRPr lang="zh-CN" altLang="en-US" sz="1600" dirty="0">
              <a:latin typeface="宋体" panose="02010600030101010101" pitchFamily="2" charset="-122"/>
              <a:sym typeface="Gill Sans MT" panose="020B0502020104020203" pitchFamily="34" charset="0"/>
            </a:endParaRPr>
          </a:p>
        </p:txBody>
      </p:sp>
      <p:sp>
        <p:nvSpPr>
          <p:cNvPr id="126990" name="Text Box 17"/>
          <p:cNvSpPr txBox="1"/>
          <p:nvPr/>
        </p:nvSpPr>
        <p:spPr>
          <a:xfrm>
            <a:off x="758825" y="6311900"/>
            <a:ext cx="10379075" cy="385763"/>
          </a:xfrm>
          <a:prstGeom prst="rect">
            <a:avLst/>
          </a:prstGeom>
          <a:noFill/>
          <a:ln w="9525">
            <a:noFill/>
          </a:ln>
        </p:spPr>
        <p:txBody>
          <a:bodyPr>
            <a:spAutoFit/>
          </a:bodyPr>
          <a:p>
            <a:pPr marL="285750" indent="-285750">
              <a:lnSpc>
                <a:spcPct val="120000"/>
              </a:lnSpc>
              <a:buFont typeface="Wingdings" panose="05000000000000000000" pitchFamily="2" charset="2"/>
              <a:buChar char="Ø"/>
            </a:pPr>
            <a:r>
              <a:rPr lang="zh-CN" altLang="en-US" sz="1600" dirty="0">
                <a:latin typeface="宋体" panose="02010600030101010101" pitchFamily="2" charset="-122"/>
                <a:sym typeface="宋体" panose="02010600030101010101" pitchFamily="2" charset="-122"/>
              </a:rPr>
              <a:t>参照享受市、区两级招商中介机构及项目引荐人奖励政策。</a:t>
            </a:r>
            <a:endParaRPr lang="zh-CN" altLang="en-US" sz="1600" dirty="0">
              <a:latin typeface="宋体" panose="02010600030101010101" pitchFamily="2" charset="-122"/>
              <a:sym typeface="宋体" panose="02010600030101010101" pitchFamily="2" charset="-122"/>
            </a:endParaRPr>
          </a:p>
        </p:txBody>
      </p:sp>
      <p:sp>
        <p:nvSpPr>
          <p:cNvPr id="126991" name="AutoShape 8"/>
          <p:cNvSpPr/>
          <p:nvPr/>
        </p:nvSpPr>
        <p:spPr>
          <a:xfrm>
            <a:off x="635000" y="6127750"/>
            <a:ext cx="10591800" cy="58102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6992" name="组合 21515"/>
          <p:cNvGrpSpPr/>
          <p:nvPr/>
        </p:nvGrpSpPr>
        <p:grpSpPr>
          <a:xfrm>
            <a:off x="1068388" y="5969000"/>
            <a:ext cx="2243137" cy="436563"/>
            <a:chOff x="-55" y="10"/>
            <a:chExt cx="3418" cy="741"/>
          </a:xfrm>
        </p:grpSpPr>
        <p:sp>
          <p:nvSpPr>
            <p:cNvPr id="126993"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6994" name="Text Box 10"/>
            <p:cNvSpPr txBox="1"/>
            <p:nvPr/>
          </p:nvSpPr>
          <p:spPr>
            <a:xfrm>
              <a:off x="71" y="10"/>
              <a:ext cx="3225" cy="624"/>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sym typeface="宋体" panose="02010600030101010101" pitchFamily="2" charset="-122"/>
                </a:rPr>
                <a:t>项目引荐</a:t>
              </a:r>
              <a:r>
                <a:rPr lang="zh-CN" altLang="en-US" b="1" dirty="0">
                  <a:solidFill>
                    <a:schemeClr val="bg1"/>
                  </a:solidFill>
                  <a:latin typeface="方正小标宋简体" panose="03000509000000000000" charset="-122"/>
                  <a:ea typeface="方正小标宋简体" panose="03000509000000000000" charset="-122"/>
                </a:rPr>
                <a:t>奖励</a:t>
              </a:r>
              <a:endParaRPr lang="en-US" altLang="zh-CN" b="1">
                <a:solidFill>
                  <a:schemeClr val="bg1"/>
                </a:solidFill>
                <a:latin typeface="方正小标宋简体" panose="03000509000000000000" charset="-122"/>
                <a:ea typeface="方正小标宋简体" panose="03000509000000000000" charset="-122"/>
              </a:endParaRPr>
            </a:p>
          </p:txBody>
        </p:sp>
      </p:grpSp>
    </p:spTree>
  </p:cSld>
  <p:clrMapOvr>
    <a:masterClrMapping/>
  </p:clrMapOvr>
  <p:transition spd="slow" advTm="3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标题"/>
          <p:cNvSpPr>
            <a:spLocks noGrp="1"/>
          </p:cNvSpPr>
          <p:nvPr>
            <p:ph type="title" idx="4294967295"/>
          </p:nvPr>
        </p:nvSpPr>
        <p:spPr>
          <a:xfrm>
            <a:off x="1333500" y="184785"/>
            <a:ext cx="11517629" cy="836930"/>
          </a:xfrm>
          <a:prstGeom prst="rect">
            <a:avLst/>
          </a:prstGeom>
          <a:ln w="9525" cap="flat" cmpd="sng">
            <a:noFill/>
            <a:prstDash val="solid"/>
            <a:miter/>
          </a:ln>
        </p:spPr>
        <p:txBody>
          <a:bodyPr vert="horz" wrap="square" lIns="91440" tIns="45720" rIns="91440" bIns="45720" anchor="b" anchorCtr="0"/>
          <a:lstStyle/>
          <a:p>
            <a:pPr marL="0" indent="-457200" algn="l" eaLnBrk="1" fontAlgn="base" latinLnBrk="0" hangingPunct="1">
              <a:lnSpc>
                <a:spcPct val="100000"/>
              </a:lnSpc>
              <a:spcBef>
                <a:spcPts val="0"/>
              </a:spcBef>
              <a:spcAft>
                <a:spcPts val="0"/>
              </a:spcAft>
              <a:buNone/>
            </a:pPr>
            <a:r>
              <a:rPr lang="zh-CN" altLang="en-US"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湖里区政府 《湖里区产业引导基金管理办法》之</a:t>
            </a:r>
            <a:r>
              <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1</a:t>
            </a:r>
            <a:br>
              <a:rPr lang="zh-CN" altLang="en-US"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br>
            <a:r>
              <a:rPr lang="zh-CN" altLang="en-US"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（厦湖产业引导基金理事会〔2020〕</a:t>
            </a:r>
            <a:r>
              <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1</a:t>
            </a:r>
            <a:r>
              <a:rPr lang="zh-CN" altLang="en-US"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号）</a:t>
            </a:r>
            <a:endParaRPr lang="zh-CN" altLang="en-US" sz="1800" b="1"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endParaRPr>
          </a:p>
        </p:txBody>
      </p:sp>
      <p:sp>
        <p:nvSpPr>
          <p:cNvPr id="1019" name="圆角矩形"/>
          <p:cNvSpPr/>
          <p:nvPr/>
        </p:nvSpPr>
        <p:spPr>
          <a:xfrm>
            <a:off x="574040" y="1567815"/>
            <a:ext cx="10863579" cy="1720849"/>
          </a:xfrm>
          <a:prstGeom prst="roundRect">
            <a:avLst>
              <a:gd name="adj" fmla="val 16666"/>
            </a:avLst>
          </a:prstGeom>
          <a:noFill/>
          <a:ln w="28575" cap="flat" cmpd="sng">
            <a:solidFill>
              <a:srgbClr val="5B9BD5"/>
            </a:solidFill>
            <a:prstDash val="solid"/>
            <a:bevel/>
          </a:ln>
        </p:spPr>
        <p:txBody>
          <a:bodyPr rtlCol="0" anchor="ctr"/>
          <a:lstStyle/>
          <a:p>
            <a:pPr algn="ctr"/>
          </a:p>
        </p:txBody>
      </p:sp>
      <p:grpSp>
        <p:nvGrpSpPr>
          <p:cNvPr id="1022" name="组合"/>
          <p:cNvGrpSpPr/>
          <p:nvPr/>
        </p:nvGrpSpPr>
        <p:grpSpPr>
          <a:xfrm>
            <a:off x="1082399" y="1316381"/>
            <a:ext cx="2461260" cy="467021"/>
            <a:chOff x="1082399" y="1316381"/>
            <a:chExt cx="2461260" cy="467021"/>
          </a:xfrm>
        </p:grpSpPr>
        <p:sp>
          <p:nvSpPr>
            <p:cNvPr id="1020" name="五边形"/>
            <p:cNvSpPr/>
            <p:nvPr/>
          </p:nvSpPr>
          <p:spPr>
            <a:xfrm rot="5400000">
              <a:off x="2082107" y="321851"/>
              <a:ext cx="461844" cy="2461260"/>
            </a:xfrm>
            <a:prstGeom prst="homePlate">
              <a:avLst>
                <a:gd name="adj" fmla="val 25000"/>
              </a:avLst>
            </a:prstGeom>
            <a:solidFill>
              <a:schemeClr val="accent1"/>
            </a:solidFill>
            <a:ln w="9525" cap="flat" cmpd="sng">
              <a:noFill/>
              <a:prstDash val="solid"/>
              <a:round/>
            </a:ln>
          </p:spPr>
          <p:txBody>
            <a:bodyPr rtlCol="0" anchor="ctr"/>
            <a:lstStyle/>
            <a:p>
              <a:pPr algn="ctr"/>
            </a:p>
          </p:txBody>
        </p:sp>
        <p:sp>
          <p:nvSpPr>
            <p:cNvPr id="1021" name="矩形"/>
            <p:cNvSpPr/>
            <p:nvPr/>
          </p:nvSpPr>
          <p:spPr>
            <a:xfrm>
              <a:off x="1195813" y="1316381"/>
              <a:ext cx="2322282" cy="358139"/>
            </a:xfrm>
            <a:prstGeom prst="rect">
              <a:avLst/>
            </a:prstGeom>
            <a:noFill/>
            <a:ln w="9525" cap="flat" cmpd="sng">
              <a:noFill/>
              <a:prstDash val="solid"/>
              <a:round/>
            </a:ln>
          </p:spPr>
          <p:txBody>
            <a:bodyPr vert="horz" wrap="square" lIns="91440" tIns="45720" rIns="91440" bIns="45720" anchor="ctr" anchorCtr="1">
              <a:spAutoFit/>
            </a:bodyPr>
            <a:lstStyle/>
            <a:p>
              <a:pPr marL="0" indent="0" algn="dist">
                <a:lnSpc>
                  <a:spcPct val="100000"/>
                </a:lnSpc>
                <a:spcBef>
                  <a:spcPts val="0"/>
                </a:spcBef>
                <a:spcAft>
                  <a:spcPts val="0"/>
                </a:spcAft>
                <a:buNone/>
              </a:pPr>
              <a:r>
                <a:rPr lang="zh-CN" altLang="en-US" sz="1800" b="1" i="0" u="none" strike="noStrike" kern="1200" cap="none" spc="0" baseline="0">
                  <a:solidFill>
                    <a:schemeClr val="bg1"/>
                  </a:solidFill>
                  <a:latin typeface="方正小标宋简体" panose="03000509000000000000" charset="-122"/>
                  <a:ea typeface="方正小标宋简体" panose="03000509000000000000" charset="-122"/>
                  <a:cs typeface="Arial" panose="020B0604020202020204" pitchFamily="34" charset="0"/>
                </a:rPr>
                <a:t>引导基金及运作原则</a:t>
              </a:r>
              <a:endParaRPr lang="zh-CN" altLang="en-US" sz="1800" b="1" i="0" u="none" strike="noStrike" kern="1200" cap="none" spc="0" baseline="0">
                <a:solidFill>
                  <a:schemeClr val="bg1"/>
                </a:solidFill>
                <a:latin typeface="方正小标宋简体" panose="03000509000000000000" charset="-122"/>
                <a:ea typeface="方正小标宋简体" panose="03000509000000000000" charset="-122"/>
                <a:cs typeface="Arial" panose="020B0604020202020204" pitchFamily="34" charset="0"/>
              </a:endParaRPr>
            </a:p>
          </p:txBody>
        </p:sp>
      </p:grpSp>
      <p:sp>
        <p:nvSpPr>
          <p:cNvPr id="1023" name="矩形"/>
          <p:cNvSpPr/>
          <p:nvPr/>
        </p:nvSpPr>
        <p:spPr>
          <a:xfrm>
            <a:off x="662940" y="1691005"/>
            <a:ext cx="10774045" cy="1889760"/>
          </a:xfrm>
          <a:prstGeom prst="rect">
            <a:avLst/>
          </a:prstGeom>
          <a:noFill/>
          <a:ln w="9525" cap="flat" cmpd="sng">
            <a:noFill/>
            <a:prstDash val="solid"/>
            <a:round/>
          </a:ln>
        </p:spPr>
        <p:txBody>
          <a:bodyPr vert="horz" wrap="square" lIns="91440" tIns="45720" rIns="91440" bIns="45720" anchor="t" anchorCtr="0">
            <a:spAutoFit/>
          </a:bodyPr>
          <a:lstStyle/>
          <a:p>
            <a:pPr marL="285750" indent="-285750" algn="l">
              <a:lnSpc>
                <a:spcPct val="130000"/>
              </a:lnSpc>
              <a:spcBef>
                <a:spcPts val="0"/>
              </a:spcBef>
              <a:spcAft>
                <a:spcPts val="0"/>
              </a:spcAft>
              <a:buClrTx/>
              <a:buSzPct val="100000"/>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宋体" panose="02010600030101010101" pitchFamily="2" charset="-122"/>
                <a:sym typeface="宋体" panose="02010600030101010101" pitchFamily="2" charset="-122"/>
              </a:rPr>
              <a:t>引导基金，是指由湖里区政府设立并按照市场化方式运作、专业化管理的政策性基金。</a:t>
            </a:r>
            <a:endParaRPr lang="en-US" altLang="zh-CN" sz="1800" b="0" i="0" u="none" strike="noStrike" kern="1200" cap="none" spc="0" baseline="0">
              <a:solidFill>
                <a:schemeClr val="tx1"/>
              </a:solidFill>
              <a:latin typeface="宋体" panose="02010600030101010101" pitchFamily="2" charset="-122"/>
              <a:cs typeface="宋体" panose="02010600030101010101" pitchFamily="2" charset="-122"/>
              <a:sym typeface="宋体" panose="02010600030101010101" pitchFamily="2" charset="-122"/>
            </a:endParaRPr>
          </a:p>
          <a:p>
            <a:pPr marL="285750" indent="-285750" algn="l">
              <a:lnSpc>
                <a:spcPct val="130000"/>
              </a:lnSpc>
              <a:spcBef>
                <a:spcPts val="0"/>
              </a:spcBef>
              <a:spcAft>
                <a:spcPts val="0"/>
              </a:spcAft>
              <a:buClrTx/>
              <a:buSzPct val="100000"/>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宋体" panose="02010600030101010101" pitchFamily="2" charset="-122"/>
                <a:sym typeface="宋体" panose="02010600030101010101" pitchFamily="2" charset="-122"/>
              </a:rPr>
              <a:t>按照“项目选择市场化、资金使用公共化、提供服务专业化、资金退出安全化”的原则进行运作。</a:t>
            </a:r>
            <a:endParaRPr lang="en-US" altLang="zh-CN" sz="1800" b="0" i="0" u="none" strike="noStrike" kern="1200" cap="none" spc="0" baseline="0">
              <a:solidFill>
                <a:schemeClr val="tx1"/>
              </a:solidFill>
              <a:latin typeface="宋体" panose="02010600030101010101" pitchFamily="2" charset="-122"/>
              <a:cs typeface="宋体" panose="02010600030101010101" pitchFamily="2" charset="-122"/>
              <a:sym typeface="宋体" panose="02010600030101010101" pitchFamily="2" charset="-122"/>
            </a:endParaRPr>
          </a:p>
          <a:p>
            <a:pPr marL="285750" indent="-285750" algn="l">
              <a:lnSpc>
                <a:spcPct val="130000"/>
              </a:lnSpc>
              <a:spcBef>
                <a:spcPts val="0"/>
              </a:spcBef>
              <a:spcAft>
                <a:spcPts val="0"/>
              </a:spcAft>
              <a:buClrTx/>
              <a:buSzPct val="100000"/>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宋体" panose="02010600030101010101" pitchFamily="2" charset="-122"/>
                <a:sym typeface="宋体" panose="02010600030101010101" pitchFamily="2" charset="-122"/>
              </a:rPr>
              <a:t>以投资“子基金”的方式通过与国有资本、民间资本拼盘，引入市场化运作模式和决策机制，引导带动各类金融资本对产业项目的投入。</a:t>
            </a:r>
            <a:endParaRPr lang="en-US" altLang="zh-CN" sz="1800" b="0" i="0" u="none" strike="noStrike" kern="1200" cap="none" spc="0" baseline="0">
              <a:solidFill>
                <a:schemeClr val="accent1"/>
              </a:solidFill>
              <a:latin typeface="宋体" panose="02010600030101010101" pitchFamily="2" charset="-122"/>
              <a:cs typeface="宋体" panose="02010600030101010101" pitchFamily="2" charset="-122"/>
              <a:sym typeface="宋体" panose="02010600030101010101" pitchFamily="2" charset="-122"/>
            </a:endParaRPr>
          </a:p>
          <a:p>
            <a:pPr marL="285750" indent="-285750" algn="l">
              <a:lnSpc>
                <a:spcPct val="130000"/>
              </a:lnSpc>
              <a:spcBef>
                <a:spcPts val="0"/>
              </a:spcBef>
              <a:spcAft>
                <a:spcPts val="0"/>
              </a:spcAft>
              <a:buClrTx/>
              <a:buSzPct val="100000"/>
              <a:buFont typeface="Arial" panose="020B0604020202020204" pitchFamily="34" charset="0"/>
              <a:buChar char="•"/>
            </a:pPr>
            <a:endParaRPr lang="zh-CN" altLang="en-US" sz="1800" b="0" i="0" u="none" strike="noStrike" kern="1200" cap="none" spc="0" baseline="0">
              <a:solidFill>
                <a:schemeClr val="accent1"/>
              </a:solidFill>
              <a:latin typeface="宋体" panose="02010600030101010101" pitchFamily="2" charset="-122"/>
              <a:cs typeface="宋体" panose="02010600030101010101" pitchFamily="2" charset="-122"/>
              <a:sym typeface="宋体" panose="02010600030101010101" pitchFamily="2" charset="-122"/>
            </a:endParaRPr>
          </a:p>
        </p:txBody>
      </p:sp>
      <p:grpSp>
        <p:nvGrpSpPr>
          <p:cNvPr id="1034" name="组合"/>
          <p:cNvGrpSpPr/>
          <p:nvPr/>
        </p:nvGrpSpPr>
        <p:grpSpPr>
          <a:xfrm>
            <a:off x="579119" y="3373239"/>
            <a:ext cx="10857230" cy="3413006"/>
            <a:chOff x="579119" y="3373239"/>
            <a:chExt cx="10857230" cy="3413006"/>
          </a:xfrm>
        </p:grpSpPr>
        <p:sp>
          <p:nvSpPr>
            <p:cNvPr id="1024" name="矩形"/>
            <p:cNvSpPr/>
            <p:nvPr/>
          </p:nvSpPr>
          <p:spPr>
            <a:xfrm>
              <a:off x="660279" y="3419475"/>
              <a:ext cx="10613750" cy="615315"/>
            </a:xfrm>
            <a:prstGeom prst="rect">
              <a:avLst/>
            </a:prstGeom>
            <a:noFill/>
            <a:ln w="9525" cap="flat" cmpd="sng">
              <a:noFill/>
              <a:prstDash val="solid"/>
              <a:round/>
            </a:ln>
          </p:spPr>
          <p:txBody>
            <a:bodyPr vert="horz" wrap="square" lIns="91440" tIns="45720" rIns="91440" bIns="45720" anchor="t" anchorCtr="0">
              <a:spAutoFit/>
            </a:bodyPr>
            <a:lstStyle/>
            <a:p>
              <a:pPr marL="285750" indent="-285750" algn="l">
                <a:lnSpc>
                  <a:spcPct val="110000"/>
                </a:lnSpc>
                <a:spcBef>
                  <a:spcPts val="0"/>
                </a:spcBef>
                <a:spcAft>
                  <a:spcPts val="0"/>
                </a:spcAft>
                <a:buClrTx/>
                <a:buSzPct val="100000"/>
                <a:buFont typeface="Arial" panose="020B0604020202020204" pitchFamily="34" charset="0"/>
                <a:buChar char="•"/>
              </a:pPr>
              <a:endParaRPr lang="en-US" altLang="zh-CN" sz="1600" b="0" i="0" u="none" strike="noStrike" kern="1200" cap="none" spc="0" baseline="0">
                <a:solidFill>
                  <a:schemeClr val="tx2"/>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endParaRPr>
            </a:p>
            <a:p>
              <a:pPr marL="285750" indent="-285750" algn="l">
                <a:lnSpc>
                  <a:spcPct val="110000"/>
                </a:lnSpc>
                <a:spcBef>
                  <a:spcPts val="0"/>
                </a:spcBef>
                <a:spcAft>
                  <a:spcPts val="0"/>
                </a:spcAft>
                <a:buClrTx/>
                <a:buSzPct val="100000"/>
                <a:buFont typeface="Arial" panose="020B0604020202020204" pitchFamily="34" charset="0"/>
                <a:buChar char="•"/>
              </a:pPr>
              <a:endParaRPr lang="zh-CN" altLang="en-US" sz="1600" b="0" i="0" u="none" strike="noStrike" kern="1200" cap="none" spc="0" baseline="0">
                <a:latin typeface="微软雅黑" panose="020B0503020204020204" pitchFamily="34" charset="-122"/>
                <a:ea typeface="微软雅黑" panose="020B0503020204020204" pitchFamily="34" charset="-122"/>
                <a:cs typeface="Arial" panose="020B0604020202020204" pitchFamily="34" charset="0"/>
                <a:sym typeface="Gill Sans MT" panose="020B0502020104020203" pitchFamily="34" charset="0"/>
              </a:endParaRPr>
            </a:p>
          </p:txBody>
        </p:sp>
        <p:sp>
          <p:nvSpPr>
            <p:cNvPr id="1025" name="圆角矩形"/>
            <p:cNvSpPr/>
            <p:nvPr/>
          </p:nvSpPr>
          <p:spPr>
            <a:xfrm>
              <a:off x="579119" y="3651250"/>
              <a:ext cx="10857230" cy="3134995"/>
            </a:xfrm>
            <a:prstGeom prst="roundRect">
              <a:avLst>
                <a:gd name="adj" fmla="val 16666"/>
              </a:avLst>
            </a:prstGeom>
            <a:noFill/>
            <a:ln w="28575" cap="flat" cmpd="sng">
              <a:solidFill>
                <a:srgbClr val="5B9BD5"/>
              </a:solidFill>
              <a:prstDash val="solid"/>
              <a:bevel/>
            </a:ln>
          </p:spPr>
          <p:txBody>
            <a:bodyPr rtlCol="0" anchor="ctr"/>
            <a:lstStyle/>
            <a:p>
              <a:pPr algn="ctr"/>
            </a:p>
          </p:txBody>
        </p:sp>
        <p:grpSp>
          <p:nvGrpSpPr>
            <p:cNvPr id="1028" name="组合"/>
            <p:cNvGrpSpPr/>
            <p:nvPr/>
          </p:nvGrpSpPr>
          <p:grpSpPr>
            <a:xfrm>
              <a:off x="1139122" y="3373239"/>
              <a:ext cx="2218583" cy="454877"/>
              <a:chOff x="1139122" y="3373239"/>
              <a:chExt cx="2218583" cy="454877"/>
            </a:xfrm>
          </p:grpSpPr>
          <p:sp>
            <p:nvSpPr>
              <p:cNvPr id="1026" name="五边形"/>
              <p:cNvSpPr/>
              <p:nvPr/>
            </p:nvSpPr>
            <p:spPr>
              <a:xfrm rot="5400000">
                <a:off x="2027469" y="2497881"/>
                <a:ext cx="441888" cy="2218583"/>
              </a:xfrm>
              <a:prstGeom prst="homePlate">
                <a:avLst>
                  <a:gd name="adj" fmla="val 25000"/>
                </a:avLst>
              </a:prstGeom>
              <a:solidFill>
                <a:schemeClr val="accent1"/>
              </a:solidFill>
              <a:ln w="9525" cap="flat" cmpd="sng">
                <a:noFill/>
                <a:prstDash val="solid"/>
                <a:round/>
              </a:ln>
            </p:spPr>
            <p:txBody>
              <a:bodyPr rtlCol="0" anchor="ctr"/>
              <a:lstStyle/>
              <a:p>
                <a:pPr algn="ctr"/>
              </a:p>
            </p:txBody>
          </p:sp>
          <p:sp>
            <p:nvSpPr>
              <p:cNvPr id="1027" name="矩形"/>
              <p:cNvSpPr/>
              <p:nvPr/>
            </p:nvSpPr>
            <p:spPr>
              <a:xfrm>
                <a:off x="1241353" y="3373239"/>
                <a:ext cx="2093309" cy="358140"/>
              </a:xfrm>
              <a:prstGeom prst="rect">
                <a:avLst/>
              </a:prstGeom>
              <a:noFill/>
              <a:ln w="9525" cap="flat" cmpd="sng">
                <a:noFill/>
                <a:prstDash val="solid"/>
                <a:round/>
              </a:ln>
            </p:spPr>
            <p:txBody>
              <a:bodyPr vert="horz" wrap="square" lIns="91440" tIns="45720" rIns="91440" bIns="45720" anchor="ctr" anchorCtr="1">
                <a:spAutoFit/>
              </a:bodyPr>
              <a:lstStyle/>
              <a:p>
                <a:pPr marL="0" indent="0" algn="dist">
                  <a:lnSpc>
                    <a:spcPct val="100000"/>
                  </a:lnSpc>
                  <a:spcBef>
                    <a:spcPts val="0"/>
                  </a:spcBef>
                  <a:spcAft>
                    <a:spcPts val="0"/>
                  </a:spcAft>
                  <a:buNone/>
                </a:pPr>
                <a:r>
                  <a:rPr lang="zh-CN" altLang="en-US" sz="1800" b="1" i="0" u="none" strike="noStrike" kern="1200" cap="none" spc="0" baseline="0">
                    <a:solidFill>
                      <a:schemeClr val="bg1"/>
                    </a:solidFill>
                    <a:latin typeface="方正小标宋简体" panose="03000509000000000000" charset="-122"/>
                    <a:ea typeface="方正小标宋简体" panose="03000509000000000000" charset="-122"/>
                    <a:cs typeface="Arial" panose="020B0604020202020204" pitchFamily="34" charset="0"/>
                  </a:rPr>
                  <a:t>主要内容</a:t>
                </a:r>
                <a:endParaRPr lang="zh-CN" altLang="en-US" sz="1800" b="1" i="0" u="none" strike="noStrike" kern="1200" cap="none" spc="0" baseline="0">
                  <a:solidFill>
                    <a:schemeClr val="bg1"/>
                  </a:solidFill>
                  <a:latin typeface="方正小标宋简体" panose="03000509000000000000" charset="-122"/>
                  <a:ea typeface="方正小标宋简体" panose="03000509000000000000" charset="-122"/>
                  <a:cs typeface="Arial" panose="020B0604020202020204" pitchFamily="34" charset="0"/>
                </a:endParaRPr>
              </a:p>
            </p:txBody>
          </p:sp>
        </p:grpSp>
        <p:sp>
          <p:nvSpPr>
            <p:cNvPr id="1029" name="矩形"/>
            <p:cNvSpPr/>
            <p:nvPr/>
          </p:nvSpPr>
          <p:spPr>
            <a:xfrm>
              <a:off x="710950" y="3747770"/>
              <a:ext cx="10677379" cy="2968625"/>
            </a:xfrm>
            <a:prstGeom prst="rect">
              <a:avLst/>
            </a:prstGeom>
            <a:noFill/>
            <a:ln w="9525" cap="flat" cmpd="sng">
              <a:noFill/>
              <a:prstDash val="solid"/>
              <a:round/>
            </a:ln>
          </p:spPr>
          <p:txBody>
            <a:bodyPr vert="horz" wrap="square" lIns="91440" tIns="45720" rIns="91440" bIns="45720" anchor="t" anchorCtr="0">
              <a:spAutoFit/>
            </a:bodyPr>
            <a:lstStyle/>
            <a:p>
              <a:pPr marL="285750" indent="-285750" algn="l" fontAlgn="auto">
                <a:lnSpc>
                  <a:spcPct val="130000"/>
                </a:lnSpc>
                <a:spcBef>
                  <a:spcPts val="0"/>
                </a:spcBef>
                <a:spcAft>
                  <a:spcPts val="0"/>
                </a:spcAft>
                <a:buClrTx/>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rPr>
                <a:t>引导基金的组织架构和部门职责</a:t>
              </a:r>
              <a:endParaRPr lang="en-US" altLang="zh-CN"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endParaRPr>
            </a:p>
            <a:p>
              <a:pPr marL="285750" indent="-285750" algn="l" fontAlgn="auto">
                <a:lnSpc>
                  <a:spcPct val="130000"/>
                </a:lnSpc>
                <a:spcBef>
                  <a:spcPts val="0"/>
                </a:spcBef>
                <a:spcAft>
                  <a:spcPts val="0"/>
                </a:spcAft>
                <a:buClrTx/>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rPr>
                <a:t>引导基金的投资方向和要求</a:t>
              </a:r>
              <a:endParaRPr lang="en-US" altLang="zh-CN"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endParaRPr>
            </a:p>
            <a:p>
              <a:pPr marL="285750" indent="-285750" algn="l" fontAlgn="auto">
                <a:lnSpc>
                  <a:spcPct val="130000"/>
                </a:lnSpc>
                <a:spcBef>
                  <a:spcPts val="0"/>
                </a:spcBef>
                <a:spcAft>
                  <a:spcPts val="0"/>
                </a:spcAft>
                <a:buClrTx/>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rPr>
                <a:t>引导基金运作方式</a:t>
              </a:r>
              <a:endParaRPr lang="en-US" altLang="zh-CN"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endParaRPr>
            </a:p>
            <a:p>
              <a:pPr marL="285750" indent="-285750" algn="l" fontAlgn="auto">
                <a:lnSpc>
                  <a:spcPct val="130000"/>
                </a:lnSpc>
                <a:spcBef>
                  <a:spcPts val="0"/>
                </a:spcBef>
                <a:spcAft>
                  <a:spcPts val="0"/>
                </a:spcAft>
                <a:buClrTx/>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rPr>
                <a:t>引导基金的投资对象</a:t>
              </a:r>
              <a:endParaRPr lang="en-US" altLang="zh-CN"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endParaRPr>
            </a:p>
            <a:p>
              <a:pPr marL="285750" indent="-285750" algn="l" fontAlgn="auto">
                <a:lnSpc>
                  <a:spcPct val="130000"/>
                </a:lnSpc>
                <a:spcBef>
                  <a:spcPts val="0"/>
                </a:spcBef>
                <a:spcAft>
                  <a:spcPts val="0"/>
                </a:spcAft>
                <a:buClrTx/>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rPr>
                <a:t>引导基金的退出</a:t>
              </a:r>
              <a:endParaRPr lang="en-US" altLang="zh-CN"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endParaRPr>
            </a:p>
            <a:p>
              <a:pPr marL="285750" indent="-285750" algn="l" fontAlgn="auto">
                <a:lnSpc>
                  <a:spcPct val="130000"/>
                </a:lnSpc>
                <a:spcBef>
                  <a:spcPts val="0"/>
                </a:spcBef>
                <a:spcAft>
                  <a:spcPts val="0"/>
                </a:spcAft>
                <a:buClrTx/>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rPr>
                <a:t>引导基金费用和收益管理</a:t>
              </a:r>
              <a:endParaRPr lang="en-US" altLang="zh-CN"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endParaRPr>
            </a:p>
            <a:p>
              <a:pPr marL="285750" indent="-285750" algn="l" fontAlgn="auto">
                <a:lnSpc>
                  <a:spcPct val="130000"/>
                </a:lnSpc>
                <a:spcBef>
                  <a:spcPts val="0"/>
                </a:spcBef>
                <a:spcAft>
                  <a:spcPts val="0"/>
                </a:spcAft>
                <a:buClrTx/>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rPr>
                <a:t>引导基金的风险防控</a:t>
              </a:r>
              <a:endParaRPr lang="en-US" altLang="zh-CN"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endParaRPr>
            </a:p>
            <a:p>
              <a:pPr marL="285750" indent="-285750" algn="l" fontAlgn="auto">
                <a:lnSpc>
                  <a:spcPct val="130000"/>
                </a:lnSpc>
                <a:spcBef>
                  <a:spcPts val="0"/>
                </a:spcBef>
                <a:spcAft>
                  <a:spcPts val="0"/>
                </a:spcAft>
                <a:buClrTx/>
                <a:buFont typeface="Arial" panose="020B0604020202020204" pitchFamily="34" charset="0"/>
                <a:buChar char="•"/>
              </a:pPr>
              <a:r>
                <a:rPr lang="zh-CN" altLang="en-US"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rPr>
                <a:t>引导基金的监督和绩效考核</a:t>
              </a:r>
              <a:endParaRPr lang="zh-CN" altLang="en-US" sz="1800" b="0" i="0" u="none" strike="noStrike" kern="1200" cap="none" spc="0" baseline="0">
                <a:solidFill>
                  <a:schemeClr val="tx1"/>
                </a:solidFill>
                <a:latin typeface="宋体" panose="02010600030101010101" pitchFamily="2" charset="-122"/>
                <a:cs typeface="Arial" panose="020B0604020202020204" pitchFamily="34" charset="0"/>
                <a:sym typeface="宋体" panose="02010600030101010101" pitchFamily="2" charset="-122"/>
              </a:endParaRPr>
            </a:p>
          </p:txBody>
        </p:sp>
        <p:sp>
          <p:nvSpPr>
            <p:cNvPr id="1030" name="矩形"/>
            <p:cNvSpPr/>
            <p:nvPr/>
          </p:nvSpPr>
          <p:spPr>
            <a:xfrm>
              <a:off x="8078283" y="5112385"/>
              <a:ext cx="2707490" cy="1539240"/>
            </a:xfrm>
            <a:prstGeom prst="rect">
              <a:avLst/>
            </a:prstGeom>
            <a:noFill/>
            <a:ln w="9525" cap="flat" cmpd="sng">
              <a:noFill/>
              <a:prstDash val="solid"/>
              <a:miter/>
            </a:ln>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投资规模</a:t>
              </a:r>
              <a:endParaRPr lang="en-US" altLang="zh-CN"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endParaRPr>
            </a:p>
            <a:p>
              <a:pPr marL="0" indent="0" algn="ctr">
                <a:lnSpc>
                  <a:spcPct val="100000"/>
                </a:lnSpc>
                <a:spcBef>
                  <a:spcPts val="0"/>
                </a:spcBef>
                <a:spcAft>
                  <a:spcPts val="0"/>
                </a:spcAft>
                <a:buNone/>
              </a:pPr>
              <a:r>
                <a:rPr lang="en-US" altLang="zh-CN"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10</a:t>
              </a:r>
              <a:r>
                <a:rPr lang="zh-CN" altLang="en-US"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亿元</a:t>
              </a:r>
              <a:endParaRPr lang="zh-CN" altLang="en-US"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endParaRPr>
            </a:p>
          </p:txBody>
        </p:sp>
        <p:sp>
          <p:nvSpPr>
            <p:cNvPr id="1031" name="矩形"/>
            <p:cNvSpPr/>
            <p:nvPr/>
          </p:nvSpPr>
          <p:spPr>
            <a:xfrm>
              <a:off x="8208138" y="5239385"/>
              <a:ext cx="2707490" cy="1539240"/>
            </a:xfrm>
            <a:prstGeom prst="rect">
              <a:avLst/>
            </a:prstGeom>
            <a:noFill/>
            <a:ln w="9525" cap="flat" cmpd="sng">
              <a:noFill/>
              <a:prstDash val="solid"/>
              <a:miter/>
            </a:ln>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投资规模</a:t>
              </a:r>
              <a:endParaRPr lang="en-US" altLang="zh-CN"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endParaRPr>
            </a:p>
            <a:p>
              <a:pPr marL="0" indent="0" algn="ctr">
                <a:lnSpc>
                  <a:spcPct val="100000"/>
                </a:lnSpc>
                <a:spcBef>
                  <a:spcPts val="0"/>
                </a:spcBef>
                <a:spcAft>
                  <a:spcPts val="0"/>
                </a:spcAft>
                <a:buNone/>
              </a:pPr>
              <a:r>
                <a:rPr lang="en-US" altLang="zh-CN"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10</a:t>
              </a:r>
              <a:r>
                <a:rPr lang="zh-CN" altLang="en-US"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亿元</a:t>
              </a:r>
              <a:endParaRPr lang="zh-CN" altLang="en-US" sz="4800" b="1" i="0" u="none" strike="noStrike" kern="1200" cap="none" spc="0" baseline="0">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endParaRPr>
            </a:p>
          </p:txBody>
        </p:sp>
        <p:sp>
          <p:nvSpPr>
            <p:cNvPr id="1032" name="圆角矩形"/>
            <p:cNvSpPr/>
            <p:nvPr/>
          </p:nvSpPr>
          <p:spPr>
            <a:xfrm>
              <a:off x="7373815" y="4574540"/>
              <a:ext cx="3173022" cy="1918969"/>
            </a:xfrm>
            <a:prstGeom prst="roundRect">
              <a:avLst>
                <a:gd name="adj" fmla="val 11273"/>
              </a:avLst>
            </a:prstGeom>
            <a:solidFill>
              <a:schemeClr val="accent1"/>
            </a:solidFill>
            <a:ln w="19050" cap="flat" cmpd="sng">
              <a:gradFill rotWithShape="1">
                <a:gsLst>
                  <a:gs pos="0">
                    <a:srgbClr val="F7FAFD">
                      <a:alpha val="100000"/>
                    </a:srgbClr>
                  </a:gs>
                  <a:gs pos="100000">
                    <a:srgbClr val="EEEEEE">
                      <a:alpha val="100000"/>
                    </a:srgbClr>
                  </a:gs>
                </a:gsLst>
                <a:lin ang="8100000" scaled="1"/>
              </a:gradFill>
              <a:prstDash val="solid"/>
              <a:round/>
            </a:ln>
            <a:effectLst>
              <a:outerShdw blurRad="127000" dist="63500" dir="8100000" algn="tr" rotWithShape="0">
                <a:srgbClr val="000000">
                  <a:alpha val="29803"/>
                </a:srgbClr>
              </a:outerShdw>
            </a:effectLst>
          </p:spPr>
          <p:txBody>
            <a:bodyPr rtlCol="0" anchor="ctr"/>
            <a:lstStyle/>
            <a:p>
              <a:pPr algn="ctr"/>
            </a:p>
          </p:txBody>
        </p:sp>
        <p:sp>
          <p:nvSpPr>
            <p:cNvPr id="1033" name="矩形"/>
            <p:cNvSpPr/>
            <p:nvPr/>
          </p:nvSpPr>
          <p:spPr>
            <a:xfrm>
              <a:off x="6761547" y="4925061"/>
              <a:ext cx="4356656" cy="1301115"/>
            </a:xfrm>
            <a:prstGeom prst="rect">
              <a:avLst/>
            </a:prstGeom>
            <a:noFill/>
            <a:ln w="9525" cap="flat" cmpd="sng">
              <a:noFill/>
              <a:prstDash val="solid"/>
              <a:miter/>
            </a:ln>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3600" b="0" i="0" u="none" strike="noStrike" kern="100" cap="none" spc="300" baseline="0">
                  <a:solidFill>
                    <a:schemeClr val="bg1"/>
                  </a:solidFill>
                  <a:latin typeface="华文琥珀" panose="02010800040101010101" charset="-122"/>
                  <a:ea typeface="华文琥珀" panose="02010800040101010101" charset="-122"/>
                  <a:cs typeface="华文琥珀" panose="02010800040101010101" charset="-122"/>
                </a:rPr>
                <a:t>投资规模</a:t>
              </a:r>
              <a:endParaRPr lang="en-US" altLang="zh-CN" sz="3600" b="0" i="0" u="none" strike="noStrike" kern="100" cap="none" spc="300" baseline="0">
                <a:solidFill>
                  <a:schemeClr val="bg1"/>
                </a:solidFill>
                <a:latin typeface="华文琥珀" panose="02010800040101010101" charset="-122"/>
                <a:ea typeface="华文琥珀" panose="02010800040101010101" charset="-122"/>
                <a:cs typeface="华文琥珀" panose="02010800040101010101" charset="-122"/>
              </a:endParaRPr>
            </a:p>
            <a:p>
              <a:pPr marL="0" indent="0" algn="ctr">
                <a:lnSpc>
                  <a:spcPct val="100000"/>
                </a:lnSpc>
                <a:spcBef>
                  <a:spcPts val="0"/>
                </a:spcBef>
                <a:spcAft>
                  <a:spcPts val="0"/>
                </a:spcAft>
                <a:buNone/>
              </a:pPr>
              <a:r>
                <a:rPr lang="en-US" altLang="zh-CN" sz="4400" b="0" i="0" u="none" strike="noStrike" kern="100" cap="none" spc="300" baseline="0">
                  <a:solidFill>
                    <a:srgbClr val="FF0000"/>
                  </a:solidFill>
                  <a:latin typeface="华文琥珀" panose="02010800040101010101" charset="-122"/>
                  <a:ea typeface="华文琥珀" panose="02010800040101010101" charset="-122"/>
                  <a:cs typeface="华文琥珀" panose="02010800040101010101" charset="-122"/>
                </a:rPr>
                <a:t>10</a:t>
              </a:r>
              <a:r>
                <a:rPr lang="zh-CN" altLang="en-US" sz="4400" b="0" i="0" u="none" strike="noStrike" kern="100" cap="none" spc="300" baseline="0">
                  <a:solidFill>
                    <a:srgbClr val="FF0000"/>
                  </a:solidFill>
                  <a:latin typeface="华文琥珀" panose="02010800040101010101" charset="-122"/>
                  <a:ea typeface="华文琥珀" panose="02010800040101010101" charset="-122"/>
                  <a:cs typeface="华文琥珀" panose="02010800040101010101" charset="-122"/>
                </a:rPr>
                <a:t>亿元</a:t>
              </a:r>
              <a:endParaRPr lang="zh-CN" altLang="en-US" sz="4400" b="0" i="0" u="none" strike="noStrike" kern="100" cap="none" spc="300" baseline="0">
                <a:solidFill>
                  <a:srgbClr val="FF0000"/>
                </a:solidFill>
                <a:latin typeface="华文琥珀" panose="02010800040101010101" charset="-122"/>
                <a:ea typeface="华文琥珀" panose="02010800040101010101" charset="-122"/>
                <a:cs typeface="华文琥珀" panose="02010800040101010101" charset="-122"/>
              </a:endParaRPr>
            </a:p>
          </p:txBody>
        </p:sp>
      </p:grpSp>
    </p:spTree>
  </p:cSld>
  <p:clrMapOvr>
    <a:masterClrMapping/>
  </p:clrMapOvr>
  <p:transition spd="slow" advTm="3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标题"/>
          <p:cNvSpPr>
            <a:spLocks noGrp="1"/>
          </p:cNvSpPr>
          <p:nvPr>
            <p:ph type="title" idx="4294967295"/>
          </p:nvPr>
        </p:nvSpPr>
        <p:spPr>
          <a:xfrm>
            <a:off x="1405255" y="160655"/>
            <a:ext cx="11517629" cy="836930"/>
          </a:xfrm>
          <a:prstGeom prst="rect">
            <a:avLst/>
          </a:prstGeom>
          <a:ln w="9525" cap="flat" cmpd="sng">
            <a:noFill/>
            <a:prstDash val="solid"/>
            <a:miter/>
          </a:ln>
        </p:spPr>
        <p:txBody>
          <a:bodyPr vert="horz" wrap="square" lIns="91440" tIns="45720" rIns="91440" bIns="45720" anchor="b" anchorCtr="0"/>
          <a:lstStyle/>
          <a:p>
            <a:pPr marL="0" indent="-457200" algn="l" eaLnBrk="1" fontAlgn="base" latinLnBrk="0" hangingPunct="1">
              <a:lnSpc>
                <a:spcPct val="100000"/>
              </a:lnSpc>
              <a:spcBef>
                <a:spcPts val="0"/>
              </a:spcBef>
              <a:spcAft>
                <a:spcPts val="0"/>
              </a:spcAft>
              <a:buNone/>
            </a:pPr>
            <a:r>
              <a:rPr lang="zh-CN" altLang="en-US" sz="1800" b="1">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湖里区政府 《</a:t>
            </a:r>
            <a:r>
              <a:rPr lang="zh-CN" altLang="en-US"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湖里区产业引导基金管理办法》之</a:t>
            </a:r>
            <a:r>
              <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2</a:t>
            </a:r>
            <a:br>
              <a:rPr lang="zh-CN" altLang="en-US"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br>
            <a:r>
              <a:rPr lang="zh-CN" altLang="en-US"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（厦湖产业引导基金理事会〔2020〕</a:t>
            </a:r>
            <a:r>
              <a:rPr lang="en-US" altLang="zh-CN"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1</a:t>
            </a:r>
            <a:r>
              <a:rPr lang="zh-CN" altLang="en-US" sz="1800" b="1">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号）</a:t>
            </a:r>
            <a:endParaRPr lang="zh-CN" altLang="en-US" sz="1800" b="1"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endParaRPr>
          </a:p>
        </p:txBody>
      </p:sp>
      <p:grpSp>
        <p:nvGrpSpPr>
          <p:cNvPr id="1041" name="组合"/>
          <p:cNvGrpSpPr/>
          <p:nvPr/>
        </p:nvGrpSpPr>
        <p:grpSpPr>
          <a:xfrm>
            <a:off x="662305" y="1331079"/>
            <a:ext cx="11007726" cy="4876681"/>
            <a:chOff x="662305" y="1331079"/>
            <a:chExt cx="11007726" cy="4876681"/>
          </a:xfrm>
        </p:grpSpPr>
        <p:sp>
          <p:nvSpPr>
            <p:cNvPr id="1036" name="圆角矩形"/>
            <p:cNvSpPr/>
            <p:nvPr/>
          </p:nvSpPr>
          <p:spPr>
            <a:xfrm>
              <a:off x="662305" y="1545590"/>
              <a:ext cx="11007726" cy="4662170"/>
            </a:xfrm>
            <a:prstGeom prst="roundRect">
              <a:avLst>
                <a:gd name="adj" fmla="val 16666"/>
              </a:avLst>
            </a:prstGeom>
            <a:noFill/>
            <a:ln w="28575" cap="flat" cmpd="sng">
              <a:solidFill>
                <a:srgbClr val="5B9BD5"/>
              </a:solidFill>
              <a:prstDash val="solid"/>
              <a:bevel/>
            </a:ln>
          </p:spPr>
          <p:txBody>
            <a:bodyPr rtlCol="0" anchor="ctr"/>
            <a:lstStyle/>
            <a:p>
              <a:pPr algn="ctr"/>
            </a:p>
          </p:txBody>
        </p:sp>
        <p:grpSp>
          <p:nvGrpSpPr>
            <p:cNvPr id="1039" name="组合"/>
            <p:cNvGrpSpPr/>
            <p:nvPr/>
          </p:nvGrpSpPr>
          <p:grpSpPr>
            <a:xfrm>
              <a:off x="1194117" y="1331079"/>
              <a:ext cx="2169795" cy="454877"/>
              <a:chOff x="1194117" y="1331079"/>
              <a:chExt cx="2169795" cy="454877"/>
            </a:xfrm>
          </p:grpSpPr>
          <p:sp>
            <p:nvSpPr>
              <p:cNvPr id="1037" name="五边形"/>
              <p:cNvSpPr/>
              <p:nvPr/>
            </p:nvSpPr>
            <p:spPr>
              <a:xfrm rot="5400000">
                <a:off x="2058070" y="480115"/>
                <a:ext cx="441888" cy="2169795"/>
              </a:xfrm>
              <a:prstGeom prst="homePlate">
                <a:avLst>
                  <a:gd name="adj" fmla="val 25000"/>
                </a:avLst>
              </a:prstGeom>
              <a:solidFill>
                <a:schemeClr val="accent1"/>
              </a:solidFill>
              <a:ln w="9525" cap="flat" cmpd="sng">
                <a:noFill/>
                <a:prstDash val="solid"/>
                <a:round/>
              </a:ln>
            </p:spPr>
            <p:txBody>
              <a:bodyPr rtlCol="0" anchor="ctr"/>
              <a:lstStyle/>
              <a:p>
                <a:pPr algn="ctr"/>
              </a:p>
            </p:txBody>
          </p:sp>
          <p:sp>
            <p:nvSpPr>
              <p:cNvPr id="1038" name="矩形"/>
              <p:cNvSpPr/>
              <p:nvPr/>
            </p:nvSpPr>
            <p:spPr>
              <a:xfrm>
                <a:off x="1294100" y="1331079"/>
                <a:ext cx="2047275" cy="358139"/>
              </a:xfrm>
              <a:prstGeom prst="rect">
                <a:avLst/>
              </a:prstGeom>
              <a:noFill/>
              <a:ln w="9525" cap="flat" cmpd="sng">
                <a:noFill/>
                <a:prstDash val="solid"/>
                <a:round/>
              </a:ln>
            </p:spPr>
            <p:txBody>
              <a:bodyPr vert="horz" wrap="square" lIns="91440" tIns="45720" rIns="91440" bIns="45720" anchor="ctr" anchorCtr="1">
                <a:spAutoFit/>
              </a:bodyPr>
              <a:lstStyle/>
              <a:p>
                <a:pPr marL="0" indent="0" algn="dist">
                  <a:lnSpc>
                    <a:spcPct val="100000"/>
                  </a:lnSpc>
                  <a:spcBef>
                    <a:spcPts val="0"/>
                  </a:spcBef>
                  <a:spcAft>
                    <a:spcPts val="0"/>
                  </a:spcAft>
                  <a:buNone/>
                </a:pPr>
                <a:r>
                  <a:rPr lang="zh-CN" altLang="en-US" sz="1800" b="1" i="0" u="none" strike="noStrike" kern="1200" cap="none" spc="0" baseline="0">
                    <a:solidFill>
                      <a:schemeClr val="bg1"/>
                    </a:solidFill>
                    <a:latin typeface="方正小标宋简体" panose="03000509000000000000" charset="-122"/>
                    <a:ea typeface="方正小标宋简体" panose="03000509000000000000" charset="-122"/>
                    <a:cs typeface="Arial" panose="020B0604020202020204" pitchFamily="34" charset="0"/>
                  </a:rPr>
                  <a:t>投资额计算</a:t>
                </a:r>
                <a:endParaRPr lang="zh-CN" altLang="en-US" sz="1800" b="1" i="0" u="none" strike="noStrike" kern="1200" cap="none" spc="0" baseline="0">
                  <a:solidFill>
                    <a:schemeClr val="bg1"/>
                  </a:solidFill>
                  <a:latin typeface="方正小标宋简体" panose="03000509000000000000" charset="-122"/>
                  <a:ea typeface="方正小标宋简体" panose="03000509000000000000" charset="-122"/>
                  <a:cs typeface="Arial" panose="020B0604020202020204" pitchFamily="34" charset="0"/>
                </a:endParaRPr>
              </a:p>
            </p:txBody>
          </p:sp>
        </p:grpSp>
        <p:sp>
          <p:nvSpPr>
            <p:cNvPr id="1040" name="矩形"/>
            <p:cNvSpPr/>
            <p:nvPr/>
          </p:nvSpPr>
          <p:spPr>
            <a:xfrm>
              <a:off x="981075" y="1711959"/>
              <a:ext cx="10442577" cy="4128770"/>
            </a:xfrm>
            <a:prstGeom prst="rect">
              <a:avLst/>
            </a:prstGeom>
            <a:noFill/>
            <a:ln w="9525" cap="flat" cmpd="sng">
              <a:noFill/>
              <a:prstDash val="solid"/>
              <a:round/>
            </a:ln>
          </p:spPr>
          <p:txBody>
            <a:bodyPr vert="horz" wrap="square" lIns="91440" tIns="45720" rIns="91440" bIns="45720" anchor="t" anchorCtr="0">
              <a:spAutoFit/>
            </a:bodyPr>
            <a:lstStyle/>
            <a:p>
              <a:pPr marL="0" indent="0" algn="l" fontAlgn="auto">
                <a:lnSpc>
                  <a:spcPct val="130000"/>
                </a:lnSpc>
                <a:spcBef>
                  <a:spcPts val="0"/>
                </a:spcBef>
                <a:spcAft>
                  <a:spcPts val="0"/>
                </a:spcAft>
                <a:buNone/>
              </a:pPr>
              <a:r>
                <a:rPr lang="zh-CN" altLang="en-US"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rPr>
                <a:t>产业子基金对单个企业的投资金额不得超过产业子基金规模的</a:t>
              </a:r>
              <a:r>
                <a:rPr lang="en-US" altLang="zh-CN" sz="2800" b="0" i="0" u="none" strike="noStrike" kern="1200" cap="none" spc="0" baseline="0">
                  <a:solidFill>
                    <a:srgbClr val="FF0000"/>
                  </a:solidFill>
                  <a:latin typeface="宋体" panose="02010600030101010101" pitchFamily="2" charset="-122"/>
                  <a:cs typeface="宋体" panose="02010600030101010101" pitchFamily="2" charset="-122"/>
                  <a:sym typeface="Gill Sans MT" panose="020B0502020104020203" pitchFamily="34" charset="0"/>
                </a:rPr>
                <a:t>20%</a:t>
              </a:r>
              <a:r>
                <a:rPr lang="zh-CN" altLang="en-US" b="0" i="0" u="none" strike="noStrike" kern="1200" cap="none" spc="0" baseline="0">
                  <a:solidFill>
                    <a:schemeClr val="accent1"/>
                  </a:solidFill>
                  <a:latin typeface="宋体" panose="02010600030101010101" pitchFamily="2" charset="-122"/>
                  <a:cs typeface="宋体" panose="02010600030101010101" pitchFamily="2" charset="-122"/>
                  <a:sym typeface="Gill Sans MT" panose="020B0502020104020203" pitchFamily="34" charset="0"/>
                </a:rPr>
                <a:t>。</a:t>
              </a:r>
              <a:endParaRPr lang="en-US" altLang="zh-CN" b="0" i="0" u="none" strike="noStrike" kern="1200" cap="none" spc="0" baseline="0">
                <a:solidFill>
                  <a:schemeClr val="accent1"/>
                </a:solidFill>
                <a:latin typeface="宋体" panose="02010600030101010101" pitchFamily="2" charset="-122"/>
                <a:cs typeface="宋体" panose="02010600030101010101" pitchFamily="2" charset="-122"/>
                <a:sym typeface="Gill Sans MT" panose="020B0502020104020203" pitchFamily="34" charset="0"/>
              </a:endParaRPr>
            </a:p>
            <a:p>
              <a:pPr marL="0" indent="0" algn="l" fontAlgn="auto">
                <a:lnSpc>
                  <a:spcPct val="130000"/>
                </a:lnSpc>
                <a:spcBef>
                  <a:spcPts val="0"/>
                </a:spcBef>
                <a:spcAft>
                  <a:spcPts val="0"/>
                </a:spcAft>
                <a:buNone/>
              </a:pPr>
              <a:r>
                <a:rPr lang="zh-CN" altLang="en-US"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rPr>
                <a:t>投资于湖里区范围内企业的资金不低于引导基金出资额的</a:t>
              </a:r>
              <a:r>
                <a:rPr lang="en-US" altLang="zh-CN" sz="2800" b="0" i="0" u="none" strike="noStrike" kern="1200" cap="none" spc="0" baseline="0">
                  <a:solidFill>
                    <a:srgbClr val="FF0000"/>
                  </a:solidFill>
                  <a:latin typeface="宋体" panose="02010600030101010101" pitchFamily="2" charset="-122"/>
                  <a:cs typeface="宋体" panose="02010600030101010101" pitchFamily="2" charset="-122"/>
                  <a:sym typeface="Gill Sans MT" panose="020B0502020104020203" pitchFamily="34" charset="0"/>
                </a:rPr>
                <a:t>1.5倍</a:t>
              </a:r>
              <a:r>
                <a:rPr lang="zh-CN" altLang="en-US" b="0" i="0" u="none" strike="noStrike" kern="1200" cap="none" spc="0" baseline="0">
                  <a:solidFill>
                    <a:schemeClr val="accent1"/>
                  </a:solidFill>
                  <a:latin typeface="宋体" panose="02010600030101010101" pitchFamily="2" charset="-122"/>
                  <a:cs typeface="宋体" panose="02010600030101010101" pitchFamily="2" charset="-122"/>
                  <a:sym typeface="Gill Sans MT" panose="020B0502020104020203" pitchFamily="34" charset="0"/>
                </a:rPr>
                <a:t>。</a:t>
              </a:r>
              <a:endParaRPr lang="en-US" altLang="zh-CN" b="0" i="0" u="none" strike="noStrike" kern="1200" cap="none" spc="0" baseline="0">
                <a:solidFill>
                  <a:schemeClr val="accent1"/>
                </a:solidFill>
                <a:latin typeface="宋体" panose="02010600030101010101" pitchFamily="2" charset="-122"/>
                <a:cs typeface="宋体" panose="02010600030101010101" pitchFamily="2" charset="-122"/>
                <a:sym typeface="Gill Sans MT" panose="020B0502020104020203" pitchFamily="34" charset="0"/>
              </a:endParaRPr>
            </a:p>
            <a:p>
              <a:pPr marL="285750" indent="-285750" algn="l" fontAlgn="auto">
                <a:lnSpc>
                  <a:spcPct val="130000"/>
                </a:lnSpc>
                <a:spcBef>
                  <a:spcPts val="0"/>
                </a:spcBef>
                <a:spcAft>
                  <a:spcPts val="0"/>
                </a:spcAft>
                <a:buClrTx/>
                <a:buSzPct val="100000"/>
                <a:buFont typeface="Arial" panose="020B0604020202020204" pitchFamily="34" charset="0"/>
                <a:buChar char="•"/>
              </a:pPr>
              <a:r>
                <a:rPr lang="zh-CN" altLang="en-US"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rPr>
                <a:t>产业子基金投资于商事登记和纳税注册地为湖里区的企业；</a:t>
              </a:r>
              <a:endParaRPr lang="en-US" altLang="zh-CN"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endParaRPr>
            </a:p>
            <a:p>
              <a:pPr marL="285750" indent="-285750" algn="l" fontAlgn="auto">
                <a:lnSpc>
                  <a:spcPct val="130000"/>
                </a:lnSpc>
                <a:spcBef>
                  <a:spcPts val="0"/>
                </a:spcBef>
                <a:spcAft>
                  <a:spcPts val="0"/>
                </a:spcAft>
                <a:buClrTx/>
                <a:buSzPct val="100000"/>
                <a:buFont typeface="Arial" panose="020B0604020202020204" pitchFamily="34" charset="0"/>
                <a:buChar char="•"/>
              </a:pPr>
              <a:r>
                <a:rPr lang="zh-CN" altLang="en-US"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rPr>
                <a:t>产业子基金投资且从厦门市域外招商引入商事登记和纳税注册地迁移至湖里区的企业，按产业子基金对该企业投资额的</a:t>
              </a:r>
              <a:r>
                <a:rPr lang="en-US" altLang="zh-CN" sz="2800" b="0" i="0" u="none" strike="noStrike" kern="1200" cap="none" spc="0" baseline="0">
                  <a:solidFill>
                    <a:srgbClr val="FF0000"/>
                  </a:solidFill>
                  <a:latin typeface="宋体" panose="02010600030101010101" pitchFamily="2" charset="-122"/>
                  <a:cs typeface="宋体" panose="02010600030101010101" pitchFamily="2" charset="-122"/>
                  <a:sym typeface="Gill Sans MT" panose="020B0502020104020203" pitchFamily="34" charset="0"/>
                </a:rPr>
                <a:t>3倍</a:t>
              </a:r>
              <a:r>
                <a:rPr lang="zh-CN" altLang="en-US"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rPr>
                <a:t>放大计算该产业子基金投资于湖里区企业的投资总额；</a:t>
              </a:r>
              <a:endParaRPr lang="en-US" altLang="zh-CN"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endParaRPr>
            </a:p>
            <a:p>
              <a:pPr marL="285750" indent="-285750" algn="l" fontAlgn="auto">
                <a:lnSpc>
                  <a:spcPct val="130000"/>
                </a:lnSpc>
                <a:spcBef>
                  <a:spcPts val="0"/>
                </a:spcBef>
                <a:spcAft>
                  <a:spcPts val="0"/>
                </a:spcAft>
                <a:buClrTx/>
                <a:buSzPct val="100000"/>
                <a:buFont typeface="Arial" panose="020B0604020202020204" pitchFamily="34" charset="0"/>
                <a:buChar char="•"/>
              </a:pPr>
              <a:r>
                <a:rPr lang="zh-CN" altLang="en-US"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rPr>
                <a:t>在引导基金参股投资产业子基金后，如产业子基金投资于注册地在厦门市域外的企业，但该外地企业通过在湖里区投资设立子公司，或增资现有的湖里区公司，且该公司进行实际经营、产生纳税的，可按该外地企业对湖里区子公司以股权投资方式投入或新增的投资金额的</a:t>
              </a:r>
              <a:r>
                <a:rPr lang="en-US" altLang="zh-CN" sz="2800" b="0" i="0" u="none" strike="noStrike" kern="1200" cap="none" spc="0" baseline="0">
                  <a:solidFill>
                    <a:srgbClr val="FF0000"/>
                  </a:solidFill>
                  <a:latin typeface="宋体" panose="02010600030101010101" pitchFamily="2" charset="-122"/>
                  <a:cs typeface="宋体" panose="02010600030101010101" pitchFamily="2" charset="-122"/>
                  <a:sym typeface="Gill Sans MT" panose="020B0502020104020203" pitchFamily="34" charset="0"/>
                </a:rPr>
                <a:t>1.5倍</a:t>
              </a:r>
              <a:r>
                <a:rPr lang="zh-CN" altLang="en-US"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rPr>
                <a:t>，计入产业子基金投资于湖里区企业的投资总额。</a:t>
              </a:r>
              <a:endParaRPr lang="zh-CN" altLang="en-US" b="0" i="0" u="none" strike="noStrike" kern="1200" cap="none" spc="0" baseline="0">
                <a:solidFill>
                  <a:schemeClr val="tx1"/>
                </a:solidFill>
                <a:latin typeface="宋体" panose="02010600030101010101" pitchFamily="2" charset="-122"/>
                <a:cs typeface="宋体" panose="02010600030101010101" pitchFamily="2" charset="-122"/>
                <a:sym typeface="Gill Sans MT" panose="020B0502020104020203" pitchFamily="34" charset="0"/>
              </a:endParaRPr>
            </a:p>
          </p:txBody>
        </p:sp>
      </p:grpSp>
    </p:spTree>
  </p:cSld>
  <p:clrMapOvr>
    <a:masterClrMapping/>
  </p:clrMapOvr>
  <p:transition spd="slow" advTm="3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7" name="AutoShape 8"/>
          <p:cNvSpPr/>
          <p:nvPr/>
        </p:nvSpPr>
        <p:spPr>
          <a:xfrm>
            <a:off x="774700" y="1589088"/>
            <a:ext cx="10756900" cy="1782762"/>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grpSp>
        <p:nvGrpSpPr>
          <p:cNvPr id="137218" name="组合 21507"/>
          <p:cNvGrpSpPr/>
          <p:nvPr/>
        </p:nvGrpSpPr>
        <p:grpSpPr>
          <a:xfrm>
            <a:off x="1319213" y="1220788"/>
            <a:ext cx="2817812" cy="460375"/>
            <a:chOff x="-59" y="-20"/>
            <a:chExt cx="3418" cy="771"/>
          </a:xfrm>
        </p:grpSpPr>
        <p:sp>
          <p:nvSpPr>
            <p:cNvPr id="137226"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37227"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重点上市后备企业备案</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37219" name="Text Box 15"/>
          <p:cNvSpPr txBox="1"/>
          <p:nvPr/>
        </p:nvSpPr>
        <p:spPr>
          <a:xfrm>
            <a:off x="1027113" y="1774825"/>
            <a:ext cx="10404475" cy="1419225"/>
          </a:xfrm>
          <a:prstGeom prst="rect">
            <a:avLst/>
          </a:prstGeom>
          <a:noFill/>
          <a:ln w="9525">
            <a:noFill/>
          </a:ln>
        </p:spPr>
        <p:txBody>
          <a:bodyPr>
            <a:spAutoFit/>
          </a:bodyPr>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鼓励辖区企业开展股改，并积极申报，参照</a:t>
            </a:r>
            <a:r>
              <a:rPr lang="zh-CN" altLang="en-US" dirty="0">
                <a:solidFill>
                  <a:srgbClr val="FF0000"/>
                </a:solidFill>
                <a:latin typeface="宋体" panose="02010600030101010101" pitchFamily="2" charset="-122"/>
                <a:sym typeface="Gill Sans MT" panose="020B0502020104020203" pitchFamily="34" charset="0"/>
              </a:rPr>
              <a:t>市重点</a:t>
            </a:r>
            <a:r>
              <a:rPr lang="zh-CN" altLang="en-US" dirty="0">
                <a:latin typeface="宋体" panose="02010600030101010101" pitchFamily="2" charset="-122"/>
                <a:sym typeface="Gill Sans MT" panose="020B0502020104020203" pitchFamily="34" charset="0"/>
              </a:rPr>
              <a:t>后备企业筛选标准；</a:t>
            </a:r>
            <a:endParaRPr lang="zh-CN" altLang="en-US" dirty="0">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入选“湖里区重点上市后备企业库”的企业奖励</a:t>
            </a:r>
            <a:r>
              <a:rPr lang="zh-CN" altLang="en-US" dirty="0">
                <a:solidFill>
                  <a:srgbClr val="FF0000"/>
                </a:solidFill>
                <a:latin typeface="宋体" panose="02010600030101010101" pitchFamily="2" charset="-122"/>
                <a:sym typeface="Gill Sans MT" panose="020B0502020104020203" pitchFamily="34" charset="0"/>
              </a:rPr>
              <a:t>10万元</a:t>
            </a:r>
            <a:r>
              <a:rPr lang="zh-CN" altLang="en-US" dirty="0">
                <a:latin typeface="宋体" panose="02010600030101010101" pitchFamily="2" charset="-122"/>
                <a:sym typeface="Gill Sans MT" panose="020B0502020104020203" pitchFamily="34" charset="0"/>
              </a:rPr>
              <a:t>，首次入选“</a:t>
            </a:r>
            <a:r>
              <a:rPr lang="zh-CN" altLang="en-US" dirty="0">
                <a:solidFill>
                  <a:srgbClr val="FF0000"/>
                </a:solidFill>
                <a:latin typeface="宋体" panose="02010600030101010101" pitchFamily="2" charset="-122"/>
                <a:sym typeface="Gill Sans MT" panose="020B0502020104020203" pitchFamily="34" charset="0"/>
              </a:rPr>
              <a:t>厦门市</a:t>
            </a:r>
            <a:r>
              <a:rPr lang="zh-CN" altLang="en-US" dirty="0">
                <a:latin typeface="宋体" panose="02010600030101010101" pitchFamily="2" charset="-122"/>
                <a:sym typeface="Gill Sans MT" panose="020B0502020104020203" pitchFamily="34" charset="0"/>
              </a:rPr>
              <a:t>重点上市后备企业库”的企业奖励</a:t>
            </a:r>
            <a:r>
              <a:rPr lang="zh-CN" altLang="en-US" dirty="0">
                <a:solidFill>
                  <a:srgbClr val="FF0000"/>
                </a:solidFill>
                <a:latin typeface="宋体" panose="02010600030101010101" pitchFamily="2" charset="-122"/>
                <a:sym typeface="Gill Sans MT" panose="020B0502020104020203" pitchFamily="34" charset="0"/>
              </a:rPr>
              <a:t>补足至30万元</a:t>
            </a:r>
            <a:r>
              <a:rPr lang="zh-CN" altLang="en-US" dirty="0">
                <a:latin typeface="宋体" panose="02010600030101010101" pitchFamily="2" charset="-122"/>
                <a:sym typeface="Gill Sans MT" panose="020B0502020104020203" pitchFamily="34" charset="0"/>
              </a:rPr>
              <a:t>，首次入选“</a:t>
            </a:r>
            <a:r>
              <a:rPr lang="zh-CN" altLang="en-US" dirty="0">
                <a:solidFill>
                  <a:srgbClr val="FF0000"/>
                </a:solidFill>
                <a:latin typeface="宋体" panose="02010600030101010101" pitchFamily="2" charset="-122"/>
                <a:sym typeface="Gill Sans MT" panose="020B0502020104020203" pitchFamily="34" charset="0"/>
              </a:rPr>
              <a:t>福建省</a:t>
            </a:r>
            <a:r>
              <a:rPr lang="zh-CN" altLang="en-US" dirty="0">
                <a:latin typeface="宋体" panose="02010600030101010101" pitchFamily="2" charset="-122"/>
                <a:sym typeface="Gill Sans MT" panose="020B0502020104020203" pitchFamily="34" charset="0"/>
              </a:rPr>
              <a:t>重点上市后备企业库”的企业奖励</a:t>
            </a:r>
            <a:r>
              <a:rPr lang="zh-CN" altLang="en-US" dirty="0">
                <a:solidFill>
                  <a:srgbClr val="FF0000"/>
                </a:solidFill>
                <a:latin typeface="宋体" panose="02010600030101010101" pitchFamily="2" charset="-122"/>
                <a:sym typeface="Gill Sans MT" panose="020B0502020104020203" pitchFamily="34" charset="0"/>
              </a:rPr>
              <a:t>补足至50万元</a:t>
            </a:r>
            <a:r>
              <a:rPr lang="zh-CN" altLang="en-US" dirty="0">
                <a:latin typeface="宋体" panose="02010600030101010101" pitchFamily="2" charset="-122"/>
                <a:sym typeface="Gill Sans MT" panose="020B0502020104020203" pitchFamily="34" charset="0"/>
              </a:rPr>
              <a:t>。同一企业</a:t>
            </a:r>
            <a:r>
              <a:rPr lang="zh-CN" altLang="en-US" dirty="0">
                <a:solidFill>
                  <a:srgbClr val="FF0000"/>
                </a:solidFill>
                <a:latin typeface="宋体" panose="02010600030101010101" pitchFamily="2" charset="-122"/>
                <a:sym typeface="Gill Sans MT" panose="020B0502020104020203" pitchFamily="34" charset="0"/>
              </a:rPr>
              <a:t>累计</a:t>
            </a:r>
            <a:r>
              <a:rPr lang="zh-CN" altLang="en-US" dirty="0">
                <a:latin typeface="宋体" panose="02010600030101010101" pitchFamily="2" charset="-122"/>
                <a:sym typeface="Gill Sans MT" panose="020B0502020104020203" pitchFamily="34" charset="0"/>
              </a:rPr>
              <a:t>最高可享受奖励金额</a:t>
            </a:r>
            <a:r>
              <a:rPr lang="zh-CN" altLang="en-US" dirty="0">
                <a:solidFill>
                  <a:srgbClr val="FF0000"/>
                </a:solidFill>
                <a:latin typeface="宋体" panose="02010600030101010101" pitchFamily="2" charset="-122"/>
                <a:sym typeface="Gill Sans MT" panose="020B0502020104020203" pitchFamily="34" charset="0"/>
              </a:rPr>
              <a:t>不超过50万元</a:t>
            </a:r>
            <a:r>
              <a:rPr lang="zh-CN" altLang="en-US" dirty="0">
                <a:latin typeface="宋体" panose="02010600030101010101" pitchFamily="2" charset="-122"/>
                <a:sym typeface="Gill Sans MT" panose="020B0502020104020203" pitchFamily="34" charset="0"/>
              </a:rPr>
              <a:t>。</a:t>
            </a:r>
            <a:endParaRPr lang="zh-CN" altLang="en-US" dirty="0">
              <a:latin typeface="宋体" panose="02010600030101010101" pitchFamily="2" charset="-122"/>
              <a:sym typeface="Gill Sans MT" panose="020B0502020104020203" pitchFamily="34" charset="0"/>
            </a:endParaRPr>
          </a:p>
        </p:txBody>
      </p:sp>
      <p:sp>
        <p:nvSpPr>
          <p:cNvPr id="137220" name="AutoShape 8"/>
          <p:cNvSpPr/>
          <p:nvPr/>
        </p:nvSpPr>
        <p:spPr>
          <a:xfrm>
            <a:off x="803275" y="3748088"/>
            <a:ext cx="10756900" cy="140970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grpSp>
        <p:nvGrpSpPr>
          <p:cNvPr id="137221" name="组合 21507"/>
          <p:cNvGrpSpPr/>
          <p:nvPr/>
        </p:nvGrpSpPr>
        <p:grpSpPr>
          <a:xfrm>
            <a:off x="1368425" y="3435350"/>
            <a:ext cx="2819400" cy="460375"/>
            <a:chOff x="-59" y="-20"/>
            <a:chExt cx="3418" cy="771"/>
          </a:xfrm>
        </p:grpSpPr>
        <p:sp>
          <p:nvSpPr>
            <p:cNvPr id="137224"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37225"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税收</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37222" name="Text Box 15"/>
          <p:cNvSpPr txBox="1"/>
          <p:nvPr/>
        </p:nvSpPr>
        <p:spPr>
          <a:xfrm>
            <a:off x="1055688" y="3933825"/>
            <a:ext cx="10406062" cy="1087438"/>
          </a:xfrm>
          <a:prstGeom prst="rect">
            <a:avLst/>
          </a:prstGeom>
          <a:noFill/>
          <a:ln w="9525">
            <a:noFill/>
          </a:ln>
        </p:spPr>
        <p:txBody>
          <a:bodyPr>
            <a:spAutoFit/>
          </a:bodyPr>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从企业申请辅导备案受理当年起至企业上市，按其区级税收留成部分增量的</a:t>
            </a:r>
            <a:r>
              <a:rPr lang="zh-CN" altLang="en-US" dirty="0">
                <a:solidFill>
                  <a:srgbClr val="FF0000"/>
                </a:solidFill>
                <a:latin typeface="宋体" panose="02010600030101010101" pitchFamily="2" charset="-122"/>
                <a:sym typeface="Gill Sans MT" panose="020B0502020104020203" pitchFamily="34" charset="0"/>
              </a:rPr>
              <a:t>50%</a:t>
            </a:r>
            <a:r>
              <a:rPr lang="zh-CN" altLang="en-US" dirty="0">
                <a:latin typeface="宋体" panose="02010600030101010101" pitchFamily="2" charset="-122"/>
                <a:sym typeface="Gill Sans MT" panose="020B0502020104020203" pitchFamily="34" charset="0"/>
              </a:rPr>
              <a:t>给予企业奖励，最长</a:t>
            </a:r>
            <a:r>
              <a:rPr lang="zh-CN" altLang="en-US" dirty="0">
                <a:solidFill>
                  <a:srgbClr val="FF0000"/>
                </a:solidFill>
                <a:latin typeface="宋体" panose="02010600030101010101" pitchFamily="2" charset="-122"/>
                <a:sym typeface="Gill Sans MT" panose="020B0502020104020203" pitchFamily="34" charset="0"/>
              </a:rPr>
              <a:t>不超过5个日历年</a:t>
            </a:r>
            <a:r>
              <a:rPr lang="zh-CN" altLang="en-US" dirty="0">
                <a:latin typeface="宋体" panose="02010600030101010101" pitchFamily="2" charset="-122"/>
                <a:sym typeface="Gill Sans MT" panose="020B0502020104020203" pitchFamily="34" charset="0"/>
              </a:rPr>
              <a:t>。该项奖励与市、区总部和区“三高”企业增量奖励合并计算，</a:t>
            </a:r>
            <a:r>
              <a:rPr lang="zh-CN" altLang="en-US" dirty="0">
                <a:solidFill>
                  <a:srgbClr val="FF0000"/>
                </a:solidFill>
                <a:latin typeface="宋体" panose="02010600030101010101" pitchFamily="2" charset="-122"/>
                <a:sym typeface="Gill Sans MT" panose="020B0502020104020203" pitchFamily="34" charset="0"/>
              </a:rPr>
              <a:t>总额不超过当年度区级税收留成部分。</a:t>
            </a:r>
            <a:endParaRPr lang="zh-CN" altLang="en-US" dirty="0">
              <a:solidFill>
                <a:srgbClr val="FF0000"/>
              </a:solidFill>
              <a:latin typeface="宋体" panose="02010600030101010101" pitchFamily="2" charset="-122"/>
              <a:sym typeface="Gill Sans MT" panose="020B0502020104020203" pitchFamily="34" charset="0"/>
            </a:endParaRPr>
          </a:p>
        </p:txBody>
      </p:sp>
      <p:sp>
        <p:nvSpPr>
          <p:cNvPr id="9" name="文本框 8"/>
          <p:cNvSpPr txBox="1"/>
          <p:nvPr/>
        </p:nvSpPr>
        <p:spPr>
          <a:xfrm>
            <a:off x="1252855" y="337185"/>
            <a:ext cx="10179685" cy="645160"/>
          </a:xfrm>
          <a:prstGeom prst="rect">
            <a:avLst/>
          </a:prstGeom>
          <a:noFill/>
          <a:ln w="9525">
            <a:noFill/>
          </a:ln>
        </p:spPr>
        <p:txBody>
          <a:bodyPr wrap="square" rtlCol="0" anchor="t">
            <a:spAutoFit/>
            <a:scene3d>
              <a:camera prst="orthographicFront"/>
              <a:lightRig rig="threePt" dir="t"/>
            </a:scene3d>
          </a:bodyPr>
          <a:lstStyle/>
          <a:p>
            <a:pPr marR="0" defTabSz="914400">
              <a:buClrTx/>
              <a:buSzTx/>
              <a:buFontTx/>
              <a:defRPr/>
            </a:pP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厦湖委办【</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2020</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55</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号</a:t>
            </a: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《湖里区推进企业上市实施意见》</a:t>
            </a:r>
            <a:endPar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buClrTx/>
              <a:buSzTx/>
              <a:buFontTx/>
              <a:defRPr/>
            </a:pP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（本意见自</a:t>
            </a:r>
            <a:r>
              <a:rPr kumimoji="0" lang="en-US" altLang="zh-CN"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2021</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年</a:t>
            </a:r>
            <a:r>
              <a:rPr kumimoji="0" lang="en-US" altLang="zh-CN"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月</a:t>
            </a:r>
            <a:r>
              <a:rPr kumimoji="0" lang="en-US" altLang="zh-CN"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日</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起实施，有效期</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3年</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endPar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spd="slow" advTm="3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52855" y="337185"/>
            <a:ext cx="10179685" cy="645160"/>
          </a:xfrm>
          <a:prstGeom prst="rect">
            <a:avLst/>
          </a:prstGeom>
          <a:noFill/>
          <a:ln w="9525">
            <a:noFill/>
          </a:ln>
        </p:spPr>
        <p:txBody>
          <a:bodyPr wrap="square" rtlCol="0" anchor="t">
            <a:spAutoFit/>
            <a:scene3d>
              <a:camera prst="orthographicFront"/>
              <a:lightRig rig="threePt" dir="t"/>
            </a:scene3d>
          </a:bodyPr>
          <a:lstStyle/>
          <a:p>
            <a:pPr marR="0" defTabSz="914400">
              <a:buClrTx/>
              <a:buSzTx/>
              <a:buFontTx/>
              <a:defRPr/>
            </a:pP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中共湖里区委办公室 湖里区人民政府办公室关于印发《湖里区推进企业上市实施意见》</a:t>
            </a:r>
            <a:endPar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buClrTx/>
              <a:buSzTx/>
              <a:buFontTx/>
              <a:defRPr/>
            </a:pP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（本意见自</a:t>
            </a:r>
            <a:r>
              <a:rPr kumimoji="0" lang="en-US" altLang="zh-CN"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2021</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年</a:t>
            </a:r>
            <a:r>
              <a:rPr kumimoji="0" lang="en-US" altLang="zh-CN"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月</a:t>
            </a:r>
            <a:r>
              <a:rPr kumimoji="0" lang="en-US" altLang="zh-CN"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日</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起实施，有效期</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3年</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endPar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9266" name="AutoShape 8"/>
          <p:cNvSpPr/>
          <p:nvPr/>
        </p:nvSpPr>
        <p:spPr>
          <a:xfrm>
            <a:off x="711200" y="1582738"/>
            <a:ext cx="10758488" cy="2722562"/>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grpSp>
        <p:nvGrpSpPr>
          <p:cNvPr id="139267" name="组合 21507"/>
          <p:cNvGrpSpPr/>
          <p:nvPr/>
        </p:nvGrpSpPr>
        <p:grpSpPr>
          <a:xfrm>
            <a:off x="1277938" y="1270000"/>
            <a:ext cx="2817812" cy="458788"/>
            <a:chOff x="-59" y="-20"/>
            <a:chExt cx="3418" cy="771"/>
          </a:xfrm>
        </p:grpSpPr>
        <p:sp>
          <p:nvSpPr>
            <p:cNvPr id="139274"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39275"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工作经费补助</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39268" name="Text Box 15"/>
          <p:cNvSpPr txBox="1"/>
          <p:nvPr/>
        </p:nvSpPr>
        <p:spPr>
          <a:xfrm>
            <a:off x="965200" y="1768475"/>
            <a:ext cx="10404475" cy="2416175"/>
          </a:xfrm>
          <a:prstGeom prst="rect">
            <a:avLst/>
          </a:prstGeom>
          <a:noFill/>
          <a:ln w="9525">
            <a:noFill/>
          </a:ln>
        </p:spPr>
        <p:txBody>
          <a:bodyPr>
            <a:spAutoFit/>
          </a:bodyPr>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对企业通过厦门证监局辅导备案前所产生的上市</a:t>
            </a:r>
            <a:r>
              <a:rPr lang="zh-CN" altLang="en-US" dirty="0">
                <a:solidFill>
                  <a:srgbClr val="FF0000"/>
                </a:solidFill>
                <a:latin typeface="宋体" panose="02010600030101010101" pitchFamily="2" charset="-122"/>
                <a:sym typeface="Gill Sans MT" panose="020B0502020104020203" pitchFamily="34" charset="0"/>
              </a:rPr>
              <a:t>中介辅导费用</a:t>
            </a:r>
            <a:r>
              <a:rPr lang="zh-CN" altLang="en-US" dirty="0">
                <a:latin typeface="宋体" panose="02010600030101010101" pitchFamily="2" charset="-122"/>
                <a:sym typeface="Gill Sans MT" panose="020B0502020104020203" pitchFamily="34" charset="0"/>
              </a:rPr>
              <a:t>，按实际支出的</a:t>
            </a:r>
            <a:r>
              <a:rPr lang="zh-CN" altLang="en-US" dirty="0">
                <a:solidFill>
                  <a:srgbClr val="FF0000"/>
                </a:solidFill>
                <a:latin typeface="宋体" panose="02010600030101010101" pitchFamily="2" charset="-122"/>
                <a:sym typeface="Gill Sans MT" panose="020B0502020104020203" pitchFamily="34" charset="0"/>
              </a:rPr>
              <a:t>30%</a:t>
            </a:r>
            <a:r>
              <a:rPr lang="zh-CN" altLang="en-US" dirty="0">
                <a:latin typeface="宋体" panose="02010600030101010101" pitchFamily="2" charset="-122"/>
                <a:sym typeface="Gill Sans MT" panose="020B0502020104020203" pitchFamily="34" charset="0"/>
              </a:rPr>
              <a:t>给予补助，最高</a:t>
            </a:r>
            <a:r>
              <a:rPr lang="zh-CN" altLang="en-US" dirty="0">
                <a:solidFill>
                  <a:srgbClr val="FF0000"/>
                </a:solidFill>
                <a:latin typeface="宋体" panose="02010600030101010101" pitchFamily="2" charset="-122"/>
                <a:sym typeface="Gill Sans MT" panose="020B0502020104020203" pitchFamily="34" charset="0"/>
              </a:rPr>
              <a:t>不超过400万元</a:t>
            </a:r>
            <a:r>
              <a:rPr lang="zh-CN" altLang="en-US" dirty="0">
                <a:latin typeface="宋体" panose="02010600030101010101" pitchFamily="2" charset="-122"/>
                <a:sym typeface="Gill Sans MT" panose="020B0502020104020203" pitchFamily="34" charset="0"/>
              </a:rPr>
              <a:t>。</a:t>
            </a:r>
            <a:endParaRPr lang="zh-CN" altLang="en-US" dirty="0">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上市后备企业已和聘请的保荐机构</a:t>
            </a:r>
            <a:r>
              <a:rPr lang="zh-CN" altLang="en-US" dirty="0">
                <a:solidFill>
                  <a:srgbClr val="FF0000"/>
                </a:solidFill>
                <a:latin typeface="宋体" panose="02010600030101010101" pitchFamily="2" charset="-122"/>
                <a:sym typeface="Gill Sans MT" panose="020B0502020104020203" pitchFamily="34" charset="0"/>
              </a:rPr>
              <a:t>签订正式协议</a:t>
            </a:r>
            <a:r>
              <a:rPr lang="zh-CN" altLang="en-US" dirty="0">
                <a:latin typeface="宋体" panose="02010600030101010101" pitchFamily="2" charset="-122"/>
                <a:sym typeface="Gill Sans MT" panose="020B0502020104020203" pitchFamily="34" charset="0"/>
              </a:rPr>
              <a:t>，并且经厦门证监局</a:t>
            </a:r>
            <a:r>
              <a:rPr lang="zh-CN" altLang="en-US" dirty="0">
                <a:solidFill>
                  <a:srgbClr val="FF0000"/>
                </a:solidFill>
                <a:latin typeface="宋体" panose="02010600030101010101" pitchFamily="2" charset="-122"/>
                <a:sym typeface="Gill Sans MT" panose="020B0502020104020203" pitchFamily="34" charset="0"/>
              </a:rPr>
              <a:t>辅导备案</a:t>
            </a:r>
            <a:r>
              <a:rPr lang="zh-CN" altLang="en-US" dirty="0">
                <a:latin typeface="宋体" panose="02010600030101010101" pitchFamily="2" charset="-122"/>
                <a:sym typeface="Gill Sans MT" panose="020B0502020104020203" pitchFamily="34" charset="0"/>
              </a:rPr>
              <a:t>后，给予企业上市工作经费</a:t>
            </a:r>
            <a:r>
              <a:rPr lang="zh-CN" altLang="en-US" dirty="0">
                <a:solidFill>
                  <a:srgbClr val="FF0000"/>
                </a:solidFill>
                <a:latin typeface="宋体" panose="02010600030101010101" pitchFamily="2" charset="-122"/>
                <a:sym typeface="Gill Sans MT" panose="020B0502020104020203" pitchFamily="34" charset="0"/>
              </a:rPr>
              <a:t>一次性补助100万元</a:t>
            </a:r>
            <a:r>
              <a:rPr lang="zh-CN" altLang="en-US" dirty="0">
                <a:latin typeface="宋体" panose="02010600030101010101" pitchFamily="2" charset="-122"/>
                <a:sym typeface="Gill Sans MT" panose="020B0502020104020203" pitchFamily="34" charset="0"/>
              </a:rPr>
              <a:t>。</a:t>
            </a:r>
            <a:endParaRPr lang="zh-CN" altLang="en-US" dirty="0">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上市后备企业</a:t>
            </a:r>
            <a:r>
              <a:rPr lang="zh-CN" altLang="en-US" dirty="0">
                <a:solidFill>
                  <a:srgbClr val="FF0000"/>
                </a:solidFill>
                <a:latin typeface="宋体" panose="02010600030101010101" pitchFamily="2" charset="-122"/>
                <a:sym typeface="Gill Sans MT" panose="020B0502020104020203" pitchFamily="34" charset="0"/>
              </a:rPr>
              <a:t>辅导期满通过验收</a:t>
            </a:r>
            <a:r>
              <a:rPr lang="zh-CN" altLang="en-US" dirty="0">
                <a:latin typeface="宋体" panose="02010600030101010101" pitchFamily="2" charset="-122"/>
                <a:sym typeface="Gill Sans MT" panose="020B0502020104020203" pitchFamily="34" charset="0"/>
              </a:rPr>
              <a:t>且向中国证监会或沪深证券交易所提出A股发行上市</a:t>
            </a:r>
            <a:r>
              <a:rPr lang="zh-CN" altLang="en-US" dirty="0">
                <a:solidFill>
                  <a:srgbClr val="FF0000"/>
                </a:solidFill>
                <a:latin typeface="宋体" panose="02010600030101010101" pitchFamily="2" charset="-122"/>
                <a:sym typeface="Gill Sans MT" panose="020B0502020104020203" pitchFamily="34" charset="0"/>
              </a:rPr>
              <a:t>申请并经正式受理的</a:t>
            </a:r>
            <a:r>
              <a:rPr lang="zh-CN" altLang="en-US" dirty="0">
                <a:latin typeface="宋体" panose="02010600030101010101" pitchFamily="2" charset="-122"/>
                <a:sym typeface="Gill Sans MT" panose="020B0502020104020203" pitchFamily="34" charset="0"/>
              </a:rPr>
              <a:t>，给予企业上市工作经费</a:t>
            </a:r>
            <a:r>
              <a:rPr lang="zh-CN" altLang="en-US" dirty="0">
                <a:solidFill>
                  <a:srgbClr val="FF0000"/>
                </a:solidFill>
                <a:latin typeface="宋体" panose="02010600030101010101" pitchFamily="2" charset="-122"/>
                <a:sym typeface="Gill Sans MT" panose="020B0502020104020203" pitchFamily="34" charset="0"/>
              </a:rPr>
              <a:t>一次性补助200万元</a:t>
            </a:r>
            <a:r>
              <a:rPr lang="zh-CN" altLang="en-US" dirty="0">
                <a:latin typeface="宋体" panose="02010600030101010101" pitchFamily="2" charset="-122"/>
                <a:sym typeface="Gill Sans MT" panose="020B0502020104020203" pitchFamily="34" charset="0"/>
              </a:rPr>
              <a:t>。</a:t>
            </a:r>
            <a:endParaRPr lang="zh-CN" altLang="en-US" dirty="0">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企业境内A股和境外主板</a:t>
            </a:r>
            <a:r>
              <a:rPr lang="zh-CN" altLang="en-US" dirty="0">
                <a:solidFill>
                  <a:srgbClr val="FF0000"/>
                </a:solidFill>
                <a:latin typeface="宋体" panose="02010600030101010101" pitchFamily="2" charset="-122"/>
                <a:sym typeface="Gill Sans MT" panose="020B0502020104020203" pitchFamily="34" charset="0"/>
              </a:rPr>
              <a:t>上市后</a:t>
            </a:r>
            <a:r>
              <a:rPr lang="zh-CN" altLang="en-US" dirty="0">
                <a:latin typeface="宋体" panose="02010600030101010101" pitchFamily="2" charset="-122"/>
                <a:sym typeface="Gill Sans MT" panose="020B0502020104020203" pitchFamily="34" charset="0"/>
              </a:rPr>
              <a:t>，给予企业经营团队</a:t>
            </a:r>
            <a:r>
              <a:rPr lang="zh-CN" altLang="en-US" dirty="0">
                <a:solidFill>
                  <a:srgbClr val="FF0000"/>
                </a:solidFill>
                <a:latin typeface="宋体" panose="02010600030101010101" pitchFamily="2" charset="-122"/>
                <a:sym typeface="Gill Sans MT" panose="020B0502020104020203" pitchFamily="34" charset="0"/>
              </a:rPr>
              <a:t>一次性奖励150万元</a:t>
            </a:r>
            <a:r>
              <a:rPr lang="zh-CN" altLang="en-US" dirty="0">
                <a:latin typeface="宋体" panose="02010600030101010101" pitchFamily="2" charset="-122"/>
                <a:sym typeface="Gill Sans MT" panose="020B0502020104020203" pitchFamily="34" charset="0"/>
              </a:rPr>
              <a:t>。</a:t>
            </a:r>
            <a:endParaRPr lang="zh-CN" altLang="en-US" dirty="0">
              <a:latin typeface="宋体" panose="02010600030101010101" pitchFamily="2" charset="-122"/>
              <a:sym typeface="Gill Sans MT" panose="020B0502020104020203" pitchFamily="34" charset="0"/>
            </a:endParaRPr>
          </a:p>
        </p:txBody>
      </p:sp>
      <p:sp>
        <p:nvSpPr>
          <p:cNvPr id="139269" name="AutoShape 8"/>
          <p:cNvSpPr/>
          <p:nvPr/>
        </p:nvSpPr>
        <p:spPr>
          <a:xfrm>
            <a:off x="803275" y="4684713"/>
            <a:ext cx="10756900" cy="1725612"/>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grpSp>
        <p:nvGrpSpPr>
          <p:cNvPr id="139270" name="组合 21507"/>
          <p:cNvGrpSpPr/>
          <p:nvPr/>
        </p:nvGrpSpPr>
        <p:grpSpPr>
          <a:xfrm>
            <a:off x="1368425" y="4371975"/>
            <a:ext cx="2819400" cy="458788"/>
            <a:chOff x="-59" y="-20"/>
            <a:chExt cx="3418" cy="771"/>
          </a:xfrm>
        </p:grpSpPr>
        <p:sp>
          <p:nvSpPr>
            <p:cNvPr id="139272"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39273"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经营团队奖励</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7" name="Text Box 15"/>
          <p:cNvSpPr txBox="1"/>
          <p:nvPr/>
        </p:nvSpPr>
        <p:spPr>
          <a:xfrm>
            <a:off x="1055688" y="4870450"/>
            <a:ext cx="10406063" cy="1419225"/>
          </a:xfrm>
          <a:prstGeom prst="rect">
            <a:avLst/>
          </a:prstGeom>
          <a:noFill/>
          <a:ln w="9525">
            <a:noFill/>
          </a:ln>
        </p:spPr>
        <p:txBody>
          <a:bodyPr wrap="square" anchor="t">
            <a:spAutoFit/>
          </a:bodyPr>
          <a:lstStyle/>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上市公司注册地及纳税归属从市域外迁至我区的，给予企业经营团队奖励</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R="0" defTabSz="457200">
              <a:lnSpc>
                <a:spcPct val="120000"/>
              </a:lnSpc>
              <a:buClrTx/>
              <a:buSzTx/>
              <a:buFont typeface="Wingdings" panose="05000000000000000000" pitchFamily="2" charset="2"/>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   以在厦门</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注册登记之日</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的公司市值为准，①100亿元以内奖励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1000万元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；②100亿元（含）—500亿 </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R="0" defTabSz="457200">
              <a:lnSpc>
                <a:spcPct val="120000"/>
              </a:lnSpc>
              <a:buClrTx/>
              <a:buSzTx/>
              <a:buFont typeface="Wingdings" panose="05000000000000000000" pitchFamily="2" charset="2"/>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   元奖励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1500万元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；③500亿元（含）以上的奖励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2000万元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R="0" defTabSz="457200">
              <a:lnSpc>
                <a:spcPct val="120000"/>
              </a:lnSpc>
              <a:buClrTx/>
              <a:buSzTx/>
              <a:buFont typeface="Wingdings" panose="05000000000000000000" pitchFamily="2" charset="2"/>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   </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分四年</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每年按照奖励标准</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25%</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的比例兑现，兑现金额</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不超过</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企业当年度区级税收留成。</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p:txBody>
      </p:sp>
    </p:spTree>
  </p:cSld>
  <p:clrMapOvr>
    <a:masterClrMapping/>
  </p:clrMapOvr>
  <p:transition spd="slow"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0" name="表格 79"/>
          <p:cNvGraphicFramePr>
            <a:graphicFrameLocks noGrp="1"/>
          </p:cNvGraphicFramePr>
          <p:nvPr/>
        </p:nvGraphicFramePr>
        <p:xfrm>
          <a:off x="1268413" y="350838"/>
          <a:ext cx="10544175" cy="6199190"/>
        </p:xfrm>
        <a:graphic>
          <a:graphicData uri="http://schemas.openxmlformats.org/drawingml/2006/table">
            <a:tbl>
              <a:tblPr/>
              <a:tblGrid>
                <a:gridCol w="1935162"/>
                <a:gridCol w="2398713"/>
                <a:gridCol w="6210300"/>
              </a:tblGrid>
              <a:tr h="8001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rPr>
                        <a:t>名   称</a:t>
                      </a:r>
                      <a:endParaRPr kumimoji="0" lang="zh-CN" altLang="en-US"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endParaRPr>
                    </a:p>
                  </a:txBody>
                  <a:tcPr marL="91457" marR="91457" marT="45719" marB="45719"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rPr>
                        <a:t>201</a:t>
                      </a:r>
                      <a:r>
                        <a:rPr kumimoji="0" lang="en-US" altLang="zh-CN"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rPr>
                        <a:t>9</a:t>
                      </a:r>
                      <a:r>
                        <a:rPr kumimoji="0" lang="zh-CN" altLang="en-US"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rPr>
                        <a:t>年产值</a:t>
                      </a:r>
                      <a:endParaRPr kumimoji="0" lang="zh-CN" altLang="en-US"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rPr>
                        <a:t>（亿元）</a:t>
                      </a:r>
                      <a:endParaRPr kumimoji="0" lang="zh-CN" altLang="en-US"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endParaRPr>
                    </a:p>
                  </a:txBody>
                  <a:tcPr marL="91457" marR="91457" marT="45719" marB="45719"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rPr>
                        <a:t>龙头企业/项目</a:t>
                      </a:r>
                      <a:endParaRPr kumimoji="0" lang="zh-CN" altLang="en-US" sz="1900" b="1" i="0" u="none" strike="noStrike" cap="none" normalizeH="0" baseline="0" smtClean="0">
                        <a:ln>
                          <a:noFill/>
                        </a:ln>
                        <a:solidFill>
                          <a:srgbClr val="FFFFFF"/>
                        </a:solidFill>
                        <a:effectLst/>
                        <a:latin typeface="方正粗黑宋简体" panose="02000000000000000000" charset="-122"/>
                        <a:ea typeface="方正粗黑宋简体" panose="02000000000000000000" charset="-122"/>
                      </a:endParaRPr>
                    </a:p>
                  </a:txBody>
                  <a:tcPr marL="91457" marR="91457" marT="45719" marB="45719"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平板显示</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1465</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宸美光电、宸鸿科技、友达光电、冠捷科技、天马微电子、达运精密等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r>
              <a:tr h="3778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计算机与通讯设备</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1256</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戴尔（中国）、戴尔（厦门）、联想移动、旗胜科技、玉晶光电、华联电子等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半导体和集成电路产业</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433</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联芯集成、三安光电、开发晶照明、乾照光电、晶宇光电、紫光展锐等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r>
              <a:tr h="4191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机械装备</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1083</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金龙联合汽车、太古飞机、金龙旅行车、捷太格特、林德叉车、</a:t>
                      </a: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ABB</a:t>
                      </a: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开关等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r>
              <a:tr h="4937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生物医药与健康</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670</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鹭燕医药、奥佳华、金达威、锐珂医疗、麦克奥迪、未名生物、大博医疗等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r>
              <a:tr h="4413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新材料</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910</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厦门钨业、厦钨新能源、金鹭特种合金、延江新材料、厦顺铝箔、百路达等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r>
              <a:tr h="498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旅游会展</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1948</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建发国旅、厦门旅游集团、厦旅国际、中国国旅、春辉旅游等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r>
              <a:tr h="47783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现代物流</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1329</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象屿股份、国际港务、中远海运、建发物流、福建中外运、国贸泰达等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r>
              <a:tr h="5302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软件和信息服务</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1732</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吉比特、亿联网络、四三九九、美亚柏科、亿力科技、美图、网宿、易联众等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r>
              <a:tr h="3937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金融服务</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1591</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厦门国际银行、厦门银行、厦门黄金投资、厦门趣店科技、富邦财险等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r>
              <a:tr h="4937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文化创意</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1150</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趣游科技、合兴包装、集微科技、十点文化、厦门外图、文广传媒等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BF4"/>
                    </a:solidFill>
                  </a:tcPr>
                </a:tc>
              </a:tr>
              <a:tr h="38893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都市现代农业</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Campton Light"/>
                          <a:ea typeface="宋体" panose="02010600030101010101" pitchFamily="2" charset="-122"/>
                        </a:rPr>
                        <a:t>920</a:t>
                      </a:r>
                      <a:endParaRPr kumimoji="0" lang="en-US" altLang="zh-CN"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Campton Light"/>
                          <a:ea typeface="宋体" panose="02010600030101010101" pitchFamily="2" charset="-122"/>
                        </a:rPr>
                        <a:t>银鹭、中禾实业、安井、如意情、银祥、华祥苑、海嘉面粉、黄金香等</a:t>
                      </a:r>
                      <a:endParaRPr kumimoji="0" lang="zh-CN" altLang="en-US" sz="1400" b="0" i="0" u="none" strike="noStrike" cap="none" normalizeH="0" baseline="0" smtClean="0">
                        <a:ln>
                          <a:noFill/>
                        </a:ln>
                        <a:solidFill>
                          <a:srgbClr val="000000"/>
                        </a:solidFill>
                        <a:effectLst/>
                        <a:latin typeface="Campton Light"/>
                        <a:ea typeface="宋体" panose="02010600030101010101" pitchFamily="2" charset="-122"/>
                      </a:endParaRPr>
                    </a:p>
                  </a:txBody>
                  <a:tcPr marL="0" marR="0" marT="0" marB="0"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94B6D2"/>
                    </a:solidFill>
                  </a:tcPr>
                </a:tc>
              </a:tr>
            </a:tbl>
          </a:graphicData>
        </a:graphic>
      </p:graphicFrame>
      <p:sp>
        <p:nvSpPr>
          <p:cNvPr id="10242" name="标题 1"/>
          <p:cNvSpPr>
            <a:spLocks noGrp="1"/>
          </p:cNvSpPr>
          <p:nvPr/>
        </p:nvSpPr>
        <p:spPr>
          <a:xfrm>
            <a:off x="-142663" y="1511399"/>
            <a:ext cx="1461911" cy="3553460"/>
          </a:xfrm>
          <a:prstGeom prst="rect">
            <a:avLst/>
          </a:prstGeom>
          <a:noFill/>
          <a:ln w="9525">
            <a:noFill/>
          </a:ln>
          <a:effectLst>
            <a:innerShdw blurRad="63500" dist="50800" dir="13500000">
              <a:prstClr val="black">
                <a:alpha val="50000"/>
              </a:prstClr>
            </a:innerShdw>
          </a:effectLst>
        </p:spPr>
        <p:txBody>
          <a:bodyPr anchor="ctr">
            <a:spAutoFit/>
            <a:scene3d>
              <a:camera prst="orthographicFront"/>
              <a:lightRig rig="threePt" dir="t"/>
            </a:scene3d>
          </a:bodyPr>
          <a:lstStyle>
            <a:lvl1pPr marL="457200" indent="-457200" algn="l" rtl="0" eaLnBrk="0" fontAlgn="base" hangingPunct="0">
              <a:spcBef>
                <a:spcPct val="0"/>
              </a:spcBef>
              <a:spcAft>
                <a:spcPct val="0"/>
              </a:spcAft>
              <a:defRPr sz="2800" kern="1200">
                <a:solidFill>
                  <a:schemeClr val="bg1"/>
                </a:solidFill>
                <a:latin typeface="+mj-lt"/>
                <a:ea typeface="+mj-ea"/>
                <a:cs typeface="+mj-cs"/>
                <a:sym typeface="Gill Sans MT" panose="020B0502020104020203" pitchFamily="34" charset="0"/>
              </a:defRPr>
            </a:lvl1pPr>
            <a:lvl2pPr marL="457200" indent="-457200" algn="l" rtl="0" eaLnBrk="0" fontAlgn="base" hangingPunct="0">
              <a:spcBef>
                <a:spcPct val="0"/>
              </a:spcBef>
              <a:spcAft>
                <a:spcPct val="0"/>
              </a:spcAft>
              <a:defRPr sz="2800">
                <a:solidFill>
                  <a:schemeClr val="bg1"/>
                </a:solidFill>
                <a:latin typeface="Arial" panose="020B0604020202020204" pitchFamily="34" charset="0"/>
                <a:ea typeface="宋体" panose="02010600030101010101" pitchFamily="2" charset="-122"/>
                <a:sym typeface="Gill Sans MT" panose="020B0502020104020203" pitchFamily="34" charset="0"/>
              </a:defRPr>
            </a:lvl2pPr>
            <a:lvl3pPr marL="457200" indent="-457200" algn="l" rtl="0" eaLnBrk="0" fontAlgn="base" hangingPunct="0">
              <a:spcBef>
                <a:spcPct val="0"/>
              </a:spcBef>
              <a:spcAft>
                <a:spcPct val="0"/>
              </a:spcAft>
              <a:defRPr sz="2800">
                <a:solidFill>
                  <a:schemeClr val="bg1"/>
                </a:solidFill>
                <a:latin typeface="Arial" panose="020B0604020202020204" pitchFamily="34" charset="0"/>
                <a:ea typeface="宋体" panose="02010600030101010101" pitchFamily="2" charset="-122"/>
                <a:sym typeface="Gill Sans MT" panose="020B0502020104020203" pitchFamily="34" charset="0"/>
              </a:defRPr>
            </a:lvl3pPr>
            <a:lvl4pPr marL="457200" indent="-457200" algn="l" rtl="0" eaLnBrk="0" fontAlgn="base" hangingPunct="0">
              <a:spcBef>
                <a:spcPct val="0"/>
              </a:spcBef>
              <a:spcAft>
                <a:spcPct val="0"/>
              </a:spcAft>
              <a:defRPr sz="2800">
                <a:solidFill>
                  <a:schemeClr val="bg1"/>
                </a:solidFill>
                <a:latin typeface="Arial" panose="020B0604020202020204" pitchFamily="34" charset="0"/>
                <a:ea typeface="宋体" panose="02010600030101010101" pitchFamily="2" charset="-122"/>
                <a:sym typeface="Gill Sans MT" panose="020B0502020104020203" pitchFamily="34" charset="0"/>
              </a:defRPr>
            </a:lvl4pPr>
            <a:lvl5pPr marL="457200" indent="-457200" algn="l" rtl="0" eaLnBrk="0" fontAlgn="base" hangingPunct="0">
              <a:spcBef>
                <a:spcPct val="0"/>
              </a:spcBef>
              <a:spcAft>
                <a:spcPct val="0"/>
              </a:spcAft>
              <a:defRPr sz="2800">
                <a:solidFill>
                  <a:schemeClr val="bg1"/>
                </a:solidFill>
                <a:latin typeface="Arial" panose="020B0604020202020204" pitchFamily="34" charset="0"/>
                <a:ea typeface="宋体" panose="02010600030101010101" pitchFamily="2" charset="-122"/>
                <a:sym typeface="Gill Sans MT" panose="020B0502020104020203" pitchFamily="34" charset="0"/>
              </a:defRPr>
            </a:lvl5pPr>
            <a:lvl6pPr marL="914400" indent="-457200" algn="l" rtl="0" eaLnBrk="0" fontAlgn="base" hangingPunct="0">
              <a:spcBef>
                <a:spcPct val="0"/>
              </a:spcBef>
              <a:spcAft>
                <a:spcPct val="0"/>
              </a:spcAft>
              <a:defRPr sz="2800">
                <a:solidFill>
                  <a:schemeClr val="bg1"/>
                </a:solidFill>
                <a:latin typeface="Arial" panose="020B0604020202020204" pitchFamily="34" charset="0"/>
                <a:ea typeface="宋体" panose="02010600030101010101" pitchFamily="2" charset="-122"/>
                <a:sym typeface="Gill Sans MT" panose="020B0502020104020203" pitchFamily="34" charset="0"/>
              </a:defRPr>
            </a:lvl6pPr>
            <a:lvl7pPr marL="1371600" indent="-457200" algn="l" rtl="0" eaLnBrk="0" fontAlgn="base" hangingPunct="0">
              <a:spcBef>
                <a:spcPct val="0"/>
              </a:spcBef>
              <a:spcAft>
                <a:spcPct val="0"/>
              </a:spcAft>
              <a:defRPr sz="2800">
                <a:solidFill>
                  <a:schemeClr val="bg1"/>
                </a:solidFill>
                <a:latin typeface="Arial" panose="020B0604020202020204" pitchFamily="34" charset="0"/>
                <a:ea typeface="宋体" panose="02010600030101010101" pitchFamily="2" charset="-122"/>
                <a:sym typeface="Gill Sans MT" panose="020B0502020104020203" pitchFamily="34" charset="0"/>
              </a:defRPr>
            </a:lvl7pPr>
            <a:lvl8pPr marL="1828800" indent="-457200" algn="l" rtl="0" eaLnBrk="0" fontAlgn="base" hangingPunct="0">
              <a:spcBef>
                <a:spcPct val="0"/>
              </a:spcBef>
              <a:spcAft>
                <a:spcPct val="0"/>
              </a:spcAft>
              <a:defRPr sz="2800">
                <a:solidFill>
                  <a:schemeClr val="bg1"/>
                </a:solidFill>
                <a:latin typeface="Arial" panose="020B0604020202020204" pitchFamily="34" charset="0"/>
                <a:ea typeface="宋体" panose="02010600030101010101" pitchFamily="2" charset="-122"/>
                <a:sym typeface="Gill Sans MT" panose="020B0502020104020203" pitchFamily="34" charset="0"/>
              </a:defRPr>
            </a:lvl8pPr>
            <a:lvl9pPr marL="2286000" indent="-457200" algn="l" rtl="0" eaLnBrk="0" fontAlgn="base" hangingPunct="0">
              <a:spcBef>
                <a:spcPct val="0"/>
              </a:spcBef>
              <a:spcAft>
                <a:spcPct val="0"/>
              </a:spcAft>
              <a:defRPr sz="2800">
                <a:solidFill>
                  <a:schemeClr val="bg1"/>
                </a:solidFill>
                <a:latin typeface="Arial" panose="020B0604020202020204" pitchFamily="34" charset="0"/>
                <a:ea typeface="宋体" panose="02010600030101010101" pitchFamily="2" charset="-122"/>
                <a:sym typeface="Gill Sans MT" panose="020B0502020104020203" pitchFamily="34" charset="0"/>
              </a:defRPr>
            </a:lvl9pPr>
          </a:lstStyle>
          <a:p>
            <a:pPr marL="0" marR="0" lvl="0" indent="-457200" algn="di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rPr>
              <a:t>千</a:t>
            </a:r>
            <a:br>
              <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rPr>
            </a:br>
            <a:r>
              <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rPr>
              <a:t>亿</a:t>
            </a:r>
            <a:br>
              <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rPr>
            </a:br>
            <a:r>
              <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rPr>
              <a:t>产</a:t>
            </a:r>
            <a:br>
              <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rPr>
            </a:br>
            <a:r>
              <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rPr>
              <a:t>业</a:t>
            </a:r>
            <a:br>
              <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rPr>
            </a:br>
            <a:r>
              <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rPr>
              <a:t>链</a:t>
            </a:r>
            <a:endParaRPr kumimoji="0" lang="en-US" altLang="zh-CN" sz="4500" b="1" i="0" u="none" strike="noStrike" kern="1200" cap="all" spc="0" normalizeH="0" baseline="0" noProof="0" dirty="0">
              <a:ln>
                <a:noFill/>
              </a:ln>
              <a:solidFill>
                <a:schemeClr val="accent1"/>
              </a:solidFill>
              <a:effectLst>
                <a:outerShdw blurRad="38100" dist="25400" dir="5400000" algn="ctr" rotWithShape="0">
                  <a:srgbClr val="6E747A">
                    <a:alpha val="43000"/>
                  </a:srgbClr>
                </a:outerShdw>
              </a:effectLst>
              <a:uLnTx/>
              <a:uFillTx/>
              <a:latin typeface="方正粗黑宋简体" panose="02000000000000000000" charset="-122"/>
              <a:ea typeface="方正粗黑宋简体" panose="02000000000000000000" charset="-122"/>
              <a:cs typeface="方正粗黑宋简体" panose="02000000000000000000" charset="-122"/>
              <a:sym typeface="Gill Sans MT" panose="020B0502020104020203" pitchFamily="34" charset="0"/>
            </a:endParaRPr>
          </a:p>
        </p:txBody>
      </p:sp>
    </p:spTree>
  </p:cSld>
  <p:clrMapOvr>
    <a:masterClrMapping/>
  </p:clrMapOvr>
  <p:transition spd="slow" advTm="3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3" name="AutoShape 8"/>
          <p:cNvSpPr/>
          <p:nvPr/>
        </p:nvSpPr>
        <p:spPr>
          <a:xfrm>
            <a:off x="760413" y="1595438"/>
            <a:ext cx="10756900" cy="16922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grpSp>
        <p:nvGrpSpPr>
          <p:cNvPr id="141314" name="组合 21507"/>
          <p:cNvGrpSpPr/>
          <p:nvPr/>
        </p:nvGrpSpPr>
        <p:grpSpPr>
          <a:xfrm>
            <a:off x="1127125" y="1098550"/>
            <a:ext cx="2325688" cy="701675"/>
            <a:chOff x="-59" y="-80"/>
            <a:chExt cx="3418" cy="831"/>
          </a:xfrm>
        </p:grpSpPr>
        <p:sp>
          <p:nvSpPr>
            <p:cNvPr id="141322"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41323" name="Text Box 10"/>
            <p:cNvSpPr txBox="1"/>
            <p:nvPr/>
          </p:nvSpPr>
          <p:spPr>
            <a:xfrm>
              <a:off x="100" y="-80"/>
              <a:ext cx="3225" cy="765"/>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投向我区实体经济投资奖励</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3" name="Text Box 15"/>
          <p:cNvSpPr txBox="1"/>
          <p:nvPr/>
        </p:nvSpPr>
        <p:spPr>
          <a:xfrm>
            <a:off x="936625" y="1717675"/>
            <a:ext cx="10404475" cy="1752600"/>
          </a:xfrm>
          <a:prstGeom prst="rect">
            <a:avLst/>
          </a:prstGeom>
          <a:noFill/>
          <a:ln w="9525">
            <a:noFill/>
          </a:ln>
        </p:spPr>
        <p:txBody>
          <a:bodyPr wrap="square" anchor="t">
            <a:spAutoFit/>
          </a:bodyPr>
          <a:lstStyle/>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投资金额在5000万元（含）-2亿元人民币或等值外币的，一次性奖励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100万元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投资金额在2亿元（含）-5亿元人民币或等值外币的，一次性奖励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200万元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投资金额在5亿元（含）-10亿元人民币或等值外币的，一次性奖励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300万元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投资金额在10亿元（含）人民币或等值外币以上的，一次性奖励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400万元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R="0" defTabSz="457200">
              <a:lnSpc>
                <a:spcPct val="120000"/>
              </a:lnSpc>
              <a:buClrTx/>
              <a:buSzTx/>
              <a:buFont typeface="Wingdings" panose="05000000000000000000" pitchFamily="2" charset="2"/>
              <a:defRPr/>
            </a:pP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p:txBody>
      </p:sp>
      <p:sp>
        <p:nvSpPr>
          <p:cNvPr id="141316" name="AutoShape 8"/>
          <p:cNvSpPr/>
          <p:nvPr/>
        </p:nvSpPr>
        <p:spPr>
          <a:xfrm>
            <a:off x="803275" y="3643313"/>
            <a:ext cx="10756900" cy="25304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grpSp>
        <p:nvGrpSpPr>
          <p:cNvPr id="141317" name="组合 21507"/>
          <p:cNvGrpSpPr/>
          <p:nvPr/>
        </p:nvGrpSpPr>
        <p:grpSpPr>
          <a:xfrm>
            <a:off x="1382713" y="3344863"/>
            <a:ext cx="2170112" cy="458787"/>
            <a:chOff x="-59" y="-20"/>
            <a:chExt cx="3418" cy="771"/>
          </a:xfrm>
        </p:grpSpPr>
        <p:sp>
          <p:nvSpPr>
            <p:cNvPr id="141320"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41321"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挂牌奖励</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7" name="Text Box 15"/>
          <p:cNvSpPr txBox="1"/>
          <p:nvPr/>
        </p:nvSpPr>
        <p:spPr>
          <a:xfrm>
            <a:off x="979488" y="3765550"/>
            <a:ext cx="10404475" cy="2749550"/>
          </a:xfrm>
          <a:prstGeom prst="rect">
            <a:avLst/>
          </a:prstGeom>
          <a:noFill/>
          <a:ln w="9525">
            <a:noFill/>
          </a:ln>
        </p:spPr>
        <p:txBody>
          <a:bodyPr wrap="square" anchor="t">
            <a:spAutoFit/>
          </a:bodyPr>
          <a:lstStyle/>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进入新三板基础层奖励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一次性奖励150万元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进入新三板创新层奖励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补足至200万元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进入新三板精选层奖励</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补足至300万元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挂牌后新增募集资金投向我区实体经济，金额达</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3000万元以上</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的，按其投资金额的</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1%</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给予奖励，最</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R="0" defTabSz="457200">
              <a:lnSpc>
                <a:spcPct val="120000"/>
              </a:lnSpc>
              <a:buClrTx/>
              <a:buSzTx/>
              <a:buFont typeface="Wingdings" panose="05000000000000000000" pitchFamily="2" charset="2"/>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高</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不超过100万元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企业进入</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厦门两岸股权交易中心挂牌的</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，给予一次性补助</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2万元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。实现交易的给予自挂牌当年起三个日历年的区级税收留成奖励，最高</a:t>
            </a:r>
            <a:r>
              <a:rPr kumimoji="0" lang="zh-CN" altLang="en-US"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不超过30万元</a:t>
            </a:r>
            <a:r>
              <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R="0" defTabSz="457200">
              <a:lnSpc>
                <a:spcPct val="120000"/>
              </a:lnSpc>
              <a:buClrTx/>
              <a:buSzTx/>
              <a:buFont typeface="Wingdings" panose="05000000000000000000" pitchFamily="2" charset="2"/>
              <a:defRPr/>
            </a:pP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p:txBody>
      </p:sp>
      <p:sp>
        <p:nvSpPr>
          <p:cNvPr id="18" name="文本框 17"/>
          <p:cNvSpPr txBox="1"/>
          <p:nvPr/>
        </p:nvSpPr>
        <p:spPr>
          <a:xfrm>
            <a:off x="1252855" y="337185"/>
            <a:ext cx="10179685" cy="645160"/>
          </a:xfrm>
          <a:prstGeom prst="rect">
            <a:avLst/>
          </a:prstGeom>
          <a:noFill/>
          <a:ln w="9525">
            <a:noFill/>
          </a:ln>
        </p:spPr>
        <p:txBody>
          <a:bodyPr wrap="square" rtlCol="0" anchor="t">
            <a:spAutoFit/>
            <a:scene3d>
              <a:camera prst="orthographicFront"/>
              <a:lightRig rig="threePt" dir="t"/>
            </a:scene3d>
          </a:bodyPr>
          <a:lstStyle/>
          <a:p>
            <a:pPr marR="0" defTabSz="914400">
              <a:buClrTx/>
              <a:buSzTx/>
              <a:buFontTx/>
              <a:defRPr/>
            </a:pP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厦湖委办【</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2020</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55</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号</a:t>
            </a: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《湖里区推进企业上市实施意见》</a:t>
            </a:r>
            <a:endPar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buClrTx/>
              <a:buSzTx/>
              <a:buFontTx/>
              <a:defRPr/>
            </a:pP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（本意见自</a:t>
            </a:r>
            <a:r>
              <a:rPr kumimoji="0" lang="en-US" altLang="zh-CN"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2021</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年</a:t>
            </a:r>
            <a:r>
              <a:rPr kumimoji="0" lang="en-US" altLang="zh-CN"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月</a:t>
            </a:r>
            <a:r>
              <a:rPr kumimoji="0" lang="en-US" altLang="zh-CN"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日</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起实施，有效期</a:t>
            </a:r>
            <a:r>
              <a:rPr kumimoji="0" lang="zh-CN" altLang="en-US" b="1"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3年</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r>
              <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endParaRPr kumimoji="0" 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spd="slow" advTm="3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69" name="Rectangle 2"/>
          <p:cNvSpPr>
            <a:spLocks noGrp="1"/>
          </p:cNvSpPr>
          <p:nvPr>
            <p:ph type="title" idx="4294967295"/>
          </p:nvPr>
        </p:nvSpPr>
        <p:spPr>
          <a:xfrm>
            <a:off x="1255713" y="-565150"/>
            <a:ext cx="10956925" cy="1562100"/>
          </a:xfrm>
        </p:spPr>
        <p:txBody>
          <a:bodyPr vert="horz" wrap="square" lIns="91440" tIns="45720" rIns="91440" bIns="45720" anchor="b"/>
          <a:p>
            <a:pPr indent="-457200" eaLnBrk="1" hangingPunct="1">
              <a:lnSpc>
                <a:spcPct val="100000"/>
              </a:lnSpc>
            </a:pPr>
            <a:r>
              <a:rPr lang="zh-CN" altLang="en-US" sz="1800" b="1" dirty="0">
                <a:latin typeface="宋体" panose="02010600030101010101" pitchFamily="2" charset="-122"/>
                <a:ea typeface="宋体" panose="02010600030101010101" pitchFamily="2" charset="-122"/>
                <a:sym typeface="宋体" panose="02010600030101010101" pitchFamily="2" charset="-122"/>
              </a:rPr>
              <a:t>湖里区鼓励和支持台湾青年创业就业实施办法</a:t>
            </a:r>
            <a:br>
              <a:rPr lang="en-US" altLang="en-US" sz="1800" b="1">
                <a:latin typeface="宋体" panose="02010600030101010101" pitchFamily="2" charset="-122"/>
                <a:ea typeface="宋体" panose="02010600030101010101" pitchFamily="2" charset="-122"/>
                <a:sym typeface="宋体" panose="02010600030101010101" pitchFamily="2" charset="-122"/>
              </a:rPr>
            </a:br>
            <a:r>
              <a:rPr lang="zh-CN" altLang="en-US" sz="1800" b="1" dirty="0">
                <a:latin typeface="宋体" panose="02010600030101010101" pitchFamily="2" charset="-122"/>
                <a:ea typeface="宋体" panose="02010600030101010101" pitchFamily="2" charset="-122"/>
                <a:sym typeface="宋体" panose="02010600030101010101" pitchFamily="2" charset="-122"/>
              </a:rPr>
              <a:t>（厦湖府办规【20</a:t>
            </a:r>
            <a:r>
              <a:rPr lang="en-US" altLang="zh-CN" sz="1800" b="1">
                <a:latin typeface="宋体" panose="02010600030101010101" pitchFamily="2" charset="-122"/>
                <a:ea typeface="宋体" panose="02010600030101010101" pitchFamily="2" charset="-122"/>
                <a:sym typeface="宋体" panose="02010600030101010101" pitchFamily="2" charset="-122"/>
              </a:rPr>
              <a:t>20</a:t>
            </a:r>
            <a:r>
              <a:rPr lang="zh-CN" altLang="en-US" sz="1800" b="1" dirty="0">
                <a:latin typeface="宋体" panose="02010600030101010101" pitchFamily="2" charset="-122"/>
                <a:ea typeface="宋体" panose="02010600030101010101" pitchFamily="2" charset="-122"/>
                <a:sym typeface="宋体" panose="02010600030101010101" pitchFamily="2" charset="-122"/>
              </a:rPr>
              <a:t>】</a:t>
            </a:r>
            <a:r>
              <a:rPr lang="en-US" altLang="zh-CN" sz="1800" b="1">
                <a:latin typeface="宋体" panose="02010600030101010101" pitchFamily="2" charset="-122"/>
                <a:ea typeface="宋体" panose="02010600030101010101" pitchFamily="2" charset="-122"/>
                <a:sym typeface="宋体" panose="02010600030101010101" pitchFamily="2" charset="-122"/>
              </a:rPr>
              <a:t>3</a:t>
            </a:r>
            <a:r>
              <a:rPr lang="zh-CN" altLang="en-US" sz="1800" b="1" dirty="0">
                <a:latin typeface="宋体" panose="02010600030101010101" pitchFamily="2" charset="-122"/>
                <a:ea typeface="宋体" panose="02010600030101010101" pitchFamily="2" charset="-122"/>
                <a:sym typeface="宋体" panose="02010600030101010101" pitchFamily="2" charset="-122"/>
              </a:rPr>
              <a:t>号）</a:t>
            </a:r>
            <a:endParaRPr lang="en-US" altLang="en-US" sz="1800" b="1">
              <a:latin typeface="宋体" panose="02010600030101010101" pitchFamily="2" charset="-122"/>
              <a:ea typeface="宋体" panose="02010600030101010101" pitchFamily="2" charset="-122"/>
            </a:endParaRPr>
          </a:p>
        </p:txBody>
      </p:sp>
      <p:sp>
        <p:nvSpPr>
          <p:cNvPr id="135170" name="AutoShape 8"/>
          <p:cNvSpPr/>
          <p:nvPr/>
        </p:nvSpPr>
        <p:spPr>
          <a:xfrm>
            <a:off x="792163" y="1671638"/>
            <a:ext cx="10623550" cy="865187"/>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sz="1600" dirty="0">
              <a:latin typeface="宋体" panose="02010600030101010101" pitchFamily="2" charset="-122"/>
            </a:endParaRPr>
          </a:p>
        </p:txBody>
      </p:sp>
      <p:grpSp>
        <p:nvGrpSpPr>
          <p:cNvPr id="135171" name="组合 82947"/>
          <p:cNvGrpSpPr/>
          <p:nvPr/>
        </p:nvGrpSpPr>
        <p:grpSpPr>
          <a:xfrm>
            <a:off x="1306513" y="1408113"/>
            <a:ext cx="2355850" cy="458787"/>
            <a:chOff x="-38" y="26"/>
            <a:chExt cx="3418" cy="767"/>
          </a:xfrm>
        </p:grpSpPr>
        <p:sp>
          <p:nvSpPr>
            <p:cNvPr id="135188" name="AutoShape 7"/>
            <p:cNvSpPr/>
            <p:nvPr/>
          </p:nvSpPr>
          <p:spPr>
            <a:xfrm rot="5400000">
              <a:off x="1301" y="-1287"/>
              <a:ext cx="741" cy="3418"/>
            </a:xfrm>
            <a:prstGeom prst="homePlate">
              <a:avLst>
                <a:gd name="adj" fmla="val 25000"/>
              </a:avLst>
            </a:prstGeom>
            <a:solidFill>
              <a:schemeClr val="accent1"/>
            </a:solidFill>
            <a:ln w="9525">
              <a:noFill/>
            </a:ln>
          </p:spPr>
          <p:txBody>
            <a:bodyPr lIns="90170" tIns="46990" rIns="90170" bIns="46990"/>
            <a:p>
              <a:endParaRPr lang="zh-CN" altLang="en-US" sz="1600" dirty="0">
                <a:latin typeface="宋体" panose="02010600030101010101" pitchFamily="2" charset="-122"/>
              </a:endParaRPr>
            </a:p>
          </p:txBody>
        </p:sp>
        <p:sp>
          <p:nvSpPr>
            <p:cNvPr id="135189" name="Text Box 10"/>
            <p:cNvSpPr txBox="1"/>
            <p:nvPr/>
          </p:nvSpPr>
          <p:spPr>
            <a:xfrm>
              <a:off x="70" y="26"/>
              <a:ext cx="3225" cy="606"/>
            </a:xfrm>
            <a:prstGeom prst="rect">
              <a:avLst/>
            </a:prstGeom>
            <a:noFill/>
            <a:ln w="9525">
              <a:noFill/>
            </a:ln>
          </p:spPr>
          <p:txBody>
            <a:bodyPr anchor="ctr" anchorCtr="1">
              <a:spAutoFit/>
            </a:bodyPr>
            <a:p>
              <a:pPr algn="dist">
                <a:lnSpc>
                  <a:spcPct val="110000"/>
                </a:lnSpc>
              </a:pPr>
              <a:r>
                <a:rPr lang="zh-CN" altLang="en-US" sz="1600" b="1" dirty="0">
                  <a:solidFill>
                    <a:schemeClr val="bg1"/>
                  </a:solidFill>
                  <a:latin typeface="宋体" panose="02010600030101010101" pitchFamily="2" charset="-122"/>
                  <a:sym typeface="Arial" panose="020B0604020202020204" pitchFamily="34" charset="0"/>
                </a:rPr>
                <a:t>经营场所租金补贴</a:t>
              </a:r>
              <a:endParaRPr lang="zh-CN" altLang="en-US" sz="1600" b="1" dirty="0">
                <a:solidFill>
                  <a:schemeClr val="bg1"/>
                </a:solidFill>
                <a:latin typeface="宋体" panose="02010600030101010101" pitchFamily="2" charset="-122"/>
                <a:sym typeface="Arial" panose="020B0604020202020204" pitchFamily="34" charset="0"/>
              </a:endParaRPr>
            </a:p>
          </p:txBody>
        </p:sp>
      </p:grpSp>
      <p:sp>
        <p:nvSpPr>
          <p:cNvPr id="135172" name="Text Box 15"/>
          <p:cNvSpPr txBox="1"/>
          <p:nvPr/>
        </p:nvSpPr>
        <p:spPr>
          <a:xfrm>
            <a:off x="862013" y="1820863"/>
            <a:ext cx="10412412" cy="633412"/>
          </a:xfrm>
          <a:prstGeom prst="rect">
            <a:avLst/>
          </a:prstGeom>
          <a:noFill/>
          <a:ln w="9525">
            <a:noFill/>
          </a:ln>
        </p:spPr>
        <p:txBody>
          <a:bodyPr>
            <a:spAutoFit/>
          </a:bodyPr>
          <a:p>
            <a:pPr marL="370205" indent="-285750" defTabSz="914400">
              <a:lnSpc>
                <a:spcPct val="110000"/>
              </a:lnSpc>
              <a:buFont typeface="Wingdings" panose="05000000000000000000" pitchFamily="2" charset="2"/>
              <a:buChar char="Ø"/>
              <a:tabLst>
                <a:tab pos="82550" algn="l"/>
              </a:tabLst>
            </a:pPr>
            <a:r>
              <a:rPr lang="zh-CN" altLang="en-US" sz="1600" dirty="0">
                <a:latin typeface="宋体" panose="02010600030101010101" pitchFamily="2" charset="-122"/>
                <a:sym typeface="Gill Sans MT" panose="020B0502020104020203" pitchFamily="34" charset="0"/>
              </a:rPr>
              <a:t>对符合条件的青创企业，可给予为期三年的租金补贴，第一年以其实付租金为标准租金按</a:t>
            </a:r>
            <a:r>
              <a:rPr lang="zh-CN" altLang="en-US" sz="1600" dirty="0">
                <a:solidFill>
                  <a:srgbClr val="FF0000"/>
                </a:solidFill>
                <a:latin typeface="宋体" panose="02010600030101010101" pitchFamily="2" charset="-122"/>
                <a:sym typeface="Gill Sans MT" panose="020B0502020104020203" pitchFamily="34" charset="0"/>
              </a:rPr>
              <a:t>全额</a:t>
            </a:r>
            <a:r>
              <a:rPr lang="zh-CN" altLang="en-US" sz="1600" dirty="0">
                <a:latin typeface="宋体" panose="02010600030101010101" pitchFamily="2" charset="-122"/>
                <a:sym typeface="Gill Sans MT" panose="020B0502020104020203" pitchFamily="34" charset="0"/>
              </a:rPr>
              <a:t>计算补贴；第二年以其实付租金为标准租金，按</a:t>
            </a:r>
            <a:r>
              <a:rPr lang="zh-CN" altLang="en-US" sz="1600" dirty="0">
                <a:solidFill>
                  <a:srgbClr val="FF0000"/>
                </a:solidFill>
                <a:latin typeface="宋体" panose="02010600030101010101" pitchFamily="2" charset="-122"/>
                <a:sym typeface="Gill Sans MT" panose="020B0502020104020203" pitchFamily="34" charset="0"/>
              </a:rPr>
              <a:t>70%</a:t>
            </a:r>
            <a:r>
              <a:rPr lang="zh-CN" altLang="en-US" sz="1600" dirty="0">
                <a:latin typeface="宋体" panose="02010600030101010101" pitchFamily="2" charset="-122"/>
                <a:sym typeface="Gill Sans MT" panose="020B0502020104020203" pitchFamily="34" charset="0"/>
              </a:rPr>
              <a:t>计算补贴；第三年以其实付租金为标准租金，按</a:t>
            </a:r>
            <a:r>
              <a:rPr lang="zh-CN" altLang="en-US" sz="1600" dirty="0">
                <a:solidFill>
                  <a:srgbClr val="FF0000"/>
                </a:solidFill>
                <a:latin typeface="宋体" panose="02010600030101010101" pitchFamily="2" charset="-122"/>
                <a:sym typeface="Gill Sans MT" panose="020B0502020104020203" pitchFamily="34" charset="0"/>
              </a:rPr>
              <a:t>50%</a:t>
            </a:r>
            <a:r>
              <a:rPr lang="zh-CN" altLang="en-US" sz="1600" dirty="0">
                <a:latin typeface="宋体" panose="02010600030101010101" pitchFamily="2" charset="-122"/>
                <a:sym typeface="Gill Sans MT" panose="020B0502020104020203" pitchFamily="34" charset="0"/>
              </a:rPr>
              <a:t>计算补贴。</a:t>
            </a:r>
            <a:endParaRPr lang="zh-CN" altLang="en-US" sz="1600" dirty="0">
              <a:latin typeface="宋体" panose="02010600030101010101" pitchFamily="2" charset="-122"/>
              <a:sym typeface="Gill Sans MT" panose="020B0502020104020203" pitchFamily="34" charset="0"/>
            </a:endParaRPr>
          </a:p>
        </p:txBody>
      </p:sp>
      <p:sp>
        <p:nvSpPr>
          <p:cNvPr id="135173" name="AutoShape 8"/>
          <p:cNvSpPr/>
          <p:nvPr/>
        </p:nvSpPr>
        <p:spPr>
          <a:xfrm>
            <a:off x="773113" y="4306888"/>
            <a:ext cx="10642600" cy="887412"/>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sz="1600" dirty="0">
              <a:latin typeface="宋体" panose="02010600030101010101" pitchFamily="2" charset="-122"/>
            </a:endParaRPr>
          </a:p>
        </p:txBody>
      </p:sp>
      <p:grpSp>
        <p:nvGrpSpPr>
          <p:cNvPr id="135174" name="组合 82952"/>
          <p:cNvGrpSpPr/>
          <p:nvPr/>
        </p:nvGrpSpPr>
        <p:grpSpPr>
          <a:xfrm>
            <a:off x="1241425" y="4127500"/>
            <a:ext cx="2252663" cy="441325"/>
            <a:chOff x="-38" y="10"/>
            <a:chExt cx="3418" cy="741"/>
          </a:xfrm>
        </p:grpSpPr>
        <p:sp>
          <p:nvSpPr>
            <p:cNvPr id="135186" name="AutoShape 7"/>
            <p:cNvSpPr/>
            <p:nvPr/>
          </p:nvSpPr>
          <p:spPr>
            <a:xfrm rot="5400000">
              <a:off x="1301" y="-1329"/>
              <a:ext cx="741" cy="3418"/>
            </a:xfrm>
            <a:prstGeom prst="homePlate">
              <a:avLst>
                <a:gd name="adj" fmla="val 25000"/>
              </a:avLst>
            </a:prstGeom>
            <a:solidFill>
              <a:schemeClr val="accent1"/>
            </a:solidFill>
            <a:ln w="9525">
              <a:noFill/>
            </a:ln>
          </p:spPr>
          <p:txBody>
            <a:bodyPr lIns="90170" tIns="46990" rIns="90170" bIns="46990"/>
            <a:p>
              <a:endParaRPr lang="zh-CN" altLang="en-US" sz="1600" dirty="0">
                <a:latin typeface="宋体" panose="02010600030101010101" pitchFamily="2" charset="-122"/>
              </a:endParaRPr>
            </a:p>
          </p:txBody>
        </p:sp>
        <p:sp>
          <p:nvSpPr>
            <p:cNvPr id="135187" name="Text Box 10"/>
            <p:cNvSpPr txBox="1"/>
            <p:nvPr/>
          </p:nvSpPr>
          <p:spPr>
            <a:xfrm>
              <a:off x="89" y="25"/>
              <a:ext cx="3194" cy="607"/>
            </a:xfrm>
            <a:prstGeom prst="rect">
              <a:avLst/>
            </a:prstGeom>
            <a:noFill/>
            <a:ln w="9525">
              <a:noFill/>
            </a:ln>
          </p:spPr>
          <p:txBody>
            <a:bodyPr anchor="ctr" anchorCtr="1">
              <a:spAutoFit/>
            </a:bodyPr>
            <a:p>
              <a:pPr algn="dist">
                <a:lnSpc>
                  <a:spcPct val="110000"/>
                </a:lnSpc>
              </a:pPr>
              <a:r>
                <a:rPr lang="zh-CN" altLang="en-US" sz="1600" b="1" dirty="0">
                  <a:solidFill>
                    <a:schemeClr val="bg1"/>
                  </a:solidFill>
                  <a:latin typeface="宋体" panose="02010600030101010101" pitchFamily="2" charset="-122"/>
                  <a:sym typeface="Arial" panose="020B0604020202020204" pitchFamily="34" charset="0"/>
                </a:rPr>
                <a:t>就业工资性补贴</a:t>
              </a:r>
              <a:endParaRPr lang="zh-CN" altLang="en-US" sz="1600" b="1" dirty="0">
                <a:solidFill>
                  <a:schemeClr val="bg1"/>
                </a:solidFill>
                <a:latin typeface="宋体" panose="02010600030101010101" pitchFamily="2" charset="-122"/>
                <a:sym typeface="Arial" panose="020B0604020202020204" pitchFamily="34" charset="0"/>
              </a:endParaRPr>
            </a:p>
          </p:txBody>
        </p:sp>
      </p:grpSp>
      <p:sp>
        <p:nvSpPr>
          <p:cNvPr id="135175" name="Text Box 15"/>
          <p:cNvSpPr txBox="1"/>
          <p:nvPr/>
        </p:nvSpPr>
        <p:spPr>
          <a:xfrm>
            <a:off x="727075" y="4529138"/>
            <a:ext cx="10547350" cy="631825"/>
          </a:xfrm>
          <a:prstGeom prst="rect">
            <a:avLst/>
          </a:prstGeom>
          <a:noFill/>
          <a:ln w="9525">
            <a:noFill/>
          </a:ln>
        </p:spPr>
        <p:txBody>
          <a:bodyPr>
            <a:spAutoFit/>
          </a:bodyPr>
          <a:p>
            <a:pPr marL="370205" indent="-285750" defTabSz="914400">
              <a:lnSpc>
                <a:spcPct val="110000"/>
              </a:lnSpc>
              <a:buFont typeface="Wingdings" panose="05000000000000000000" pitchFamily="2" charset="2"/>
              <a:buChar char="Ø"/>
              <a:tabLst>
                <a:tab pos="82550" algn="l"/>
              </a:tabLst>
            </a:pPr>
            <a:r>
              <a:rPr lang="zh-CN" altLang="en-US" sz="1600" dirty="0">
                <a:latin typeface="宋体" panose="02010600030101010101" pitchFamily="2" charset="-122"/>
                <a:sym typeface="Gill Sans MT" panose="020B0502020104020203" pitchFamily="34" charset="0"/>
              </a:rPr>
              <a:t>自本办法实施之日起到湖里区用人单位正规就业满6个月以上的台湾青年，给予就业工资性补贴，补贴期限最长不超过12个月，补贴标准为人民币</a:t>
            </a:r>
            <a:r>
              <a:rPr lang="zh-CN" altLang="en-US" sz="1600" dirty="0">
                <a:solidFill>
                  <a:srgbClr val="FF0000"/>
                </a:solidFill>
                <a:latin typeface="宋体" panose="02010600030101010101" pitchFamily="2" charset="-122"/>
                <a:sym typeface="Gill Sans MT" panose="020B0502020104020203" pitchFamily="34" charset="0"/>
              </a:rPr>
              <a:t>300元/月</a:t>
            </a:r>
            <a:r>
              <a:rPr lang="zh-CN" altLang="en-US" sz="1600" dirty="0">
                <a:latin typeface="宋体" panose="02010600030101010101" pitchFamily="2" charset="-122"/>
                <a:sym typeface="Gill Sans MT" panose="020B0502020104020203" pitchFamily="34" charset="0"/>
              </a:rPr>
              <a:t>。</a:t>
            </a:r>
            <a:endParaRPr lang="zh-CN" altLang="en-US" sz="1600" dirty="0">
              <a:latin typeface="宋体" panose="02010600030101010101" pitchFamily="2" charset="-122"/>
              <a:sym typeface="Gill Sans MT" panose="020B0502020104020203" pitchFamily="34" charset="0"/>
            </a:endParaRPr>
          </a:p>
        </p:txBody>
      </p:sp>
      <p:sp>
        <p:nvSpPr>
          <p:cNvPr id="135176" name="AutoShape 8"/>
          <p:cNvSpPr/>
          <p:nvPr/>
        </p:nvSpPr>
        <p:spPr>
          <a:xfrm>
            <a:off x="773113" y="2978150"/>
            <a:ext cx="10642600" cy="952500"/>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sz="1600" dirty="0">
              <a:latin typeface="宋体" panose="02010600030101010101" pitchFamily="2" charset="-122"/>
            </a:endParaRPr>
          </a:p>
        </p:txBody>
      </p:sp>
      <p:grpSp>
        <p:nvGrpSpPr>
          <p:cNvPr id="135177" name="组合 82952"/>
          <p:cNvGrpSpPr/>
          <p:nvPr/>
        </p:nvGrpSpPr>
        <p:grpSpPr>
          <a:xfrm>
            <a:off x="1216025" y="2711450"/>
            <a:ext cx="2278063" cy="441325"/>
            <a:chOff x="-38" y="10"/>
            <a:chExt cx="3455" cy="741"/>
          </a:xfrm>
        </p:grpSpPr>
        <p:sp>
          <p:nvSpPr>
            <p:cNvPr id="135184" name="AutoShape 7"/>
            <p:cNvSpPr/>
            <p:nvPr/>
          </p:nvSpPr>
          <p:spPr>
            <a:xfrm rot="5400000">
              <a:off x="1301" y="-1329"/>
              <a:ext cx="741" cy="3418"/>
            </a:xfrm>
            <a:prstGeom prst="homePlate">
              <a:avLst>
                <a:gd name="adj" fmla="val 25000"/>
              </a:avLst>
            </a:prstGeom>
            <a:solidFill>
              <a:schemeClr val="accent1"/>
            </a:solidFill>
            <a:ln w="9525">
              <a:noFill/>
            </a:ln>
          </p:spPr>
          <p:txBody>
            <a:bodyPr lIns="90170" tIns="46990" rIns="90170" bIns="46990"/>
            <a:p>
              <a:endParaRPr lang="zh-CN" altLang="en-US" sz="1600" dirty="0">
                <a:latin typeface="宋体" panose="02010600030101010101" pitchFamily="2" charset="-122"/>
              </a:endParaRPr>
            </a:p>
          </p:txBody>
        </p:sp>
        <p:sp>
          <p:nvSpPr>
            <p:cNvPr id="135185" name="Text Box 10"/>
            <p:cNvSpPr txBox="1"/>
            <p:nvPr/>
          </p:nvSpPr>
          <p:spPr>
            <a:xfrm>
              <a:off x="104" y="27"/>
              <a:ext cx="3313" cy="607"/>
            </a:xfrm>
            <a:prstGeom prst="rect">
              <a:avLst/>
            </a:prstGeom>
            <a:noFill/>
            <a:ln w="9525">
              <a:noFill/>
            </a:ln>
          </p:spPr>
          <p:txBody>
            <a:bodyPr anchor="ctr" anchorCtr="1">
              <a:spAutoFit/>
            </a:bodyPr>
            <a:p>
              <a:pPr algn="dist">
                <a:lnSpc>
                  <a:spcPct val="110000"/>
                </a:lnSpc>
              </a:pPr>
              <a:r>
                <a:rPr lang="zh-CN" altLang="en-US" sz="1600" b="1" dirty="0">
                  <a:solidFill>
                    <a:schemeClr val="bg1"/>
                  </a:solidFill>
                  <a:latin typeface="宋体" panose="02010600030101010101" pitchFamily="2" charset="-122"/>
                  <a:sym typeface="Arial" panose="020B0604020202020204" pitchFamily="34" charset="0"/>
                </a:rPr>
                <a:t>居住用房租金补贴</a:t>
              </a:r>
              <a:endParaRPr lang="zh-CN" altLang="en-US" sz="1600" b="1" dirty="0">
                <a:solidFill>
                  <a:schemeClr val="bg1"/>
                </a:solidFill>
                <a:latin typeface="宋体" panose="02010600030101010101" pitchFamily="2" charset="-122"/>
                <a:sym typeface="Arial" panose="020B0604020202020204" pitchFamily="34" charset="0"/>
              </a:endParaRPr>
            </a:p>
          </p:txBody>
        </p:sp>
      </p:grpSp>
      <p:sp>
        <p:nvSpPr>
          <p:cNvPr id="135178" name="Text Box 15"/>
          <p:cNvSpPr txBox="1"/>
          <p:nvPr/>
        </p:nvSpPr>
        <p:spPr>
          <a:xfrm>
            <a:off x="792163" y="3109913"/>
            <a:ext cx="10482262" cy="681037"/>
          </a:xfrm>
          <a:prstGeom prst="rect">
            <a:avLst/>
          </a:prstGeom>
          <a:noFill/>
          <a:ln w="9525">
            <a:noFill/>
          </a:ln>
        </p:spPr>
        <p:txBody>
          <a:bodyPr>
            <a:spAutoFit/>
          </a:bodyPr>
          <a:p>
            <a:pPr marL="370205" indent="-285750" defTabSz="914400">
              <a:lnSpc>
                <a:spcPct val="120000"/>
              </a:lnSpc>
              <a:buFont typeface="Wingdings" panose="05000000000000000000" pitchFamily="2" charset="2"/>
              <a:buChar char="Ø"/>
              <a:tabLst>
                <a:tab pos="82550" algn="l"/>
              </a:tabLst>
            </a:pPr>
            <a:r>
              <a:rPr lang="zh-CN" altLang="en-US" sz="1600" dirty="0">
                <a:latin typeface="宋体" panose="02010600030101010101" pitchFamily="2" charset="-122"/>
                <a:sym typeface="Gill Sans MT" panose="020B0502020104020203" pitchFamily="34" charset="0"/>
              </a:rPr>
              <a:t>符合申报条件要求，并自行在湖里区租房的台湾青创企业法定代表人，可申请期限最长不超过三年的租房补贴。实际入住满6个月（含）以上，按实际支付的租房租金给予补贴，最高不超过人民币</a:t>
            </a:r>
            <a:r>
              <a:rPr lang="zh-CN" altLang="en-US" sz="1600" dirty="0">
                <a:solidFill>
                  <a:srgbClr val="FF0000"/>
                </a:solidFill>
                <a:latin typeface="宋体" panose="02010600030101010101" pitchFamily="2" charset="-122"/>
                <a:sym typeface="Gill Sans MT" panose="020B0502020104020203" pitchFamily="34" charset="0"/>
              </a:rPr>
              <a:t>2000元/月</a:t>
            </a:r>
            <a:r>
              <a:rPr lang="zh-CN" altLang="en-US" sz="1600" dirty="0">
                <a:latin typeface="宋体" panose="02010600030101010101" pitchFamily="2" charset="-122"/>
                <a:sym typeface="Gill Sans MT" panose="020B0502020104020203" pitchFamily="34" charset="0"/>
              </a:rPr>
              <a:t>。</a:t>
            </a:r>
            <a:endParaRPr lang="zh-CN" altLang="en-US" sz="1600" dirty="0">
              <a:latin typeface="宋体" panose="02010600030101010101" pitchFamily="2" charset="-122"/>
              <a:sym typeface="Gill Sans MT" panose="020B0502020104020203" pitchFamily="34" charset="0"/>
            </a:endParaRPr>
          </a:p>
        </p:txBody>
      </p:sp>
      <p:sp>
        <p:nvSpPr>
          <p:cNvPr id="135179" name="AutoShape 8"/>
          <p:cNvSpPr/>
          <p:nvPr/>
        </p:nvSpPr>
        <p:spPr>
          <a:xfrm>
            <a:off x="814388" y="5432425"/>
            <a:ext cx="10601325" cy="1149350"/>
          </a:xfrm>
          <a:prstGeom prst="roundRect">
            <a:avLst>
              <a:gd name="adj" fmla="val 16667"/>
            </a:avLst>
          </a:prstGeom>
          <a:noFill/>
          <a:ln w="28575" cap="flat" cmpd="sng">
            <a:solidFill>
              <a:schemeClr val="accent1"/>
            </a:solidFill>
            <a:prstDash val="solid"/>
            <a:headEnd type="none" w="med" len="med"/>
            <a:tailEnd type="none" w="med" len="med"/>
          </a:ln>
        </p:spPr>
        <p:txBody>
          <a:bodyPr lIns="90170" tIns="46990" rIns="90170" bIns="46990"/>
          <a:p>
            <a:endParaRPr lang="zh-CN" altLang="en-US" sz="1600" dirty="0">
              <a:latin typeface="宋体" panose="02010600030101010101" pitchFamily="2" charset="-122"/>
            </a:endParaRPr>
          </a:p>
        </p:txBody>
      </p:sp>
      <p:grpSp>
        <p:nvGrpSpPr>
          <p:cNvPr id="135180" name="组合 82952"/>
          <p:cNvGrpSpPr/>
          <p:nvPr/>
        </p:nvGrpSpPr>
        <p:grpSpPr>
          <a:xfrm>
            <a:off x="1257300" y="5354638"/>
            <a:ext cx="2266950" cy="442912"/>
            <a:chOff x="-38" y="10"/>
            <a:chExt cx="3440" cy="741"/>
          </a:xfrm>
        </p:grpSpPr>
        <p:sp>
          <p:nvSpPr>
            <p:cNvPr id="135182" name="AutoShape 7"/>
            <p:cNvSpPr/>
            <p:nvPr/>
          </p:nvSpPr>
          <p:spPr>
            <a:xfrm rot="5400000">
              <a:off x="1301" y="-1329"/>
              <a:ext cx="741" cy="3418"/>
            </a:xfrm>
            <a:prstGeom prst="homePlate">
              <a:avLst>
                <a:gd name="adj" fmla="val 25000"/>
              </a:avLst>
            </a:prstGeom>
            <a:solidFill>
              <a:schemeClr val="accent1"/>
            </a:solidFill>
            <a:ln w="9525">
              <a:noFill/>
            </a:ln>
          </p:spPr>
          <p:txBody>
            <a:bodyPr lIns="90170" tIns="46990" rIns="90170" bIns="46990"/>
            <a:p>
              <a:endParaRPr lang="zh-CN" altLang="en-US" sz="1600" dirty="0">
                <a:latin typeface="宋体" panose="02010600030101010101" pitchFamily="2" charset="-122"/>
              </a:endParaRPr>
            </a:p>
          </p:txBody>
        </p:sp>
        <p:sp>
          <p:nvSpPr>
            <p:cNvPr id="135183" name="Text Box 10"/>
            <p:cNvSpPr txBox="1"/>
            <p:nvPr/>
          </p:nvSpPr>
          <p:spPr>
            <a:xfrm>
              <a:off x="89" y="27"/>
              <a:ext cx="3313" cy="607"/>
            </a:xfrm>
            <a:prstGeom prst="rect">
              <a:avLst/>
            </a:prstGeom>
            <a:noFill/>
            <a:ln w="9525">
              <a:noFill/>
            </a:ln>
          </p:spPr>
          <p:txBody>
            <a:bodyPr anchor="ctr" anchorCtr="1">
              <a:spAutoFit/>
            </a:bodyPr>
            <a:p>
              <a:pPr algn="dist">
                <a:lnSpc>
                  <a:spcPct val="110000"/>
                </a:lnSpc>
              </a:pPr>
              <a:r>
                <a:rPr lang="zh-CN" altLang="en-US" sz="1600" b="1" dirty="0">
                  <a:solidFill>
                    <a:schemeClr val="bg1"/>
                  </a:solidFill>
                  <a:latin typeface="宋体" panose="02010600030101010101" pitchFamily="2" charset="-122"/>
                  <a:sym typeface="Arial" panose="020B0604020202020204" pitchFamily="34" charset="0"/>
                </a:rPr>
                <a:t>创业贷款担保</a:t>
              </a:r>
              <a:endParaRPr lang="zh-CN" altLang="en-US" sz="1600" b="1" dirty="0">
                <a:solidFill>
                  <a:schemeClr val="bg1"/>
                </a:solidFill>
                <a:latin typeface="宋体" panose="02010600030101010101" pitchFamily="2" charset="-122"/>
                <a:sym typeface="Arial" panose="020B0604020202020204" pitchFamily="34" charset="0"/>
              </a:endParaRPr>
            </a:p>
          </p:txBody>
        </p:sp>
      </p:grpSp>
      <p:sp>
        <p:nvSpPr>
          <p:cNvPr id="135181" name="Text Box 15"/>
          <p:cNvSpPr txBox="1"/>
          <p:nvPr/>
        </p:nvSpPr>
        <p:spPr>
          <a:xfrm>
            <a:off x="787400" y="5746750"/>
            <a:ext cx="10582275" cy="681038"/>
          </a:xfrm>
          <a:prstGeom prst="rect">
            <a:avLst/>
          </a:prstGeom>
          <a:noFill/>
          <a:ln w="9525">
            <a:noFill/>
          </a:ln>
        </p:spPr>
        <p:txBody>
          <a:bodyPr>
            <a:spAutoFit/>
          </a:bodyPr>
          <a:p>
            <a:pPr marL="370205" indent="-285750" defTabSz="914400">
              <a:lnSpc>
                <a:spcPct val="120000"/>
              </a:lnSpc>
              <a:buFont typeface="Wingdings" panose="05000000000000000000" pitchFamily="2" charset="2"/>
              <a:buChar char="Ø"/>
              <a:tabLst>
                <a:tab pos="82550" algn="l"/>
              </a:tabLst>
            </a:pPr>
            <a:r>
              <a:rPr lang="zh-CN" altLang="en-US" sz="1600" dirty="0">
                <a:latin typeface="宋体" panose="02010600030101010101" pitchFamily="2" charset="-122"/>
                <a:sym typeface="Gill Sans MT" panose="020B0502020104020203" pitchFamily="34" charset="0"/>
              </a:rPr>
              <a:t>创业项目可根据不同条件申请人民币50万元以内的小额担保贷款和最高人民币200万元的科技贷款贴息项目支持。支持湖里区各类担保机构为在湖里区创业的台湾青年提供融资担保。并根据实际情况给予风险补偿。</a:t>
            </a:r>
            <a:endParaRPr lang="zh-CN" altLang="en-US" sz="1600" dirty="0">
              <a:latin typeface="宋体" panose="02010600030101010101" pitchFamily="2" charset="-122"/>
              <a:sym typeface="Gill Sans MT" panose="020B0502020104020203" pitchFamily="34" charset="0"/>
            </a:endParaRPr>
          </a:p>
        </p:txBody>
      </p:sp>
    </p:spTree>
  </p:cSld>
  <p:clrMapOvr>
    <a:masterClrMapping/>
  </p:clrMapOvr>
  <p:transition spd="slow" advTm="3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Rectangle 2"/>
          <p:cNvSpPr>
            <a:spLocks noGrp="1"/>
          </p:cNvSpPr>
          <p:nvPr>
            <p:ph type="title" idx="4294967295"/>
          </p:nvPr>
        </p:nvSpPr>
        <p:spPr>
          <a:xfrm>
            <a:off x="1243013" y="115888"/>
            <a:ext cx="10956925" cy="1430337"/>
          </a:xfrm>
        </p:spPr>
        <p:txBody>
          <a:bodyPr vert="horz" wrap="square" lIns="91440" tIns="45720" rIns="91440" bIns="45720" anchor="b"/>
          <a:p>
            <a:pPr indent="-457200" eaLnBrk="1" hangingPunct="1">
              <a:lnSpc>
                <a:spcPct val="100000"/>
              </a:lnSpc>
            </a:pPr>
            <a:r>
              <a:rPr lang="en-US" altLang="en-US" sz="1800" b="1" dirty="0">
                <a:latin typeface="宋体" panose="02010600030101010101" pitchFamily="2" charset="-122"/>
                <a:ea typeface="宋体" panose="02010600030101010101" pitchFamily="2" charset="-122"/>
                <a:sym typeface="+mn-ea"/>
              </a:rPr>
              <a:t>关于深化人才发展体制改革加快推进“智汇湖里”人才强区战略的意见</a:t>
            </a:r>
            <a:br>
              <a:rPr lang="zh-CN" altLang="en-US" sz="1800" b="1" dirty="0">
                <a:latin typeface="宋体" panose="02010600030101010101" pitchFamily="2" charset="-122"/>
                <a:ea typeface="宋体" panose="02010600030101010101" pitchFamily="2" charset="-122"/>
                <a:sym typeface="+mn-ea"/>
              </a:rPr>
            </a:br>
            <a:r>
              <a:rPr lang="en-US" altLang="en-US" sz="1800" b="1" dirty="0">
                <a:latin typeface="宋体" panose="02010600030101010101" pitchFamily="2" charset="-122"/>
                <a:ea typeface="宋体" panose="02010600030101010101" pitchFamily="2" charset="-122"/>
                <a:sym typeface="+mn-ea"/>
              </a:rPr>
              <a:t>（厦湖委【2018】74号）</a:t>
            </a:r>
            <a:br>
              <a:rPr lang="en-US" altLang="en-US" sz="1800" b="1">
                <a:latin typeface="宋体" panose="02010600030101010101" pitchFamily="2" charset="-122"/>
                <a:ea typeface="宋体" panose="02010600030101010101" pitchFamily="2" charset="-122"/>
              </a:rPr>
            </a:br>
            <a:br>
              <a:rPr lang="zh-CN" altLang="en-US" sz="1800" b="1" dirty="0">
                <a:latin typeface="宋体" panose="02010600030101010101" pitchFamily="2" charset="-122"/>
                <a:ea typeface="宋体" panose="02010600030101010101" pitchFamily="2" charset="-122"/>
              </a:rPr>
            </a:br>
            <a:endParaRPr lang="en-US" altLang="en-US" sz="1800" b="1" dirty="0">
              <a:latin typeface="宋体" panose="02010600030101010101" pitchFamily="2" charset="-122"/>
              <a:ea typeface="宋体" panose="02010600030101010101" pitchFamily="2" charset="-122"/>
            </a:endParaRPr>
          </a:p>
        </p:txBody>
      </p:sp>
      <p:sp>
        <p:nvSpPr>
          <p:cNvPr id="133122" name="AutoShape 8"/>
          <p:cNvSpPr/>
          <p:nvPr/>
        </p:nvSpPr>
        <p:spPr>
          <a:xfrm>
            <a:off x="696913" y="1984375"/>
            <a:ext cx="10620375" cy="344170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33123" name="组合 21511"/>
          <p:cNvGrpSpPr/>
          <p:nvPr/>
        </p:nvGrpSpPr>
        <p:grpSpPr>
          <a:xfrm>
            <a:off x="1204913" y="1716088"/>
            <a:ext cx="2170112" cy="473075"/>
            <a:chOff x="-58" y="-7"/>
            <a:chExt cx="3418" cy="758"/>
          </a:xfrm>
        </p:grpSpPr>
        <p:sp>
          <p:nvSpPr>
            <p:cNvPr id="133125"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33126" name="Text Box 10"/>
            <p:cNvSpPr txBox="1"/>
            <p:nvPr/>
          </p:nvSpPr>
          <p:spPr>
            <a:xfrm>
              <a:off x="100" y="-7"/>
              <a:ext cx="3225" cy="590"/>
            </a:xfrm>
            <a:prstGeom prst="rect">
              <a:avLst/>
            </a:prstGeom>
            <a:noFill/>
            <a:ln w="9525">
              <a:noFill/>
            </a:ln>
          </p:spPr>
          <p:txBody>
            <a:bodyPr anchor="ctr" anchorCtr="1">
              <a:spAutoFit/>
            </a:bodyPr>
            <a:p>
              <a:pPr algn="dist"/>
              <a:r>
                <a:rPr lang="en-US" altLang="zh-CN" b="1">
                  <a:solidFill>
                    <a:schemeClr val="bg1"/>
                  </a:solidFill>
                  <a:latin typeface="方正小标宋简体" panose="03000509000000000000" charset="-122"/>
                  <a:ea typeface="方正小标宋简体" panose="03000509000000000000" charset="-122"/>
                </a:rPr>
                <a:t>“</a:t>
              </a:r>
              <a:r>
                <a:rPr lang="zh-CN" altLang="en-US" b="1" dirty="0">
                  <a:solidFill>
                    <a:schemeClr val="bg1"/>
                  </a:solidFill>
                  <a:latin typeface="方正小标宋简体" panose="03000509000000000000" charset="-122"/>
                  <a:ea typeface="方正小标宋简体" panose="03000509000000000000" charset="-122"/>
                </a:rPr>
                <a:t>智汇湖里</a:t>
              </a:r>
              <a:r>
                <a:rPr lang="en-US" altLang="zh-CN" b="1">
                  <a:solidFill>
                    <a:schemeClr val="bg1"/>
                  </a:solidFill>
                  <a:latin typeface="方正小标宋简体" panose="03000509000000000000" charset="-122"/>
                  <a:ea typeface="方正小标宋简体" panose="03000509000000000000" charset="-122"/>
                </a:rPr>
                <a:t>”</a:t>
              </a:r>
              <a:endParaRPr lang="en-US" altLang="zh-CN" b="1">
                <a:solidFill>
                  <a:schemeClr val="bg1"/>
                </a:solidFill>
                <a:latin typeface="方正小标宋简体" panose="03000509000000000000" charset="-122"/>
                <a:ea typeface="方正小标宋简体" panose="03000509000000000000" charset="-122"/>
              </a:endParaRPr>
            </a:p>
          </p:txBody>
        </p:sp>
      </p:grpSp>
      <p:sp>
        <p:nvSpPr>
          <p:cNvPr id="133124" name="文本框 27"/>
          <p:cNvSpPr txBox="1"/>
          <p:nvPr/>
        </p:nvSpPr>
        <p:spPr>
          <a:xfrm>
            <a:off x="782638" y="2271713"/>
            <a:ext cx="10534650" cy="2797175"/>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宋体" panose="02010600030101010101" pitchFamily="2" charset="-122"/>
                <a:sym typeface="+mn-ea"/>
              </a:rPr>
              <a:t>高层次创新创业人才：国家“千人计划”、福建省“百人计划”和厦门市“双百计划</a:t>
            </a:r>
            <a:r>
              <a:rPr lang="en-US" altLang="zh-CN" sz="1600">
                <a:latin typeface="宋体" panose="02010600030101010101" pitchFamily="2" charset="-122"/>
                <a:sym typeface="+mn-ea"/>
              </a:rPr>
              <a:t>”</a:t>
            </a:r>
            <a:r>
              <a:rPr lang="zh-CN" altLang="en-US" sz="1600" dirty="0">
                <a:latin typeface="宋体" panose="02010600030101010101" pitchFamily="2" charset="-122"/>
                <a:sym typeface="+mn-ea"/>
              </a:rPr>
              <a:t>，五年内最高可享受</a:t>
            </a:r>
            <a:r>
              <a:rPr lang="zh-CN" altLang="zh-CN" sz="1600" dirty="0">
                <a:solidFill>
                  <a:srgbClr val="FF0000"/>
                </a:solidFill>
                <a:latin typeface="宋体" panose="02010600030101010101" pitchFamily="2" charset="-122"/>
                <a:sym typeface="+mn-ea"/>
              </a:rPr>
              <a:t>240</a:t>
            </a:r>
            <a:r>
              <a:rPr lang="zh-CN" altLang="en-US" sz="1600" dirty="0">
                <a:solidFill>
                  <a:srgbClr val="FF0000"/>
                </a:solidFill>
                <a:latin typeface="宋体" panose="02010600030101010101" pitchFamily="2" charset="-122"/>
                <a:sym typeface="+mn-ea"/>
              </a:rPr>
              <a:t>万元</a:t>
            </a:r>
            <a:r>
              <a:rPr lang="zh-CN" altLang="en-US" sz="1600" dirty="0">
                <a:latin typeface="宋体" panose="02010600030101010101" pitchFamily="2" charset="-122"/>
                <a:sym typeface="+mn-ea"/>
              </a:rPr>
              <a:t>区级创业启动资金扶持、每月最高</a:t>
            </a:r>
            <a:r>
              <a:rPr lang="zh-CN" altLang="zh-CN" sz="1600" dirty="0">
                <a:latin typeface="宋体" panose="02010600030101010101" pitchFamily="2" charset="-122"/>
                <a:sym typeface="+mn-ea"/>
              </a:rPr>
              <a:t>2</a:t>
            </a:r>
            <a:r>
              <a:rPr lang="zh-CN" altLang="en-US" sz="1600" dirty="0">
                <a:latin typeface="宋体" panose="02010600030101010101" pitchFamily="2" charset="-122"/>
                <a:sym typeface="+mn-ea"/>
              </a:rPr>
              <a:t>万元的场所租金补贴、每月</a:t>
            </a:r>
            <a:r>
              <a:rPr lang="zh-CN" altLang="en-US" sz="1600" dirty="0">
                <a:solidFill>
                  <a:srgbClr val="FF0000"/>
                </a:solidFill>
                <a:latin typeface="宋体" panose="02010600030101010101" pitchFamily="2" charset="-122"/>
                <a:sym typeface="+mn-ea"/>
              </a:rPr>
              <a:t>最高</a:t>
            </a:r>
            <a:r>
              <a:rPr lang="zh-CN" altLang="zh-CN" sz="1600" dirty="0">
                <a:solidFill>
                  <a:srgbClr val="FF0000"/>
                </a:solidFill>
                <a:latin typeface="宋体" panose="02010600030101010101" pitchFamily="2" charset="-122"/>
                <a:sym typeface="+mn-ea"/>
              </a:rPr>
              <a:t>5000</a:t>
            </a:r>
            <a:r>
              <a:rPr lang="zh-CN" altLang="en-US" sz="1600" dirty="0">
                <a:solidFill>
                  <a:srgbClr val="FF0000"/>
                </a:solidFill>
                <a:latin typeface="宋体" panose="02010600030101010101" pitchFamily="2" charset="-122"/>
                <a:sym typeface="+mn-ea"/>
              </a:rPr>
              <a:t>元</a:t>
            </a:r>
            <a:r>
              <a:rPr lang="zh-CN" altLang="en-US" sz="1600" dirty="0">
                <a:latin typeface="宋体" panose="02010600030101010101" pitchFamily="2" charset="-122"/>
                <a:sym typeface="+mn-ea"/>
              </a:rPr>
              <a:t>的住房补贴、</a:t>
            </a:r>
            <a:r>
              <a:rPr lang="zh-CN" altLang="zh-CN" sz="1600" dirty="0">
                <a:solidFill>
                  <a:srgbClr val="FF0000"/>
                </a:solidFill>
                <a:latin typeface="宋体" panose="02010600030101010101" pitchFamily="2" charset="-122"/>
                <a:sym typeface="+mn-ea"/>
              </a:rPr>
              <a:t>2500</a:t>
            </a:r>
            <a:r>
              <a:rPr lang="zh-CN" altLang="en-US" sz="1600" dirty="0">
                <a:solidFill>
                  <a:srgbClr val="FF0000"/>
                </a:solidFill>
                <a:latin typeface="宋体" panose="02010600030101010101" pitchFamily="2" charset="-122"/>
                <a:sym typeface="+mn-ea"/>
              </a:rPr>
              <a:t>元</a:t>
            </a:r>
            <a:r>
              <a:rPr lang="zh-CN" altLang="en-US" sz="1600" dirty="0">
                <a:latin typeface="宋体" panose="02010600030101010101" pitchFamily="2" charset="-122"/>
                <a:sym typeface="+mn-ea"/>
              </a:rPr>
              <a:t>的保健补贴以及子女入学照顾。</a:t>
            </a:r>
            <a:endParaRPr lang="zh-CN" altLang="en-US" sz="1600" dirty="0">
              <a:latin typeface="宋体" panose="02010600030101010101" pitchFamily="2" charset="-122"/>
              <a:sym typeface="+mn-ea"/>
            </a:endParaRPr>
          </a:p>
          <a:p>
            <a:pPr marL="285750" indent="-285750">
              <a:lnSpc>
                <a:spcPct val="110000"/>
              </a:lnSpc>
              <a:buFont typeface="Wingdings" panose="05000000000000000000" pitchFamily="2" charset="2"/>
              <a:buChar char="Ø"/>
            </a:pPr>
            <a:r>
              <a:rPr lang="zh-CN" altLang="en-US" sz="1600" dirty="0">
                <a:latin typeface="宋体" panose="02010600030101010101" pitchFamily="2" charset="-122"/>
                <a:sym typeface="+mn-ea"/>
              </a:rPr>
              <a:t>重点产业人才：对新评定的重点产业人才五年内每年给予最高</a:t>
            </a:r>
            <a:r>
              <a:rPr lang="zh-CN" altLang="zh-CN" sz="1600" dirty="0">
                <a:solidFill>
                  <a:srgbClr val="FF0000"/>
                </a:solidFill>
                <a:latin typeface="宋体" panose="02010600030101010101" pitchFamily="2" charset="-122"/>
                <a:sym typeface="+mn-ea"/>
              </a:rPr>
              <a:t>6</a:t>
            </a:r>
            <a:r>
              <a:rPr lang="zh-CN" altLang="en-US" sz="1600" dirty="0">
                <a:solidFill>
                  <a:srgbClr val="FF0000"/>
                </a:solidFill>
                <a:latin typeface="宋体" panose="02010600030101010101" pitchFamily="2" charset="-122"/>
                <a:sym typeface="+mn-ea"/>
              </a:rPr>
              <a:t>万元</a:t>
            </a:r>
            <a:r>
              <a:rPr lang="en-US" altLang="zh-CN" sz="1600">
                <a:solidFill>
                  <a:srgbClr val="FF0000"/>
                </a:solidFill>
                <a:latin typeface="宋体" panose="02010600030101010101" pitchFamily="2" charset="-122"/>
                <a:sym typeface="+mn-ea"/>
              </a:rPr>
              <a:t>/</a:t>
            </a:r>
            <a:r>
              <a:rPr lang="zh-CN" altLang="en-US" sz="1600" dirty="0">
                <a:solidFill>
                  <a:srgbClr val="FF0000"/>
                </a:solidFill>
                <a:latin typeface="宋体" panose="02010600030101010101" pitchFamily="2" charset="-122"/>
                <a:sym typeface="+mn-ea"/>
              </a:rPr>
              <a:t>年</a:t>
            </a:r>
            <a:r>
              <a:rPr lang="zh-CN" altLang="en-US" sz="1600" dirty="0">
                <a:latin typeface="宋体" panose="02010600030101010101" pitchFamily="2" charset="-122"/>
                <a:sym typeface="+mn-ea"/>
              </a:rPr>
              <a:t>的补贴及奖励，还可享受子女入学照顾。支持金融人才引进，给予辖区重点金融企业的高级管理人才三年区级个税奖励，其中入选厦门市高层次紧缺型金融人才计划的再配套给予</a:t>
            </a:r>
            <a:r>
              <a:rPr lang="zh-CN" altLang="zh-CN" sz="1600" dirty="0">
                <a:solidFill>
                  <a:srgbClr val="FF0000"/>
                </a:solidFill>
                <a:latin typeface="宋体" panose="02010600030101010101" pitchFamily="2" charset="-122"/>
                <a:sym typeface="+mn-ea"/>
              </a:rPr>
              <a:t>10</a:t>
            </a:r>
            <a:r>
              <a:rPr lang="zh-CN" altLang="en-US" sz="1600" dirty="0">
                <a:solidFill>
                  <a:srgbClr val="FF0000"/>
                </a:solidFill>
                <a:latin typeface="宋体" panose="02010600030101010101" pitchFamily="2" charset="-122"/>
                <a:sym typeface="+mn-ea"/>
              </a:rPr>
              <a:t>万元</a:t>
            </a:r>
            <a:r>
              <a:rPr lang="zh-CN" altLang="en-US" sz="1600" dirty="0">
                <a:latin typeface="宋体" panose="02010600030101010101" pitchFamily="2" charset="-122"/>
                <a:sym typeface="+mn-ea"/>
              </a:rPr>
              <a:t>的安家补贴。</a:t>
            </a:r>
            <a:endParaRPr lang="zh-CN" altLang="en-US" sz="1600" dirty="0">
              <a:latin typeface="宋体" panose="02010600030101010101" pitchFamily="2" charset="-122"/>
              <a:sym typeface="+mn-ea"/>
            </a:endParaRPr>
          </a:p>
          <a:p>
            <a:pPr marL="285750" indent="-285750">
              <a:lnSpc>
                <a:spcPct val="110000"/>
              </a:lnSpc>
              <a:buFont typeface="Wingdings" panose="05000000000000000000" pitchFamily="2" charset="2"/>
              <a:buChar char="Ø"/>
            </a:pPr>
            <a:r>
              <a:rPr lang="zh-CN" altLang="en-US" sz="1600" dirty="0">
                <a:latin typeface="宋体" panose="02010600030101010101" pitchFamily="2" charset="-122"/>
                <a:sym typeface="+mn-ea"/>
              </a:rPr>
              <a:t>企业经营管理人才：对年度薪酬个税</a:t>
            </a:r>
            <a:r>
              <a:rPr lang="zh-CN" altLang="zh-CN" sz="1600" dirty="0">
                <a:latin typeface="宋体" panose="02010600030101010101" pitchFamily="2" charset="-122"/>
                <a:sym typeface="+mn-ea"/>
              </a:rPr>
              <a:t>5</a:t>
            </a:r>
            <a:r>
              <a:rPr lang="zh-CN" altLang="en-US" sz="1600" dirty="0">
                <a:latin typeface="宋体" panose="02010600030101010101" pitchFamily="2" charset="-122"/>
                <a:sym typeface="+mn-ea"/>
              </a:rPr>
              <a:t>万元以上的总部企业或新上市企业高管，按其当年薪酬所得个税区级留成部分给予同额奖励，对其获得本企业分红</a:t>
            </a:r>
            <a:r>
              <a:rPr lang="zh-CN" altLang="zh-CN" sz="1600" dirty="0">
                <a:latin typeface="宋体" panose="02010600030101010101" pitchFamily="2" charset="-122"/>
                <a:sym typeface="+mn-ea"/>
              </a:rPr>
              <a:t>(</a:t>
            </a:r>
            <a:r>
              <a:rPr lang="zh-CN" altLang="en-US" sz="1600" dirty="0">
                <a:latin typeface="宋体" panose="02010600030101010101" pitchFamily="2" charset="-122"/>
                <a:sym typeface="+mn-ea"/>
              </a:rPr>
              <a:t>股息</a:t>
            </a:r>
            <a:r>
              <a:rPr lang="zh-CN" altLang="zh-CN" sz="1600" dirty="0">
                <a:latin typeface="宋体" panose="02010600030101010101" pitchFamily="2" charset="-122"/>
                <a:sym typeface="+mn-ea"/>
              </a:rPr>
              <a:t>)</a:t>
            </a:r>
            <a:r>
              <a:rPr lang="zh-CN" altLang="en-US" sz="1600" dirty="0">
                <a:latin typeface="宋体" panose="02010600030101010101" pitchFamily="2" charset="-122"/>
                <a:sym typeface="+mn-ea"/>
              </a:rPr>
              <a:t>及股权转让所得个税区级留成的</a:t>
            </a:r>
            <a:r>
              <a:rPr lang="zh-CN" altLang="zh-CN" sz="1600" dirty="0">
                <a:solidFill>
                  <a:srgbClr val="FF0000"/>
                </a:solidFill>
                <a:latin typeface="宋体" panose="02010600030101010101" pitchFamily="2" charset="-122"/>
                <a:sym typeface="+mn-ea"/>
              </a:rPr>
              <a:t>50%</a:t>
            </a:r>
            <a:r>
              <a:rPr lang="zh-CN" altLang="en-US" sz="1600" dirty="0">
                <a:latin typeface="宋体" panose="02010600030101010101" pitchFamily="2" charset="-122"/>
                <a:sym typeface="+mn-ea"/>
              </a:rPr>
              <a:t>给予同额奖励，奖励期限最长五年，以及子女入学照顾。</a:t>
            </a:r>
            <a:endParaRPr lang="zh-CN" altLang="en-US" sz="1600" dirty="0">
              <a:latin typeface="宋体" panose="02010600030101010101" pitchFamily="2" charset="-122"/>
              <a:sym typeface="+mn-ea"/>
            </a:endParaRPr>
          </a:p>
          <a:p>
            <a:pPr marL="285750" indent="-285750">
              <a:lnSpc>
                <a:spcPct val="110000"/>
              </a:lnSpc>
              <a:buFont typeface="Wingdings" panose="05000000000000000000" pitchFamily="2" charset="2"/>
              <a:buChar char="Ø"/>
            </a:pPr>
            <a:r>
              <a:rPr lang="zh-CN" altLang="en-US" sz="1600" dirty="0">
                <a:latin typeface="宋体" panose="02010600030101010101" pitchFamily="2" charset="-122"/>
                <a:sym typeface="+mn-ea"/>
              </a:rPr>
              <a:t>对台湾、教育、卫生、社会工作、高技能、区拔尖等领域人才提供补贴及子女入学照顾等政策支持。</a:t>
            </a:r>
            <a:endParaRPr lang="zh-CN" altLang="en-US" sz="1600" dirty="0">
              <a:latin typeface="宋体" panose="02010600030101010101" pitchFamily="2" charset="-122"/>
              <a:sym typeface="+mn-ea"/>
            </a:endParaRPr>
          </a:p>
        </p:txBody>
      </p:sp>
    </p:spTree>
  </p:cSld>
  <p:clrMapOvr>
    <a:masterClrMapping/>
  </p:clrMapOvr>
  <p:transition spd="slow" advTm="3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AutoShape 8"/>
          <p:cNvSpPr/>
          <p:nvPr/>
        </p:nvSpPr>
        <p:spPr>
          <a:xfrm>
            <a:off x="717550" y="1799590"/>
            <a:ext cx="10757535" cy="366522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nchor="t"/>
          <a:p>
            <a:pPr defTabSz="457200"/>
            <a:endParaRPr lang="zh-CN" altLang="en-US"/>
          </a:p>
          <a:p>
            <a:pPr defTabSz="457200"/>
            <a:endParaRPr lang="zh-CN" altLang="en-US" dirty="0">
              <a:latin typeface="Arial" panose="020B0604020202020204" pitchFamily="34" charset="0"/>
              <a:ea typeface="宋体" panose="02010600030101010101" pitchFamily="2" charset="-122"/>
            </a:endParaRPr>
          </a:p>
        </p:txBody>
      </p:sp>
      <p:grpSp>
        <p:nvGrpSpPr>
          <p:cNvPr id="13" name="组合 21507"/>
          <p:cNvGrpSpPr/>
          <p:nvPr/>
        </p:nvGrpSpPr>
        <p:grpSpPr>
          <a:xfrm>
            <a:off x="1277060" y="1357286"/>
            <a:ext cx="2425700" cy="624549"/>
            <a:chOff x="-75" y="10"/>
            <a:chExt cx="3418" cy="741"/>
          </a:xfrm>
        </p:grpSpPr>
        <p:sp>
          <p:nvSpPr>
            <p:cNvPr id="14" name="AutoShape 7"/>
            <p:cNvSpPr/>
            <p:nvPr/>
          </p:nvSpPr>
          <p:spPr>
            <a:xfrm rot="5400000">
              <a:off x="1264" y="-1329"/>
              <a:ext cx="741" cy="3418"/>
            </a:xfrm>
            <a:prstGeom prst="homePlate">
              <a:avLst>
                <a:gd name="adj" fmla="val 25000"/>
              </a:avLst>
            </a:prstGeom>
            <a:solidFill>
              <a:schemeClr val="accent1"/>
            </a:solidFill>
            <a:ln w="9525">
              <a:noFill/>
            </a:ln>
          </p:spPr>
          <p:txBody>
            <a:bodyPr rot="10800000" vert="eaVert" lIns="90170" tIns="46990" rIns="90170" bIns="46990" anchor="t"/>
            <a:p>
              <a:pPr defTabSz="457200"/>
              <a:endParaRPr lang="zh-CN" dirty="0">
                <a:latin typeface="Arial" panose="020B0604020202020204" pitchFamily="34" charset="0"/>
                <a:ea typeface="宋体" panose="02010600030101010101" pitchFamily="2" charset="-122"/>
              </a:endParaRPr>
            </a:p>
          </p:txBody>
        </p:sp>
        <p:sp>
          <p:nvSpPr>
            <p:cNvPr id="15" name="Text Box 10"/>
            <p:cNvSpPr txBox="1"/>
            <p:nvPr/>
          </p:nvSpPr>
          <p:spPr>
            <a:xfrm>
              <a:off x="36" y="84"/>
              <a:ext cx="3225" cy="43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高层次人才安居奖励</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3" name="Text Box 15"/>
          <p:cNvSpPr txBox="1"/>
          <p:nvPr/>
        </p:nvSpPr>
        <p:spPr>
          <a:xfrm>
            <a:off x="718185" y="2092325"/>
            <a:ext cx="10756900" cy="3080385"/>
          </a:xfrm>
          <a:prstGeom prst="rect">
            <a:avLst/>
          </a:prstGeom>
          <a:noFill/>
          <a:ln w="9525">
            <a:noFill/>
          </a:ln>
        </p:spPr>
        <p:txBody>
          <a:bodyPr wrap="square" anchor="t">
            <a:spAutoFit/>
          </a:bodyPr>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高层次人才层次调整为A+(杰出人才)、A(国家级领军人才)、B(省级领军人才)、C(市级领军人才)四类。</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b="1" dirty="0">
                <a:latin typeface="宋体" panose="02010600030101010101" pitchFamily="2" charset="-122"/>
                <a:cs typeface="宋体" panose="02010600030101010101" pitchFamily="2" charset="-122"/>
                <a:sym typeface="Gill Sans MT" panose="020B0502020104020203"/>
              </a:rPr>
              <a:t>提高人才购房补贴标准。</a:t>
            </a:r>
            <a:r>
              <a:rPr lang="zh-CN" altLang="en-US" dirty="0">
                <a:latin typeface="宋体" panose="02010600030101010101" pitchFamily="2" charset="-122"/>
                <a:cs typeface="宋体" panose="02010600030101010101" pitchFamily="2" charset="-122"/>
                <a:sym typeface="Gill Sans MT" panose="020B0502020104020203"/>
              </a:rPr>
              <a:t>A、B、C类高层次人才申请购房补贴标准分别提高为每人</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200万元</a:t>
            </a:r>
            <a:r>
              <a:rPr lang="zh-CN" altLang="en-US" dirty="0">
                <a:latin typeface="宋体" panose="02010600030101010101" pitchFamily="2" charset="-122"/>
                <a:cs typeface="宋体" panose="02010600030101010101" pitchFamily="2" charset="-122"/>
                <a:sym typeface="Gill Sans MT" panose="020B0502020104020203"/>
              </a:rPr>
              <a:t>、</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160万元</a:t>
            </a:r>
            <a:r>
              <a:rPr lang="zh-CN" altLang="en-US" dirty="0">
                <a:latin typeface="宋体" panose="02010600030101010101" pitchFamily="2" charset="-122"/>
                <a:cs typeface="宋体" panose="02010600030101010101" pitchFamily="2" charset="-122"/>
                <a:sym typeface="Gill Sans MT" panose="020B0502020104020203"/>
              </a:rPr>
              <a:t>、</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130万元</a:t>
            </a:r>
            <a:r>
              <a:rPr lang="zh-CN" altLang="en-US" dirty="0">
                <a:latin typeface="宋体" panose="02010600030101010101" pitchFamily="2" charset="-122"/>
                <a:cs typeface="宋体" panose="02010600030101010101" pitchFamily="2" charset="-122"/>
                <a:sym typeface="Gill Sans MT" panose="020B0502020104020203"/>
              </a:rPr>
              <a:t>，分</a:t>
            </a:r>
            <a:r>
              <a:rPr lang="en-US" altLang="zh-CN" dirty="0">
                <a:solidFill>
                  <a:srgbClr val="FF0000"/>
                </a:solidFill>
                <a:latin typeface="宋体" panose="02010600030101010101" pitchFamily="2" charset="-122"/>
                <a:cs typeface="宋体" panose="02010600030101010101" pitchFamily="2" charset="-122"/>
                <a:sym typeface="Gill Sans MT" panose="020B0502020104020203"/>
              </a:rPr>
              <a:t>10</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年</a:t>
            </a:r>
            <a:r>
              <a:rPr lang="zh-CN" altLang="en-US" dirty="0">
                <a:latin typeface="宋体" panose="02010600030101010101" pitchFamily="2" charset="-122"/>
                <a:cs typeface="宋体" panose="02010600030101010101" pitchFamily="2" charset="-122"/>
                <a:sym typeface="Gill Sans MT" panose="020B0502020104020203"/>
              </a:rPr>
              <a:t>发放。</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b="1" dirty="0">
                <a:latin typeface="宋体" panose="02010600030101010101" pitchFamily="2" charset="-122"/>
                <a:cs typeface="宋体" panose="02010600030101010101" pitchFamily="2" charset="-122"/>
                <a:sym typeface="Gill Sans MT" panose="020B0502020104020203"/>
              </a:rPr>
              <a:t>提高人才租房补贴标准。</a:t>
            </a:r>
            <a:r>
              <a:rPr lang="zh-CN" altLang="en-US" dirty="0">
                <a:latin typeface="宋体" panose="02010600030101010101" pitchFamily="2" charset="-122"/>
                <a:cs typeface="宋体" panose="02010600030101010101" pitchFamily="2" charset="-122"/>
                <a:sym typeface="Gill Sans MT" panose="020B0502020104020203"/>
              </a:rPr>
              <a:t>A、B、C类高层次人才租房补贴标准分别提高为每人每月</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10000元</a:t>
            </a:r>
            <a:r>
              <a:rPr lang="zh-CN" altLang="en-US" dirty="0">
                <a:latin typeface="宋体" panose="02010600030101010101" pitchFamily="2" charset="-122"/>
                <a:cs typeface="宋体" panose="02010600030101010101" pitchFamily="2" charset="-122"/>
                <a:sym typeface="Gill Sans MT" panose="020B0502020104020203"/>
              </a:rPr>
              <a:t>、</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8000元</a:t>
            </a:r>
            <a:r>
              <a:rPr lang="zh-CN" altLang="en-US" dirty="0">
                <a:latin typeface="宋体" panose="02010600030101010101" pitchFamily="2" charset="-122"/>
                <a:cs typeface="宋体" panose="02010600030101010101" pitchFamily="2" charset="-122"/>
                <a:sym typeface="Gill Sans MT" panose="020B0502020104020203"/>
              </a:rPr>
              <a:t>、</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6000元</a:t>
            </a:r>
            <a:r>
              <a:rPr lang="zh-CN" altLang="en-US" dirty="0">
                <a:latin typeface="宋体" panose="02010600030101010101" pitchFamily="2" charset="-122"/>
                <a:cs typeface="宋体" panose="02010600030101010101" pitchFamily="2" charset="-122"/>
                <a:sym typeface="Gill Sans MT" panose="020B0502020104020203"/>
              </a:rPr>
              <a:t>，补贴周期最长</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5年</a:t>
            </a:r>
            <a:r>
              <a:rPr lang="zh-CN" altLang="en-US" dirty="0">
                <a:latin typeface="宋体" panose="02010600030101010101" pitchFamily="2" charset="-122"/>
                <a:cs typeface="宋体" panose="02010600030101010101" pitchFamily="2" charset="-122"/>
                <a:sym typeface="Gill Sans MT" panose="020B0502020104020203"/>
              </a:rPr>
              <a:t>。</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b="1" dirty="0">
                <a:latin typeface="宋体" panose="02010600030101010101" pitchFamily="2" charset="-122"/>
                <a:cs typeface="宋体" panose="02010600030101010101" pitchFamily="2" charset="-122"/>
                <a:sym typeface="Gill Sans MT" panose="020B0502020104020203"/>
              </a:rPr>
              <a:t>提高人才住房申购面积控制标准。</a:t>
            </a:r>
            <a:r>
              <a:rPr lang="zh-CN" altLang="en-US" dirty="0">
                <a:latin typeface="宋体" panose="02010600030101010101" pitchFamily="2" charset="-122"/>
                <a:cs typeface="宋体" panose="02010600030101010101" pitchFamily="2" charset="-122"/>
                <a:sym typeface="Gill Sans MT" panose="020B0502020104020203"/>
              </a:rPr>
              <a:t>A、B、C类高层次人才，住房面积控制标准分别提高至</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最高150平方米、120平方米、100平方米</a:t>
            </a:r>
            <a:r>
              <a:rPr lang="zh-CN" altLang="en-US" dirty="0">
                <a:latin typeface="宋体" panose="02010600030101010101" pitchFamily="2" charset="-122"/>
                <a:cs typeface="宋体" panose="02010600030101010101" pitchFamily="2" charset="-122"/>
                <a:sym typeface="Gill Sans MT" panose="020B0502020104020203"/>
              </a:rPr>
              <a:t>，并新增了人才住房交房入住满</a:t>
            </a:r>
            <a:r>
              <a:rPr lang="en-US" altLang="zh-CN" dirty="0">
                <a:solidFill>
                  <a:srgbClr val="FF0000"/>
                </a:solidFill>
                <a:latin typeface="宋体" panose="02010600030101010101" pitchFamily="2" charset="-122"/>
                <a:cs typeface="宋体" panose="02010600030101010101" pitchFamily="2" charset="-122"/>
                <a:sym typeface="Gill Sans MT" panose="020B0502020104020203"/>
              </a:rPr>
              <a:t>10</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年</a:t>
            </a:r>
            <a:r>
              <a:rPr lang="zh-CN" altLang="en-US" dirty="0">
                <a:latin typeface="宋体" panose="02010600030101010101" pitchFamily="2" charset="-122"/>
                <a:cs typeface="宋体" panose="02010600030101010101" pitchFamily="2" charset="-122"/>
                <a:sym typeface="Gill Sans MT" panose="020B0502020104020203"/>
              </a:rPr>
              <a:t>且人才在厦工作满</a:t>
            </a:r>
            <a:r>
              <a:rPr lang="en-US" altLang="zh-CN" dirty="0">
                <a:latin typeface="宋体" panose="02010600030101010101" pitchFamily="2" charset="-122"/>
                <a:cs typeface="宋体" panose="02010600030101010101" pitchFamily="2" charset="-122"/>
                <a:sym typeface="Gill Sans MT" panose="020B0502020104020203"/>
              </a:rPr>
              <a:t>10</a:t>
            </a:r>
            <a:r>
              <a:rPr lang="zh-CN" altLang="en-US" dirty="0">
                <a:latin typeface="宋体" panose="02010600030101010101" pitchFamily="2" charset="-122"/>
                <a:cs typeface="宋体" panose="02010600030101010101" pitchFamily="2" charset="-122"/>
                <a:sym typeface="Gill Sans MT" panose="020B0502020104020203"/>
              </a:rPr>
              <a:t>年后可交易上市、按年赠送</a:t>
            </a:r>
            <a:r>
              <a:rPr lang="en-US" altLang="zh-CN" dirty="0">
                <a:solidFill>
                  <a:srgbClr val="FF0000"/>
                </a:solidFill>
                <a:latin typeface="宋体" panose="02010600030101010101" pitchFamily="2" charset="-122"/>
                <a:cs typeface="宋体" panose="02010600030101010101" pitchFamily="2" charset="-122"/>
                <a:sym typeface="Gill Sans MT" panose="020B0502020104020203"/>
              </a:rPr>
              <a:t>5%</a:t>
            </a:r>
            <a:r>
              <a:rPr lang="zh-CN" altLang="en-US" dirty="0">
                <a:latin typeface="宋体" panose="02010600030101010101" pitchFamily="2" charset="-122"/>
                <a:cs typeface="宋体" panose="02010600030101010101" pitchFamily="2" charset="-122"/>
                <a:sym typeface="Gill Sans MT" panose="020B0502020104020203"/>
              </a:rPr>
              <a:t>增值收益比例的内容。</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符合条件的高层次人才取得人才住房后，可按本市购房政策购买商品住房。</a:t>
            </a:r>
            <a:endParaRPr lang="zh-CN" altLang="en-US" dirty="0">
              <a:latin typeface="宋体" panose="02010600030101010101" pitchFamily="2" charset="-122"/>
              <a:cs typeface="宋体" panose="02010600030101010101" pitchFamily="2" charset="-122"/>
              <a:sym typeface="Gill Sans MT" panose="020B0502020104020203"/>
            </a:endParaRPr>
          </a:p>
        </p:txBody>
      </p:sp>
      <p:sp>
        <p:nvSpPr>
          <p:cNvPr id="18" name="文本框 17"/>
          <p:cNvSpPr txBox="1"/>
          <p:nvPr/>
        </p:nvSpPr>
        <p:spPr>
          <a:xfrm>
            <a:off x="1252855" y="337185"/>
            <a:ext cx="10179685" cy="645160"/>
          </a:xfrm>
          <a:prstGeom prst="rect">
            <a:avLst/>
          </a:prstGeom>
          <a:noFill/>
          <a:ln w="9525">
            <a:noFill/>
          </a:ln>
        </p:spPr>
        <p:txBody>
          <a:bodyPr wrap="square" rtlCol="0" anchor="t">
            <a:spAutoFit/>
            <a:scene3d>
              <a:camera prst="orthographicFront"/>
              <a:lightRig rig="threePt" dir="t"/>
            </a:scene3d>
          </a:bodyPr>
          <a:p>
            <a:pPr>
              <a:buClrTx/>
              <a:buSzTx/>
              <a:buFontTx/>
            </a:pPr>
            <a:r>
              <a:rPr lang="zh-CN" b="1" dirty="0">
                <a:latin typeface="宋体" panose="02010600030101010101" pitchFamily="2" charset="-122"/>
                <a:cs typeface="宋体" panose="02010600030101010101" pitchFamily="2" charset="-122"/>
                <a:sym typeface="+mn-ea"/>
              </a:rPr>
              <a:t>中共厦门市委办公厅 厦门市人民政府办公厅</a:t>
            </a:r>
            <a:r>
              <a:rPr b="1" dirty="0">
                <a:latin typeface="宋体" panose="02010600030101010101" pitchFamily="2" charset="-122"/>
                <a:cs typeface="宋体" panose="02010600030101010101" pitchFamily="2" charset="-122"/>
                <a:sym typeface="+mn-ea"/>
              </a:rPr>
              <a:t>《厦门市关于完善我市高层次人才安居政策的补充通知（2019）》</a:t>
            </a:r>
            <a:r>
              <a:rPr lang="zh-CN" b="1" dirty="0">
                <a:latin typeface="宋体" panose="02010600030101010101" pitchFamily="2" charset="-122"/>
                <a:cs typeface="宋体" panose="02010600030101010101" pitchFamily="2" charset="-122"/>
                <a:sym typeface="+mn-ea"/>
              </a:rPr>
              <a:t>（</a:t>
            </a:r>
            <a:r>
              <a:rPr b="1" dirty="0">
                <a:latin typeface="宋体" panose="02010600030101010101" pitchFamily="2" charset="-122"/>
                <a:cs typeface="宋体" panose="02010600030101010101" pitchFamily="2" charset="-122"/>
                <a:sym typeface="+mn-ea"/>
              </a:rPr>
              <a:t>厦委办发</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〔20</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19</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a:t>
            </a:r>
            <a:r>
              <a:rPr b="1" dirty="0">
                <a:latin typeface="宋体" panose="02010600030101010101" pitchFamily="2" charset="-122"/>
                <a:cs typeface="宋体" panose="02010600030101010101" pitchFamily="2" charset="-122"/>
                <a:sym typeface="+mn-ea"/>
              </a:rPr>
              <a:t>46号</a:t>
            </a:r>
            <a:r>
              <a:rPr lang="zh-CN" b="1" dirty="0">
                <a:latin typeface="宋体" panose="02010600030101010101" pitchFamily="2" charset="-122"/>
                <a:cs typeface="宋体" panose="02010600030101010101" pitchFamily="2" charset="-122"/>
                <a:sym typeface="+mn-ea"/>
              </a:rPr>
              <a:t>）</a:t>
            </a:r>
            <a:endParaRPr lang="zh-CN" b="1" dirty="0">
              <a:latin typeface="宋体" panose="02010600030101010101" pitchFamily="2" charset="-122"/>
              <a:cs typeface="宋体" panose="02010600030101010101" pitchFamily="2" charset="-122"/>
              <a:sym typeface="+mn-ea"/>
            </a:endParaRPr>
          </a:p>
        </p:txBody>
      </p:sp>
    </p:spTree>
  </p:cSld>
  <p:clrMapOvr>
    <a:masterClrMapping/>
  </p:clrMapOvr>
  <p:transition spd="slow" advTm="3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框 17"/>
          <p:cNvSpPr txBox="1"/>
          <p:nvPr/>
        </p:nvSpPr>
        <p:spPr>
          <a:xfrm>
            <a:off x="1261110" y="341630"/>
            <a:ext cx="13241020" cy="645160"/>
          </a:xfrm>
          <a:prstGeom prst="rect">
            <a:avLst/>
          </a:prstGeom>
          <a:noFill/>
          <a:ln w="9525">
            <a:noFill/>
          </a:ln>
        </p:spPr>
        <p:txBody>
          <a:bodyPr wrap="square" rtlCol="0" anchor="t">
            <a:spAutoFit/>
            <a:scene3d>
              <a:camera prst="orthographicFront"/>
              <a:lightRig rig="threePt" dir="t"/>
            </a:scene3d>
          </a:bodyPr>
          <a:p>
            <a:pPr>
              <a:buClrTx/>
              <a:buSzTx/>
              <a:buFontTx/>
            </a:pPr>
            <a:r>
              <a:rPr b="1">
                <a:latin typeface="宋体" panose="02010600030101010101" pitchFamily="2" charset="-122"/>
                <a:cs typeface="宋体" panose="02010600030101010101" pitchFamily="2" charset="-122"/>
              </a:rPr>
              <a:t>厦门市人民政府关于印发市级公共租赁住房管理办法的通知</a:t>
            </a:r>
            <a:endParaRPr b="1">
              <a:latin typeface="宋体" panose="02010600030101010101" pitchFamily="2" charset="-122"/>
              <a:cs typeface="宋体" panose="02010600030101010101" pitchFamily="2" charset="-122"/>
            </a:endParaRPr>
          </a:p>
          <a:p>
            <a:pPr>
              <a:buClrTx/>
              <a:buSzTx/>
              <a:buFontTx/>
            </a:pPr>
            <a:r>
              <a:rPr b="1">
                <a:latin typeface="宋体" panose="02010600030101010101" pitchFamily="2" charset="-122"/>
                <a:cs typeface="宋体" panose="02010600030101010101" pitchFamily="2" charset="-122"/>
              </a:rPr>
              <a:t>(厦府〔2018〕235号) </a:t>
            </a:r>
            <a:endParaRPr b="1">
              <a:latin typeface="宋体" panose="02010600030101010101" pitchFamily="2" charset="-122"/>
              <a:cs typeface="宋体" panose="02010600030101010101" pitchFamily="2" charset="-122"/>
            </a:endParaRPr>
          </a:p>
        </p:txBody>
      </p:sp>
      <p:sp>
        <p:nvSpPr>
          <p:cNvPr id="11" name="AutoShape 8"/>
          <p:cNvSpPr/>
          <p:nvPr/>
        </p:nvSpPr>
        <p:spPr>
          <a:xfrm>
            <a:off x="644525" y="1412240"/>
            <a:ext cx="10941685" cy="1929130"/>
          </a:xfrm>
          <a:prstGeom prst="roundRect">
            <a:avLst>
              <a:gd name="adj" fmla="val 16667"/>
            </a:avLst>
          </a:prstGeom>
          <a:noFill/>
          <a:ln w="28575" cap="flat" cmpd="sng">
            <a:solidFill>
              <a:schemeClr val="accent1"/>
            </a:solidFill>
            <a:prstDash val="solid"/>
            <a:bevel/>
            <a:headEnd type="none" w="med" len="med"/>
            <a:tailEnd type="none" w="med" len="med"/>
          </a:ln>
        </p:spPr>
        <p:txBody>
          <a:bodyPr lIns="104129" tIns="54264" rIns="104129" bIns="54264" anchor="t"/>
          <a:p>
            <a:pPr defTabSz="457200"/>
            <a:endParaRPr lang="zh-CN" altLang="en-US" sz="2080"/>
          </a:p>
          <a:p>
            <a:pPr defTabSz="457200"/>
            <a:endParaRPr lang="zh-CN" altLang="en-US" sz="2080" dirty="0">
              <a:latin typeface="Arial" panose="020B0604020202020204" pitchFamily="34" charset="0"/>
              <a:ea typeface="宋体" panose="02010600030101010101" pitchFamily="2" charset="-122"/>
            </a:endParaRPr>
          </a:p>
        </p:txBody>
      </p:sp>
      <p:grpSp>
        <p:nvGrpSpPr>
          <p:cNvPr id="13" name="组合 21507"/>
          <p:cNvGrpSpPr/>
          <p:nvPr/>
        </p:nvGrpSpPr>
        <p:grpSpPr>
          <a:xfrm>
            <a:off x="1092200" y="1173480"/>
            <a:ext cx="3381375" cy="499745"/>
            <a:chOff x="-75" y="10"/>
            <a:chExt cx="3418" cy="741"/>
          </a:xfrm>
        </p:grpSpPr>
        <p:sp>
          <p:nvSpPr>
            <p:cNvPr id="14" name="AutoShape 7"/>
            <p:cNvSpPr/>
            <p:nvPr/>
          </p:nvSpPr>
          <p:spPr>
            <a:xfrm rot="5400000">
              <a:off x="1264" y="-1329"/>
              <a:ext cx="741" cy="3418"/>
            </a:xfrm>
            <a:prstGeom prst="homePlate">
              <a:avLst>
                <a:gd name="adj" fmla="val 25000"/>
              </a:avLst>
            </a:prstGeom>
            <a:solidFill>
              <a:schemeClr val="accent1"/>
            </a:solidFill>
            <a:ln w="9525">
              <a:noFill/>
            </a:ln>
          </p:spPr>
          <p:txBody>
            <a:bodyPr rot="10800000" vert="eaVert" lIns="104129" tIns="54264" rIns="104129" bIns="54264" anchor="t"/>
            <a:p>
              <a:pPr defTabSz="457200"/>
              <a:endParaRPr lang="zh-CN" sz="2080" dirty="0">
                <a:latin typeface="Arial" panose="020B0604020202020204" pitchFamily="34" charset="0"/>
                <a:ea typeface="宋体" panose="02010600030101010101" pitchFamily="2" charset="-122"/>
              </a:endParaRPr>
            </a:p>
          </p:txBody>
        </p:sp>
        <p:sp>
          <p:nvSpPr>
            <p:cNvPr id="15" name="Text Box 10"/>
            <p:cNvSpPr txBox="1"/>
            <p:nvPr/>
          </p:nvSpPr>
          <p:spPr>
            <a:xfrm>
              <a:off x="36" y="28"/>
              <a:ext cx="3225" cy="546"/>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三高企业骨干员工住房保障</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3" name="Text Box 15"/>
          <p:cNvSpPr txBox="1"/>
          <p:nvPr/>
        </p:nvSpPr>
        <p:spPr>
          <a:xfrm>
            <a:off x="793115" y="1616075"/>
            <a:ext cx="10662285" cy="2157730"/>
          </a:xfrm>
          <a:prstGeom prst="rect">
            <a:avLst/>
          </a:prstGeom>
          <a:noFill/>
          <a:ln w="9525">
            <a:noFill/>
          </a:ln>
        </p:spPr>
        <p:txBody>
          <a:bodyPr wrap="square" anchor="t">
            <a:spAutoFit/>
          </a:bodyPr>
          <a:p>
            <a:pPr marL="285750" indent="-285750" defTabSz="457200">
              <a:lnSpc>
                <a:spcPct val="120000"/>
              </a:lnSpc>
              <a:buFont typeface="Wingdings" panose="05000000000000000000" pitchFamily="2" charset="2"/>
              <a:buChar char="Ø"/>
            </a:pPr>
            <a:r>
              <a:rPr lang="zh-CN" altLang="en-US" b="1" dirty="0">
                <a:solidFill>
                  <a:srgbClr val="FF0000"/>
                </a:solidFill>
                <a:latin typeface="宋体" panose="02010600030101010101" pitchFamily="2" charset="-122"/>
                <a:cs typeface="宋体" panose="02010600030101010101" pitchFamily="2" charset="-122"/>
                <a:sym typeface="Gill Sans MT" panose="020B0502020104020203"/>
              </a:rPr>
              <a:t>公共租赁住房保障</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a:t>
            </a:r>
            <a:r>
              <a:rPr lang="zh-CN" altLang="en-US" dirty="0">
                <a:latin typeface="宋体" panose="02010600030101010101" pitchFamily="2" charset="-122"/>
                <a:cs typeface="宋体" panose="02010600030101010101" pitchFamily="2" charset="-122"/>
                <a:sym typeface="Gill Sans MT" panose="020B0502020104020203"/>
              </a:rPr>
              <a:t>企业骨干员工、新就业毕业生、在厦稳定就业的无住房职工等</a:t>
            </a:r>
            <a:r>
              <a:rPr lang="en-US" altLang="zh-CN" dirty="0">
                <a:latin typeface="宋体" panose="02010600030101010101" pitchFamily="2" charset="-122"/>
                <a:cs typeface="宋体" panose="02010600030101010101" pitchFamily="2" charset="-122"/>
                <a:sym typeface="Gill Sans MT" panose="020B0502020104020203"/>
              </a:rPr>
              <a:t>“</a:t>
            </a:r>
            <a:r>
              <a:rPr lang="zh-CN" altLang="en-US" dirty="0">
                <a:latin typeface="宋体" panose="02010600030101010101" pitchFamily="2" charset="-122"/>
                <a:cs typeface="宋体" panose="02010600030101010101" pitchFamily="2" charset="-122"/>
                <a:sym typeface="Gill Sans MT" panose="020B0502020104020203"/>
              </a:rPr>
              <a:t>新市民</a:t>
            </a:r>
            <a:r>
              <a:rPr lang="en-US" altLang="zh-CN" dirty="0">
                <a:latin typeface="宋体" panose="02010600030101010101" pitchFamily="2" charset="-122"/>
                <a:cs typeface="宋体" panose="02010600030101010101" pitchFamily="2" charset="-122"/>
                <a:sym typeface="Gill Sans MT" panose="020B0502020104020203"/>
              </a:rPr>
              <a:t>”</a:t>
            </a:r>
            <a:r>
              <a:rPr lang="zh-CN" altLang="en-US" dirty="0">
                <a:latin typeface="宋体" panose="02010600030101010101" pitchFamily="2" charset="-122"/>
                <a:cs typeface="宋体" panose="02010600030101010101" pitchFamily="2" charset="-122"/>
                <a:sym typeface="Gill Sans MT" panose="020B0502020104020203"/>
              </a:rPr>
              <a:t>可通过用人单位申请承租集体宿舍型市级公共租赁住房</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户型面积：单间公寓30㎡左右，一房型45㎡左右，二房型60㎡左右，三房型70㎡左右。</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租金优惠：按</a:t>
            </a:r>
            <a:r>
              <a:rPr lang="zh-CN" altLang="en-US" dirty="0">
                <a:solidFill>
                  <a:srgbClr val="FF0000"/>
                </a:solidFill>
                <a:latin typeface="宋体" panose="02010600030101010101" pitchFamily="2" charset="-122"/>
                <a:cs typeface="宋体" panose="02010600030101010101" pitchFamily="2" charset="-122"/>
                <a:sym typeface="Gill Sans MT" panose="020B0502020104020203"/>
              </a:rPr>
              <a:t>市场租金标准的30%</a:t>
            </a:r>
            <a:r>
              <a:rPr lang="zh-CN" altLang="en-US" dirty="0">
                <a:latin typeface="宋体" panose="02010600030101010101" pitchFamily="2" charset="-122"/>
                <a:cs typeface="宋体" panose="02010600030101010101" pitchFamily="2" charset="-122"/>
                <a:sym typeface="Gill Sans MT" panose="020B0502020104020203"/>
              </a:rPr>
              <a:t>予以优惠。</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不限户籍、不限收入、不限单身年龄。</a:t>
            </a:r>
            <a:endParaRPr lang="zh-CN" altLang="en-US" sz="2200" dirty="0">
              <a:latin typeface="微软雅黑" panose="020B0503020204020204" pitchFamily="34" charset="-122"/>
              <a:ea typeface="微软雅黑" panose="020B0503020204020204" pitchFamily="34" charset="-122"/>
              <a:cs typeface="微软雅黑" panose="020B0503020204020204" pitchFamily="34" charset="-122"/>
              <a:sym typeface="Gill Sans MT" panose="020B0502020104020203"/>
            </a:endParaRPr>
          </a:p>
          <a:p>
            <a:pPr marL="285750" indent="-285750" defTabSz="457200">
              <a:lnSpc>
                <a:spcPct val="120000"/>
              </a:lnSpc>
              <a:buFont typeface="Wingdings" panose="05000000000000000000" pitchFamily="2" charset="2"/>
              <a:buChar char="Ø"/>
            </a:pPr>
            <a:endParaRPr lang="zh-CN" altLang="en-US" sz="2200" dirty="0">
              <a:latin typeface="微软雅黑" panose="020B0503020204020204" pitchFamily="34" charset="-122"/>
              <a:ea typeface="微软雅黑" panose="020B0503020204020204" pitchFamily="34" charset="-122"/>
              <a:cs typeface="微软雅黑" panose="020B0503020204020204" pitchFamily="34" charset="-122"/>
              <a:sym typeface="Gill Sans MT" panose="020B0502020104020203"/>
            </a:endParaRPr>
          </a:p>
        </p:txBody>
      </p:sp>
      <p:sp>
        <p:nvSpPr>
          <p:cNvPr id="2" name="AutoShape 8"/>
          <p:cNvSpPr/>
          <p:nvPr/>
        </p:nvSpPr>
        <p:spPr>
          <a:xfrm>
            <a:off x="644525" y="4297680"/>
            <a:ext cx="10941050" cy="2285365"/>
          </a:xfrm>
          <a:prstGeom prst="roundRect">
            <a:avLst>
              <a:gd name="adj" fmla="val 16667"/>
            </a:avLst>
          </a:prstGeom>
          <a:noFill/>
          <a:ln w="28575" cap="flat" cmpd="sng">
            <a:solidFill>
              <a:schemeClr val="accent1"/>
            </a:solidFill>
            <a:prstDash val="solid"/>
            <a:bevel/>
            <a:headEnd type="none" w="med" len="med"/>
            <a:tailEnd type="none" w="med" len="med"/>
          </a:ln>
        </p:spPr>
        <p:txBody>
          <a:bodyPr lIns="104129" tIns="54264" rIns="104129" bIns="54264" anchor="t"/>
          <a:p>
            <a:pPr defTabSz="457200"/>
            <a:endParaRPr lang="zh-CN" altLang="en-US" sz="2080"/>
          </a:p>
          <a:p>
            <a:pPr defTabSz="457200"/>
            <a:endParaRPr lang="zh-CN" altLang="en-US" sz="2080" dirty="0">
              <a:latin typeface="Arial" panose="020B0604020202020204" pitchFamily="34" charset="0"/>
              <a:ea typeface="宋体" panose="02010600030101010101" pitchFamily="2" charset="-122"/>
            </a:endParaRPr>
          </a:p>
        </p:txBody>
      </p:sp>
      <p:sp>
        <p:nvSpPr>
          <p:cNvPr id="7" name="Text Box 15"/>
          <p:cNvSpPr txBox="1"/>
          <p:nvPr/>
        </p:nvSpPr>
        <p:spPr>
          <a:xfrm>
            <a:off x="826135" y="4521835"/>
            <a:ext cx="10578465" cy="2084070"/>
          </a:xfrm>
          <a:prstGeom prst="rect">
            <a:avLst/>
          </a:prstGeom>
          <a:noFill/>
          <a:ln w="9525">
            <a:noFill/>
          </a:ln>
        </p:spPr>
        <p:txBody>
          <a:bodyPr wrap="square" anchor="t">
            <a:spAutoFit/>
          </a:bodyPr>
          <a:p>
            <a:pPr marL="285750" indent="-285750" defTabSz="457200">
              <a:lnSpc>
                <a:spcPct val="120000"/>
              </a:lnSpc>
              <a:buFont typeface="Wingdings" panose="05000000000000000000" pitchFamily="2" charset="2"/>
              <a:buChar char="Ø"/>
            </a:pPr>
            <a:r>
              <a:rPr lang="zh-CN" altLang="en-US" b="1" dirty="0">
                <a:solidFill>
                  <a:srgbClr val="FF0000"/>
                </a:solidFill>
                <a:latin typeface="宋体" panose="02010600030101010101" pitchFamily="2" charset="-122"/>
                <a:cs typeface="宋体" panose="02010600030101010101" pitchFamily="2" charset="-122"/>
                <a:sym typeface="Gill Sans MT" panose="020B0502020104020203"/>
              </a:rPr>
              <a:t>保障性商品房保障：</a:t>
            </a:r>
            <a:r>
              <a:rPr lang="en-US" dirty="0">
                <a:latin typeface="宋体" panose="02010600030101010101" pitchFamily="2" charset="-122"/>
                <a:cs typeface="宋体" panose="02010600030101010101" pitchFamily="2" charset="-122"/>
                <a:sym typeface="Gill Sans MT" panose="020B0502020104020203"/>
              </a:rPr>
              <a:t>若企业被纳入“三高”企业培育库名单并在有效期内，可通过切块分配保障性商品房方式，</a:t>
            </a:r>
            <a:r>
              <a:rPr lang="en-US" dirty="0">
                <a:solidFill>
                  <a:srgbClr val="FF0000"/>
                </a:solidFill>
                <a:latin typeface="宋体" panose="02010600030101010101" pitchFamily="2" charset="-122"/>
                <a:cs typeface="宋体" panose="02010600030101010101" pitchFamily="2" charset="-122"/>
                <a:sym typeface="Gill Sans MT" panose="020B0502020104020203"/>
              </a:rPr>
              <a:t>销售价格按市场评估价的45%</a:t>
            </a:r>
            <a:r>
              <a:rPr lang="en-US" dirty="0">
                <a:latin typeface="宋体" panose="02010600030101010101" pitchFamily="2" charset="-122"/>
                <a:cs typeface="宋体" panose="02010600030101010101" pitchFamily="2" charset="-122"/>
                <a:sym typeface="Gill Sans MT" panose="020B0502020104020203"/>
              </a:rPr>
              <a:t>确定。</a:t>
            </a:r>
            <a:endParaRPr 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房型面积：一房型</a:t>
            </a:r>
            <a:r>
              <a:rPr lang="en-US" altLang="zh-CN" dirty="0">
                <a:latin typeface="宋体" panose="02010600030101010101" pitchFamily="2" charset="-122"/>
                <a:cs typeface="宋体" panose="02010600030101010101" pitchFamily="2" charset="-122"/>
                <a:sym typeface="Gill Sans MT" panose="020B0502020104020203"/>
              </a:rPr>
              <a:t>45</a:t>
            </a:r>
            <a:r>
              <a:rPr lang="zh-CN" altLang="en-US" dirty="0">
                <a:latin typeface="宋体" panose="02010600030101010101" pitchFamily="2" charset="-122"/>
                <a:cs typeface="宋体" panose="02010600030101010101" pitchFamily="2" charset="-122"/>
                <a:sym typeface="Gill Sans MT" panose="020B0502020104020203"/>
              </a:rPr>
              <a:t>㎡左右，二房型60㎡左右，三房型70㎡左右。</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制度：批次轮候配售，高层次人才可单独批次配售</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符合申请条件的</a:t>
            </a:r>
            <a:r>
              <a:rPr lang="en-US" altLang="zh-CN" dirty="0">
                <a:latin typeface="宋体" panose="02010600030101010101" pitchFamily="2" charset="-122"/>
                <a:cs typeface="宋体" panose="02010600030101010101" pitchFamily="2" charset="-122"/>
                <a:sym typeface="Gill Sans MT" panose="020B0502020104020203"/>
              </a:rPr>
              <a:t>“</a:t>
            </a:r>
            <a:r>
              <a:rPr lang="zh-CN" altLang="en-US" dirty="0">
                <a:latin typeface="宋体" panose="02010600030101010101" pitchFamily="2" charset="-122"/>
                <a:cs typeface="宋体" panose="02010600030101010101" pitchFamily="2" charset="-122"/>
                <a:sym typeface="Gill Sans MT" panose="020B0502020104020203"/>
              </a:rPr>
              <a:t>三高</a:t>
            </a:r>
            <a:r>
              <a:rPr lang="en-US" altLang="zh-CN" dirty="0">
                <a:latin typeface="宋体" panose="02010600030101010101" pitchFamily="2" charset="-122"/>
                <a:cs typeface="宋体" panose="02010600030101010101" pitchFamily="2" charset="-122"/>
                <a:sym typeface="Gill Sans MT" panose="020B0502020104020203"/>
              </a:rPr>
              <a:t>”</a:t>
            </a:r>
            <a:r>
              <a:rPr lang="zh-CN" altLang="en-US" dirty="0">
                <a:latin typeface="宋体" panose="02010600030101010101" pitchFamily="2" charset="-122"/>
                <a:cs typeface="宋体" panose="02010600030101010101" pitchFamily="2" charset="-122"/>
                <a:sym typeface="Gill Sans MT" panose="020B0502020104020203"/>
              </a:rPr>
              <a:t>企业骨干员工需具有本市户籍，不限单身年龄，不限落户年限，但需符合一定的薪金收入和工作年限（如本科学历满</a:t>
            </a:r>
            <a:r>
              <a:rPr lang="en-US" altLang="zh-CN" dirty="0">
                <a:latin typeface="宋体" panose="02010600030101010101" pitchFamily="2" charset="-122"/>
                <a:cs typeface="宋体" panose="02010600030101010101" pitchFamily="2" charset="-122"/>
                <a:sym typeface="Gill Sans MT" panose="020B0502020104020203"/>
              </a:rPr>
              <a:t>1</a:t>
            </a:r>
            <a:r>
              <a:rPr lang="zh-CN" altLang="en-US" dirty="0">
                <a:latin typeface="宋体" panose="02010600030101010101" pitchFamily="2" charset="-122"/>
                <a:cs typeface="宋体" panose="02010600030101010101" pitchFamily="2" charset="-122"/>
                <a:sym typeface="Gill Sans MT" panose="020B0502020104020203"/>
              </a:rPr>
              <a:t>年）要求</a:t>
            </a:r>
            <a:endParaRPr lang="zh-CN" altLang="en-US" dirty="0">
              <a:latin typeface="宋体" panose="02010600030101010101" pitchFamily="2" charset="-122"/>
              <a:cs typeface="宋体" panose="02010600030101010101" pitchFamily="2" charset="-122"/>
              <a:sym typeface="Gill Sans MT" panose="020B0502020104020203"/>
            </a:endParaRPr>
          </a:p>
        </p:txBody>
      </p:sp>
      <p:sp>
        <p:nvSpPr>
          <p:cNvPr id="4" name="文本框 3"/>
          <p:cNvSpPr txBox="1"/>
          <p:nvPr/>
        </p:nvSpPr>
        <p:spPr>
          <a:xfrm>
            <a:off x="1261110" y="3485515"/>
            <a:ext cx="13241020" cy="645160"/>
          </a:xfrm>
          <a:prstGeom prst="rect">
            <a:avLst/>
          </a:prstGeom>
          <a:noFill/>
          <a:ln w="9525">
            <a:noFill/>
          </a:ln>
        </p:spPr>
        <p:txBody>
          <a:bodyPr wrap="square" rtlCol="0" anchor="t">
            <a:spAutoFit/>
            <a:scene3d>
              <a:camera prst="orthographicFront"/>
              <a:lightRig rig="threePt" dir="t"/>
            </a:scene3d>
          </a:bodyPr>
          <a:p>
            <a:pPr>
              <a:buClrTx/>
              <a:buSzTx/>
              <a:buFontTx/>
            </a:pPr>
            <a:r>
              <a:rPr b="1">
                <a:latin typeface="宋体" panose="02010600030101010101" pitchFamily="2" charset="-122"/>
                <a:cs typeface="宋体" panose="02010600030101010101" pitchFamily="2" charset="-122"/>
              </a:rPr>
              <a:t>厦门市人民政府关于印发</a:t>
            </a:r>
            <a:r>
              <a:rPr lang="zh-CN" b="1">
                <a:latin typeface="宋体" panose="02010600030101010101" pitchFamily="2" charset="-122"/>
                <a:cs typeface="宋体" panose="02010600030101010101" pitchFamily="2" charset="-122"/>
                <a:sym typeface="+mn-ea"/>
              </a:rPr>
              <a:t>厦门市保障性商品房管理办法的</a:t>
            </a:r>
            <a:r>
              <a:rPr b="1">
                <a:latin typeface="宋体" panose="02010600030101010101" pitchFamily="2" charset="-122"/>
                <a:cs typeface="宋体" panose="02010600030101010101" pitchFamily="2" charset="-122"/>
                <a:sym typeface="+mn-ea"/>
              </a:rPr>
              <a:t>通知</a:t>
            </a:r>
            <a:endParaRPr b="1">
              <a:latin typeface="宋体" panose="02010600030101010101" pitchFamily="2" charset="-122"/>
              <a:cs typeface="宋体" panose="02010600030101010101" pitchFamily="2" charset="-122"/>
            </a:endParaRPr>
          </a:p>
          <a:p>
            <a:pPr>
              <a:buClrTx/>
              <a:buSzTx/>
              <a:buFontTx/>
            </a:pPr>
            <a:r>
              <a:rPr b="1">
                <a:latin typeface="宋体" panose="02010600030101010101" pitchFamily="2" charset="-122"/>
                <a:cs typeface="宋体" panose="02010600030101010101" pitchFamily="2" charset="-122"/>
                <a:sym typeface="+mn-ea"/>
              </a:rPr>
              <a:t>(厦府〔201</a:t>
            </a:r>
            <a:r>
              <a:rPr lang="en-US" b="1">
                <a:latin typeface="宋体" panose="02010600030101010101" pitchFamily="2" charset="-122"/>
                <a:cs typeface="宋体" panose="02010600030101010101" pitchFamily="2" charset="-122"/>
                <a:sym typeface="+mn-ea"/>
              </a:rPr>
              <a:t>7</a:t>
            </a:r>
            <a:r>
              <a:rPr b="1">
                <a:latin typeface="宋体" panose="02010600030101010101" pitchFamily="2" charset="-122"/>
                <a:cs typeface="宋体" panose="02010600030101010101" pitchFamily="2" charset="-122"/>
                <a:sym typeface="+mn-ea"/>
              </a:rPr>
              <a:t>〕</a:t>
            </a:r>
            <a:r>
              <a:rPr lang="en-US" b="1">
                <a:latin typeface="宋体" panose="02010600030101010101" pitchFamily="2" charset="-122"/>
                <a:cs typeface="宋体" panose="02010600030101010101" pitchFamily="2" charset="-122"/>
                <a:sym typeface="+mn-ea"/>
              </a:rPr>
              <a:t>37</a:t>
            </a:r>
            <a:r>
              <a:rPr b="1">
                <a:latin typeface="宋体" panose="02010600030101010101" pitchFamily="2" charset="-122"/>
                <a:cs typeface="宋体" panose="02010600030101010101" pitchFamily="2" charset="-122"/>
                <a:sym typeface="+mn-ea"/>
              </a:rPr>
              <a:t>号)</a:t>
            </a:r>
            <a:r>
              <a:rPr b="1">
                <a:latin typeface="微软雅黑" panose="020B0503020204020204" pitchFamily="34" charset="-122"/>
                <a:ea typeface="微软雅黑" panose="020B0503020204020204" pitchFamily="34" charset="-122"/>
                <a:cs typeface="微软雅黑" panose="020B0503020204020204" pitchFamily="34" charset="-122"/>
                <a:sym typeface="+mn-ea"/>
              </a:rPr>
              <a:t> </a:t>
            </a:r>
            <a:endParaRPr b="1">
              <a:latin typeface="宋体" panose="02010600030101010101" pitchFamily="2" charset="-122"/>
              <a:cs typeface="宋体" panose="02010600030101010101" pitchFamily="2" charset="-122"/>
            </a:endParaRPr>
          </a:p>
        </p:txBody>
      </p:sp>
      <p:grpSp>
        <p:nvGrpSpPr>
          <p:cNvPr id="5" name="组合 21507"/>
          <p:cNvGrpSpPr/>
          <p:nvPr/>
        </p:nvGrpSpPr>
        <p:grpSpPr>
          <a:xfrm>
            <a:off x="1174115" y="4095750"/>
            <a:ext cx="3381375" cy="499745"/>
            <a:chOff x="-75" y="10"/>
            <a:chExt cx="3418" cy="741"/>
          </a:xfrm>
        </p:grpSpPr>
        <p:sp>
          <p:nvSpPr>
            <p:cNvPr id="6" name="AutoShape 7"/>
            <p:cNvSpPr/>
            <p:nvPr/>
          </p:nvSpPr>
          <p:spPr>
            <a:xfrm rot="5400000">
              <a:off x="1264" y="-1329"/>
              <a:ext cx="741" cy="3418"/>
            </a:xfrm>
            <a:prstGeom prst="homePlate">
              <a:avLst>
                <a:gd name="adj" fmla="val 25000"/>
              </a:avLst>
            </a:prstGeom>
            <a:solidFill>
              <a:schemeClr val="accent1"/>
            </a:solidFill>
            <a:ln w="9525">
              <a:noFill/>
            </a:ln>
          </p:spPr>
          <p:txBody>
            <a:bodyPr rot="10800000" vert="eaVert" lIns="104129" tIns="54264" rIns="104129" bIns="54264" anchor="t"/>
            <a:p>
              <a:pPr defTabSz="457200"/>
              <a:endParaRPr lang="zh-CN" sz="2080" dirty="0">
                <a:latin typeface="Arial" panose="020B0604020202020204" pitchFamily="34" charset="0"/>
                <a:ea typeface="宋体" panose="02010600030101010101" pitchFamily="2" charset="-122"/>
              </a:endParaRPr>
            </a:p>
          </p:txBody>
        </p:sp>
        <p:sp>
          <p:nvSpPr>
            <p:cNvPr id="19" name="Text Box 10"/>
            <p:cNvSpPr txBox="1"/>
            <p:nvPr/>
          </p:nvSpPr>
          <p:spPr>
            <a:xfrm>
              <a:off x="36" y="28"/>
              <a:ext cx="3225" cy="546"/>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三高企业骨干员工住房保障</a:t>
              </a:r>
              <a:endParaRPr lang="zh-CN" altLang="en-US" b="1" dirty="0">
                <a:solidFill>
                  <a:schemeClr val="bg1"/>
                </a:solidFill>
                <a:latin typeface="方正小标宋简体" panose="03000509000000000000" charset="-122"/>
                <a:ea typeface="方正小标宋简体" panose="03000509000000000000" charset="-122"/>
              </a:endParaRPr>
            </a:p>
          </p:txBody>
        </p:sp>
      </p:grpSp>
    </p:spTree>
  </p:cSld>
  <p:clrMapOvr>
    <a:masterClrMapping/>
  </p:clrMapOvr>
  <p:transition spd="slow" advTm="3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框 17"/>
          <p:cNvSpPr txBox="1"/>
          <p:nvPr/>
        </p:nvSpPr>
        <p:spPr>
          <a:xfrm>
            <a:off x="1231265" y="354330"/>
            <a:ext cx="10545445" cy="1076325"/>
          </a:xfrm>
          <a:prstGeom prst="rect">
            <a:avLst/>
          </a:prstGeom>
          <a:noFill/>
          <a:ln w="9525">
            <a:noFill/>
          </a:ln>
        </p:spPr>
        <p:txBody>
          <a:bodyPr wrap="square" rtlCol="0" anchor="t">
            <a:spAutoFit/>
            <a:scene3d>
              <a:camera prst="orthographicFront"/>
              <a:lightRig rig="threePt" dir="t"/>
            </a:scene3d>
          </a:bodyPr>
          <a:p>
            <a:pPr>
              <a:lnSpc>
                <a:spcPts val="2160"/>
              </a:lnSpc>
              <a:buClrTx/>
              <a:buSzTx/>
              <a:buFontTx/>
            </a:pPr>
            <a:r>
              <a:rPr b="1">
                <a:latin typeface="宋体" panose="02010600030101010101" pitchFamily="2" charset="-122"/>
                <a:cs typeface="宋体" panose="02010600030101010101" pitchFamily="2" charset="-122"/>
              </a:rPr>
              <a:t>中共厦门市委厦门市人民政府《关于实施高技术高成长高附加值企业倍增计划的意见》</a:t>
            </a:r>
            <a:endParaRPr b="1">
              <a:latin typeface="宋体" panose="02010600030101010101" pitchFamily="2" charset="-122"/>
              <a:cs typeface="宋体" panose="02010600030101010101" pitchFamily="2" charset="-122"/>
            </a:endParaRPr>
          </a:p>
          <a:p>
            <a:pPr>
              <a:lnSpc>
                <a:spcPts val="2160"/>
              </a:lnSpc>
              <a:buClrTx/>
              <a:buSzTx/>
              <a:buFontTx/>
            </a:pPr>
            <a:r>
              <a:rPr lang="zh-CN" b="1">
                <a:latin typeface="宋体" panose="02010600030101010101" pitchFamily="2" charset="-122"/>
                <a:cs typeface="宋体" panose="02010600030101010101" pitchFamily="2" charset="-122"/>
              </a:rPr>
              <a:t>（</a:t>
            </a:r>
            <a:r>
              <a:rPr b="1">
                <a:latin typeface="宋体" panose="02010600030101010101" pitchFamily="2" charset="-122"/>
                <a:cs typeface="宋体" panose="02010600030101010101" pitchFamily="2" charset="-122"/>
              </a:rPr>
              <a:t>厦委发〔2019〕17号</a:t>
            </a:r>
            <a:r>
              <a:rPr lang="zh-CN" b="1">
                <a:latin typeface="宋体" panose="02010600030101010101" pitchFamily="2" charset="-122"/>
                <a:cs typeface="宋体" panose="02010600030101010101" pitchFamily="2" charset="-122"/>
              </a:rPr>
              <a:t>）</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Gill Sans MT" panose="020B0502020104020203"/>
            </a:endParaRPr>
          </a:p>
          <a:p>
            <a:pPr>
              <a:buClrTx/>
              <a:buSzTx/>
              <a:buFontTx/>
            </a:pPr>
            <a:endParaRPr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AutoShape 8"/>
          <p:cNvSpPr/>
          <p:nvPr/>
        </p:nvSpPr>
        <p:spPr>
          <a:xfrm>
            <a:off x="553720" y="1535430"/>
            <a:ext cx="11085195" cy="1087755"/>
          </a:xfrm>
          <a:prstGeom prst="roundRect">
            <a:avLst>
              <a:gd name="adj" fmla="val 16667"/>
            </a:avLst>
          </a:prstGeom>
          <a:noFill/>
          <a:ln w="28575" cap="flat" cmpd="sng">
            <a:solidFill>
              <a:schemeClr val="accent1"/>
            </a:solidFill>
            <a:prstDash val="solid"/>
            <a:bevel/>
            <a:headEnd type="none" w="med" len="med"/>
            <a:tailEnd type="none" w="med" len="med"/>
          </a:ln>
        </p:spPr>
        <p:txBody>
          <a:bodyPr lIns="104129" tIns="54264" rIns="104129" bIns="54264" anchor="t"/>
          <a:p>
            <a:pPr defTabSz="457200"/>
            <a:endParaRPr lang="zh-CN" altLang="en-US" sz="2080"/>
          </a:p>
          <a:p>
            <a:pPr defTabSz="457200"/>
            <a:endParaRPr lang="zh-CN" altLang="en-US" sz="2080" dirty="0">
              <a:latin typeface="Arial" panose="020B0604020202020204" pitchFamily="34" charset="0"/>
              <a:ea typeface="宋体" panose="02010600030101010101" pitchFamily="2" charset="-122"/>
            </a:endParaRPr>
          </a:p>
        </p:txBody>
      </p:sp>
      <p:grpSp>
        <p:nvGrpSpPr>
          <p:cNvPr id="13" name="组合 21507"/>
          <p:cNvGrpSpPr/>
          <p:nvPr/>
        </p:nvGrpSpPr>
        <p:grpSpPr>
          <a:xfrm>
            <a:off x="979170" y="1337674"/>
            <a:ext cx="2624455" cy="449851"/>
            <a:chOff x="-75" y="-12"/>
            <a:chExt cx="3418" cy="763"/>
          </a:xfrm>
        </p:grpSpPr>
        <p:sp>
          <p:nvSpPr>
            <p:cNvPr id="14" name="AutoShape 7"/>
            <p:cNvSpPr/>
            <p:nvPr/>
          </p:nvSpPr>
          <p:spPr>
            <a:xfrm rot="5400000">
              <a:off x="1264" y="-1329"/>
              <a:ext cx="741" cy="3418"/>
            </a:xfrm>
            <a:prstGeom prst="homePlate">
              <a:avLst>
                <a:gd name="adj" fmla="val 25000"/>
              </a:avLst>
            </a:prstGeom>
            <a:solidFill>
              <a:schemeClr val="accent1"/>
            </a:solidFill>
            <a:ln w="9525">
              <a:noFill/>
            </a:ln>
          </p:spPr>
          <p:txBody>
            <a:bodyPr rot="10800000" vert="eaVert" lIns="104129" tIns="54264" rIns="104129" bIns="54264" anchor="t"/>
            <a:p>
              <a:pPr defTabSz="457200"/>
              <a:endParaRPr lang="zh-CN" sz="2080" dirty="0">
                <a:latin typeface="Arial" panose="020B0604020202020204" pitchFamily="34" charset="0"/>
                <a:ea typeface="宋体" panose="02010600030101010101" pitchFamily="2" charset="-122"/>
              </a:endParaRPr>
            </a:p>
          </p:txBody>
        </p:sp>
        <p:sp>
          <p:nvSpPr>
            <p:cNvPr id="15" name="Text Box 10"/>
            <p:cNvSpPr txBox="1"/>
            <p:nvPr/>
          </p:nvSpPr>
          <p:spPr>
            <a:xfrm>
              <a:off x="36" y="-12"/>
              <a:ext cx="3225" cy="625"/>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保障人才落户</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3" name="Text Box 15"/>
          <p:cNvSpPr txBox="1"/>
          <p:nvPr/>
        </p:nvSpPr>
        <p:spPr>
          <a:xfrm>
            <a:off x="692150" y="1784350"/>
            <a:ext cx="10807065" cy="755650"/>
          </a:xfrm>
          <a:prstGeom prst="rect">
            <a:avLst/>
          </a:prstGeom>
          <a:noFill/>
          <a:ln w="9525">
            <a:noFill/>
          </a:ln>
        </p:spPr>
        <p:txBody>
          <a:bodyPr wrap="square" anchor="t">
            <a:spAutoFit/>
          </a:bodyPr>
          <a:p>
            <a:pPr marL="285750" indent="-285750" defTabSz="457200">
              <a:lnSpc>
                <a:spcPct val="120000"/>
              </a:lnSpc>
              <a:buFont typeface="Wingdings" panose="05000000000000000000" pitchFamily="2" charset="2"/>
              <a:buChar char="Ø"/>
            </a:pPr>
            <a:r>
              <a:rPr dirty="0">
                <a:latin typeface="宋体" panose="02010600030101010101" pitchFamily="2" charset="-122"/>
                <a:cs typeface="宋体" panose="02010600030101010101" pitchFamily="2" charset="-122"/>
                <a:sym typeface="Gill Sans MT" panose="020B0502020104020203"/>
              </a:rPr>
              <a:t>在“三高”企业就业且年薪达到社平工资</a:t>
            </a:r>
            <a:r>
              <a:rPr dirty="0">
                <a:solidFill>
                  <a:srgbClr val="FF0000"/>
                </a:solidFill>
                <a:latin typeface="宋体" panose="02010600030101010101" pitchFamily="2" charset="-122"/>
                <a:cs typeface="宋体" panose="02010600030101010101" pitchFamily="2" charset="-122"/>
                <a:sym typeface="Gill Sans MT" panose="020B0502020104020203"/>
              </a:rPr>
              <a:t>1.5倍</a:t>
            </a:r>
            <a:r>
              <a:rPr dirty="0">
                <a:latin typeface="宋体" panose="02010600030101010101" pitchFamily="2" charset="-122"/>
                <a:cs typeface="宋体" panose="02010600030101010101" pitchFamily="2" charset="-122"/>
                <a:sym typeface="Gill Sans MT" panose="020B0502020104020203"/>
              </a:rPr>
              <a:t>(以工资薪金个税申报收入为准)的各类人才,在企业服务满一年并按时缴纳社会养老保险、且继续与该企业签订劳动合同的,可在企业法人所在地办理落户手续。</a:t>
            </a:r>
            <a:endParaRPr dirty="0">
              <a:latin typeface="宋体" panose="02010600030101010101" pitchFamily="2" charset="-122"/>
              <a:cs typeface="宋体" panose="02010600030101010101" pitchFamily="2" charset="-122"/>
              <a:sym typeface="Gill Sans MT" panose="020B0502020104020203"/>
            </a:endParaRPr>
          </a:p>
        </p:txBody>
      </p:sp>
      <p:sp>
        <p:nvSpPr>
          <p:cNvPr id="2" name="AutoShape 8"/>
          <p:cNvSpPr/>
          <p:nvPr/>
        </p:nvSpPr>
        <p:spPr>
          <a:xfrm>
            <a:off x="466090" y="3470910"/>
            <a:ext cx="11253470" cy="2846070"/>
          </a:xfrm>
          <a:prstGeom prst="roundRect">
            <a:avLst>
              <a:gd name="adj" fmla="val 16667"/>
            </a:avLst>
          </a:prstGeom>
          <a:noFill/>
          <a:ln w="28575" cap="flat" cmpd="sng">
            <a:solidFill>
              <a:schemeClr val="accent1"/>
            </a:solidFill>
            <a:prstDash val="solid"/>
            <a:bevel/>
            <a:headEnd type="none" w="med" len="med"/>
            <a:tailEnd type="none" w="med" len="med"/>
          </a:ln>
        </p:spPr>
        <p:txBody>
          <a:bodyPr lIns="104129" tIns="54264" rIns="104129" bIns="54264" anchor="t"/>
          <a:p>
            <a:pPr defTabSz="457200"/>
            <a:endParaRPr lang="zh-CN" altLang="en-US" sz="2080"/>
          </a:p>
          <a:p>
            <a:pPr defTabSz="457200"/>
            <a:endParaRPr lang="zh-CN" altLang="en-US" sz="2080" dirty="0">
              <a:latin typeface="Arial" panose="020B0604020202020204" pitchFamily="34" charset="0"/>
              <a:ea typeface="宋体" panose="02010600030101010101" pitchFamily="2" charset="-122"/>
            </a:endParaRPr>
          </a:p>
        </p:txBody>
      </p:sp>
      <p:grpSp>
        <p:nvGrpSpPr>
          <p:cNvPr id="4" name="组合 21507"/>
          <p:cNvGrpSpPr/>
          <p:nvPr/>
        </p:nvGrpSpPr>
        <p:grpSpPr>
          <a:xfrm>
            <a:off x="972185" y="3286125"/>
            <a:ext cx="3788410" cy="492760"/>
            <a:chOff x="-75" y="10"/>
            <a:chExt cx="3418" cy="741"/>
          </a:xfrm>
        </p:grpSpPr>
        <p:sp>
          <p:nvSpPr>
            <p:cNvPr id="5" name="AutoShape 7"/>
            <p:cNvSpPr/>
            <p:nvPr/>
          </p:nvSpPr>
          <p:spPr>
            <a:xfrm rot="5400000">
              <a:off x="1264" y="-1329"/>
              <a:ext cx="741" cy="3418"/>
            </a:xfrm>
            <a:prstGeom prst="homePlate">
              <a:avLst>
                <a:gd name="adj" fmla="val 25000"/>
              </a:avLst>
            </a:prstGeom>
            <a:solidFill>
              <a:schemeClr val="accent1"/>
            </a:solidFill>
            <a:ln w="9525">
              <a:noFill/>
            </a:ln>
          </p:spPr>
          <p:txBody>
            <a:bodyPr rot="10800000" vert="eaVert" lIns="104129" tIns="54264" rIns="104129" bIns="54264" anchor="t"/>
            <a:p>
              <a:pPr defTabSz="457200"/>
              <a:endParaRPr lang="zh-CN" sz="2080" dirty="0">
                <a:latin typeface="Arial" panose="020B0604020202020204" pitchFamily="34" charset="0"/>
                <a:ea typeface="宋体" panose="02010600030101010101" pitchFamily="2" charset="-122"/>
              </a:endParaRPr>
            </a:p>
          </p:txBody>
        </p:sp>
        <p:sp>
          <p:nvSpPr>
            <p:cNvPr id="6" name="Text Box 10"/>
            <p:cNvSpPr txBox="1"/>
            <p:nvPr/>
          </p:nvSpPr>
          <p:spPr>
            <a:xfrm>
              <a:off x="36" y="25"/>
              <a:ext cx="3225" cy="554"/>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三高企业骨干员工住房保障</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7" name="Text Box 15"/>
          <p:cNvSpPr txBox="1"/>
          <p:nvPr/>
        </p:nvSpPr>
        <p:spPr>
          <a:xfrm>
            <a:off x="615315" y="3766820"/>
            <a:ext cx="11023600" cy="2416175"/>
          </a:xfrm>
          <a:prstGeom prst="rect">
            <a:avLst/>
          </a:prstGeom>
          <a:noFill/>
          <a:ln w="9525">
            <a:noFill/>
          </a:ln>
        </p:spPr>
        <p:txBody>
          <a:bodyPr wrap="square" anchor="t">
            <a:spAutoFit/>
          </a:bodyPr>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4000套期房房源分布于岛外三个地铁社区，本批次具体为：</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翔安区的新店保障房地铁社区一期工程(二房型房源59套，三房型房源1987套，预计2020年交付)，销售均价12708元/平方米；</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同安区的祥平保障房地铁社区一期工程(二房型房源204套、三房型房源506套，预计2020年交付)销售均价13826元/平方米；</a:t>
            </a:r>
            <a:endParaRPr lang="zh-CN" altLang="en-US" dirty="0">
              <a:latin typeface="宋体" panose="02010600030101010101" pitchFamily="2" charset="-122"/>
              <a:cs typeface="宋体" panose="02010600030101010101" pitchFamily="2" charset="-122"/>
              <a:sym typeface="Gill Sans MT" panose="020B0502020104020203"/>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cs typeface="宋体" panose="02010600030101010101" pitchFamily="2" charset="-122"/>
                <a:sym typeface="Gill Sans MT" panose="020B0502020104020203"/>
              </a:rPr>
              <a:t>海沧区的马銮湾保障房地铁社区一期工程(二房型房源193套、三房型房源1051套，预计2020年交付)，销售均价14611元/平方米。</a:t>
            </a:r>
            <a:endParaRPr lang="zh-CN" altLang="en-US" dirty="0">
              <a:latin typeface="宋体" panose="02010600030101010101" pitchFamily="2" charset="-122"/>
              <a:cs typeface="宋体" panose="02010600030101010101" pitchFamily="2" charset="-122"/>
              <a:sym typeface="Gill Sans MT" panose="020B0502020104020203"/>
            </a:endParaRPr>
          </a:p>
        </p:txBody>
      </p:sp>
      <p:sp>
        <p:nvSpPr>
          <p:cNvPr id="9" name="文本框 8"/>
          <p:cNvSpPr txBox="1"/>
          <p:nvPr/>
        </p:nvSpPr>
        <p:spPr>
          <a:xfrm>
            <a:off x="1095375" y="2735580"/>
            <a:ext cx="4681220" cy="860425"/>
          </a:xfrm>
          <a:prstGeom prst="rect">
            <a:avLst/>
          </a:prstGeom>
          <a:noFill/>
          <a:ln w="9525">
            <a:noFill/>
          </a:ln>
        </p:spPr>
        <p:txBody>
          <a:bodyPr wrap="square" rtlCol="0" anchor="t">
            <a:spAutoFit/>
            <a:scene3d>
              <a:camera prst="orthographicFront"/>
              <a:lightRig rig="threePt" dir="t"/>
            </a:scene3d>
          </a:bodyPr>
          <a:p>
            <a:pPr>
              <a:buClrTx/>
              <a:buSzTx/>
              <a:buFontTx/>
            </a:pPr>
            <a:r>
              <a:rPr lang="en-US" altLang="zh-CN" b="1" dirty="0">
                <a:solidFill>
                  <a:schemeClr val="tx1"/>
                </a:solidFill>
                <a:latin typeface="宋体" panose="02010600030101010101" pitchFamily="2" charset="-122"/>
                <a:cs typeface="宋体" panose="02010600030101010101" pitchFamily="2" charset="-122"/>
                <a:sym typeface="Gill Sans MT" panose="020B0502020104020203"/>
              </a:rPr>
              <a:t>“三高”企业骨干员工的房源</a:t>
            </a:r>
            <a:endParaRPr lang="zh-CN" altLang="en-US"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Gill Sans MT" panose="020B0502020104020203"/>
            </a:endParaRPr>
          </a:p>
          <a:p>
            <a:pPr>
              <a:buClrTx/>
              <a:buSzTx/>
              <a:buFontTx/>
            </a:pPr>
            <a:endParaRPr lang="zh-CN" altLang="en-US"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Gill Sans MT" panose="020B0502020104020203"/>
            </a:endParaRPr>
          </a:p>
        </p:txBody>
      </p:sp>
    </p:spTree>
  </p:cSld>
  <p:clrMapOvr>
    <a:masterClrMapping/>
  </p:clrMapOvr>
  <p:transition spd="slow" advTm="3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a:spLocks noGrp="1"/>
          </p:cNvSpPr>
          <p:nvPr>
            <p:ph type="title" idx="4294967295"/>
          </p:nvPr>
        </p:nvSpPr>
        <p:spPr>
          <a:xfrm>
            <a:off x="1298575" y="73025"/>
            <a:ext cx="10956925" cy="1201738"/>
          </a:xfrm>
        </p:spPr>
        <p:txBody>
          <a:bodyPr vert="horz" wrap="square" lIns="91440" tIns="45720" rIns="91440" bIns="45720" numCol="1" rtlCol="0" anchor="b" anchorCtr="0" compatLnSpc="1"/>
          <a:lstStyle/>
          <a:p>
            <a:pPr marL="0" marR="0" lvl="0" indent="-45720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宋体" panose="02010600030101010101" pitchFamily="2" charset="-122"/>
                <a:sym typeface="+mn-ea"/>
              </a:rPr>
              <a:t>厦门市</a:t>
            </a:r>
            <a:r>
              <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高层次创新人才和领军型创业人才“双百计划”实施意见</a:t>
            </a:r>
            <a:br>
              <a:rPr kumimoji="0" lang="zh-CN" altLang="en-US" sz="18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br>
            <a:r>
              <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（厦委组【2020】33号</a:t>
            </a:r>
            <a:r>
              <a:rPr kumimoji="0" lang="zh-CN" altLang="en-US" sz="1800" b="1"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宋体" panose="02010600030101010101" pitchFamily="2" charset="-122"/>
                <a:sym typeface="+mn-ea"/>
              </a:rPr>
              <a:t>）</a:t>
            </a:r>
            <a:br>
              <a:rPr kumimoji="0" lang="zh-CN" altLang="en-US" sz="1800" b="1"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宋体" panose="02010600030101010101" pitchFamily="2" charset="-122"/>
              </a:rPr>
            </a:br>
            <a:endParaRPr kumimoji="0" lang="en-US" altLang="en-US" sz="1800" b="1"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129026" name="AutoShape 8"/>
          <p:cNvSpPr/>
          <p:nvPr/>
        </p:nvSpPr>
        <p:spPr>
          <a:xfrm>
            <a:off x="676275" y="1654175"/>
            <a:ext cx="10620375" cy="858838"/>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9027" name="组合 21511"/>
          <p:cNvGrpSpPr/>
          <p:nvPr/>
        </p:nvGrpSpPr>
        <p:grpSpPr>
          <a:xfrm>
            <a:off x="1184275" y="1398588"/>
            <a:ext cx="2170113" cy="471487"/>
            <a:chOff x="-58" y="-7"/>
            <a:chExt cx="3418" cy="758"/>
          </a:xfrm>
        </p:grpSpPr>
        <p:sp>
          <p:nvSpPr>
            <p:cNvPr id="129045"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9046" name="Text Box 10"/>
            <p:cNvSpPr txBox="1"/>
            <p:nvPr/>
          </p:nvSpPr>
          <p:spPr>
            <a:xfrm>
              <a:off x="100" y="-7"/>
              <a:ext cx="3225" cy="591"/>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资金扶持</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29028" name="Text Box 16"/>
          <p:cNvSpPr txBox="1"/>
          <p:nvPr/>
        </p:nvSpPr>
        <p:spPr>
          <a:xfrm>
            <a:off x="765175" y="1812925"/>
            <a:ext cx="10442575" cy="36195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sym typeface="+mn-ea"/>
              </a:rPr>
              <a:t>高层次创新人才每人</a:t>
            </a:r>
            <a:r>
              <a:rPr lang="zh-CN" altLang="en-US" sz="1600" dirty="0">
                <a:solidFill>
                  <a:srgbClr val="FF0000"/>
                </a:solidFill>
                <a:latin typeface="Arial" panose="020B0604020202020204" pitchFamily="34" charset="0"/>
                <a:sym typeface="+mn-ea"/>
              </a:rPr>
              <a:t>100万元人民币</a:t>
            </a:r>
            <a:r>
              <a:rPr lang="zh-CN" altLang="en-US" sz="1600" dirty="0">
                <a:latin typeface="Arial" panose="020B0604020202020204" pitchFamily="34" charset="0"/>
                <a:sym typeface="+mn-ea"/>
              </a:rPr>
              <a:t>补助</a:t>
            </a:r>
            <a:endParaRPr lang="zh-CN" altLang="en-US" sz="1600" dirty="0">
              <a:latin typeface="微软雅黑" panose="020B0503020204020204" pitchFamily="34" charset="-122"/>
              <a:ea typeface="微软雅黑" panose="020B0503020204020204" pitchFamily="34" charset="-122"/>
              <a:sym typeface="Gill Sans MT" panose="020B0502020104020203" pitchFamily="34" charset="0"/>
            </a:endParaRPr>
          </a:p>
        </p:txBody>
      </p:sp>
      <p:sp>
        <p:nvSpPr>
          <p:cNvPr id="129029" name="文本框 5"/>
          <p:cNvSpPr txBox="1"/>
          <p:nvPr/>
        </p:nvSpPr>
        <p:spPr>
          <a:xfrm>
            <a:off x="760413" y="2082800"/>
            <a:ext cx="8496300" cy="36195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rPr>
              <a:t>领军型创业人才创办的企业可获得</a:t>
            </a:r>
            <a:r>
              <a:rPr lang="zh-CN" altLang="en-US" sz="1600" dirty="0">
                <a:solidFill>
                  <a:srgbClr val="FF0000"/>
                </a:solidFill>
                <a:latin typeface="Arial" panose="020B0604020202020204" pitchFamily="34" charset="0"/>
              </a:rPr>
              <a:t>100万元至500万元</a:t>
            </a:r>
            <a:r>
              <a:rPr lang="zh-CN" altLang="en-US" sz="1600" dirty="0">
                <a:latin typeface="Arial" panose="020B0604020202020204" pitchFamily="34" charset="0"/>
              </a:rPr>
              <a:t>的创业扶持资金</a:t>
            </a:r>
            <a:endParaRPr lang="zh-CN" altLang="en-US" sz="1600" dirty="0">
              <a:latin typeface="Arial" panose="020B0604020202020204" pitchFamily="34" charset="0"/>
            </a:endParaRPr>
          </a:p>
        </p:txBody>
      </p:sp>
      <p:sp>
        <p:nvSpPr>
          <p:cNvPr id="129030" name="AutoShape 8"/>
          <p:cNvSpPr/>
          <p:nvPr/>
        </p:nvSpPr>
        <p:spPr>
          <a:xfrm>
            <a:off x="676275" y="2800350"/>
            <a:ext cx="10620375" cy="858838"/>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9031" name="组合 21511"/>
          <p:cNvGrpSpPr/>
          <p:nvPr/>
        </p:nvGrpSpPr>
        <p:grpSpPr>
          <a:xfrm>
            <a:off x="1184275" y="2543175"/>
            <a:ext cx="2170113" cy="473075"/>
            <a:chOff x="-58" y="-7"/>
            <a:chExt cx="3418" cy="758"/>
          </a:xfrm>
        </p:grpSpPr>
        <p:sp>
          <p:nvSpPr>
            <p:cNvPr id="129043"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9044" name="Text Box 10"/>
            <p:cNvSpPr txBox="1"/>
            <p:nvPr/>
          </p:nvSpPr>
          <p:spPr>
            <a:xfrm>
              <a:off x="100" y="-7"/>
              <a:ext cx="3225" cy="591"/>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场地支持</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29032" name="文本框 12"/>
          <p:cNvSpPr txBox="1"/>
          <p:nvPr/>
        </p:nvSpPr>
        <p:spPr>
          <a:xfrm>
            <a:off x="771525" y="3098800"/>
            <a:ext cx="8496300" cy="36195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rPr>
              <a:t>领军型创业人才创办企业可获得所在区或园区</a:t>
            </a:r>
            <a:r>
              <a:rPr lang="zh-CN" altLang="en-US" sz="1600" dirty="0">
                <a:solidFill>
                  <a:srgbClr val="FF0000"/>
                </a:solidFill>
                <a:latin typeface="Arial" panose="020B0604020202020204" pitchFamily="34" charset="0"/>
              </a:rPr>
              <a:t>100-500平方米</a:t>
            </a:r>
            <a:r>
              <a:rPr lang="zh-CN" altLang="en-US" sz="1600" dirty="0">
                <a:latin typeface="Arial" panose="020B0604020202020204" pitchFamily="34" charset="0"/>
              </a:rPr>
              <a:t>的创业场所或租金补贴。</a:t>
            </a:r>
            <a:endParaRPr lang="zh-CN" altLang="en-US" sz="1600" dirty="0">
              <a:latin typeface="Arial" panose="020B0604020202020204" pitchFamily="34" charset="0"/>
            </a:endParaRPr>
          </a:p>
        </p:txBody>
      </p:sp>
      <p:sp>
        <p:nvSpPr>
          <p:cNvPr id="129033" name="AutoShape 8"/>
          <p:cNvSpPr/>
          <p:nvPr/>
        </p:nvSpPr>
        <p:spPr>
          <a:xfrm>
            <a:off x="700088" y="3970338"/>
            <a:ext cx="10620375" cy="115252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9034" name="组合 21511"/>
          <p:cNvGrpSpPr/>
          <p:nvPr/>
        </p:nvGrpSpPr>
        <p:grpSpPr>
          <a:xfrm>
            <a:off x="1208088" y="3689350"/>
            <a:ext cx="2170112" cy="473075"/>
            <a:chOff x="-58" y="-7"/>
            <a:chExt cx="3418" cy="758"/>
          </a:xfrm>
        </p:grpSpPr>
        <p:sp>
          <p:nvSpPr>
            <p:cNvPr id="129041"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9042" name="Text Box 10"/>
            <p:cNvSpPr txBox="1"/>
            <p:nvPr/>
          </p:nvSpPr>
          <p:spPr>
            <a:xfrm>
              <a:off x="100" y="-7"/>
              <a:ext cx="3225" cy="591"/>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营收奖励</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29035" name="文本框 17"/>
          <p:cNvSpPr txBox="1"/>
          <p:nvPr/>
        </p:nvSpPr>
        <p:spPr>
          <a:xfrm>
            <a:off x="760413" y="4184650"/>
            <a:ext cx="10621962" cy="903288"/>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rPr>
              <a:t>领军型创业人才创业项目年主营业务收入达到3000万元以上、且领军型创业人才在所创办企业持股比例仍满足第四条要求的，按其创业项目相关主营业务收入的1%给予奖励，每年奖励金额最高不超过企业当年地方税收留成部分，奖励期限从其满足条件之年算起，最长3年。</a:t>
            </a:r>
            <a:endParaRPr lang="zh-CN" altLang="en-US" sz="1600" dirty="0">
              <a:latin typeface="Arial" panose="020B0604020202020204" pitchFamily="34" charset="0"/>
            </a:endParaRPr>
          </a:p>
        </p:txBody>
      </p:sp>
      <p:sp>
        <p:nvSpPr>
          <p:cNvPr id="129036" name="AutoShape 8"/>
          <p:cNvSpPr/>
          <p:nvPr/>
        </p:nvSpPr>
        <p:spPr>
          <a:xfrm>
            <a:off x="698500" y="5422900"/>
            <a:ext cx="10620375" cy="77470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29037" name="组合 21511"/>
          <p:cNvGrpSpPr/>
          <p:nvPr/>
        </p:nvGrpSpPr>
        <p:grpSpPr>
          <a:xfrm>
            <a:off x="1206500" y="5164138"/>
            <a:ext cx="2170113" cy="473075"/>
            <a:chOff x="-58" y="-7"/>
            <a:chExt cx="3418" cy="758"/>
          </a:xfrm>
        </p:grpSpPr>
        <p:sp>
          <p:nvSpPr>
            <p:cNvPr id="129039"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29040" name="Text Box 10"/>
            <p:cNvSpPr txBox="1"/>
            <p:nvPr/>
          </p:nvSpPr>
          <p:spPr>
            <a:xfrm>
              <a:off x="100" y="-7"/>
              <a:ext cx="3225" cy="591"/>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资金扶持</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29038" name="文本框 22"/>
          <p:cNvSpPr txBox="1"/>
          <p:nvPr/>
        </p:nvSpPr>
        <p:spPr>
          <a:xfrm>
            <a:off x="784225" y="5702300"/>
            <a:ext cx="8496300" cy="36195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rPr>
              <a:t>领军型创业人才创办的企业可获得100万元至500万元的创业扶持资金</a:t>
            </a:r>
            <a:endParaRPr lang="zh-CN" altLang="en-US" sz="1600" dirty="0">
              <a:latin typeface="Arial" panose="020B0604020202020204" pitchFamily="34" charset="0"/>
            </a:endParaRPr>
          </a:p>
        </p:txBody>
      </p:sp>
    </p:spTree>
  </p:cSld>
  <p:clrMapOvr>
    <a:masterClrMapping/>
  </p:clrMapOvr>
  <p:transition spd="slow" advTm="3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a:spLocks noGrp="1"/>
          </p:cNvSpPr>
          <p:nvPr>
            <p:ph type="title" idx="4294967295"/>
          </p:nvPr>
        </p:nvSpPr>
        <p:spPr>
          <a:xfrm>
            <a:off x="1298575" y="50800"/>
            <a:ext cx="10956925" cy="1201738"/>
          </a:xfrm>
        </p:spPr>
        <p:txBody>
          <a:bodyPr vert="horz" wrap="square" lIns="91440" tIns="45720" rIns="91440" bIns="45720" numCol="1" rtlCol="0" anchor="b" anchorCtr="0" compatLnSpc="1"/>
          <a:lstStyle/>
          <a:p>
            <a:pPr marL="0" marR="0" lvl="0" indent="-45720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宋体" panose="02010600030101010101" pitchFamily="2" charset="-122"/>
                <a:sym typeface="+mn-ea"/>
              </a:rPr>
              <a:t>厦门市</a:t>
            </a:r>
            <a:r>
              <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高层次创新人才和领军型创业人才“双百计划”实施意见</a:t>
            </a:r>
            <a:br>
              <a:rPr kumimoji="0" lang="zh-CN" altLang="en-US" sz="18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br>
            <a:r>
              <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（厦委组【2020】33号</a:t>
            </a:r>
            <a:r>
              <a:rPr kumimoji="0" lang="zh-CN" altLang="en-US" sz="1800" b="1"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宋体" panose="02010600030101010101" pitchFamily="2" charset="-122"/>
                <a:sym typeface="+mn-ea"/>
              </a:rPr>
              <a:t>）</a:t>
            </a:r>
            <a:br>
              <a:rPr kumimoji="0" lang="zh-CN" altLang="en-US" sz="1800" b="1"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宋体" panose="02010600030101010101" pitchFamily="2" charset="-122"/>
              </a:rPr>
            </a:br>
            <a:endParaRPr kumimoji="0" lang="en-US" altLang="en-US" sz="1800" b="1"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131074" name="AutoShape 8"/>
          <p:cNvSpPr/>
          <p:nvPr/>
        </p:nvSpPr>
        <p:spPr>
          <a:xfrm>
            <a:off x="696913" y="1493838"/>
            <a:ext cx="10620375" cy="666750"/>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31075" name="组合 21511"/>
          <p:cNvGrpSpPr/>
          <p:nvPr/>
        </p:nvGrpSpPr>
        <p:grpSpPr>
          <a:xfrm>
            <a:off x="1204913" y="1223963"/>
            <a:ext cx="2170112" cy="473075"/>
            <a:chOff x="-58" y="-7"/>
            <a:chExt cx="3418" cy="758"/>
          </a:xfrm>
        </p:grpSpPr>
        <p:sp>
          <p:nvSpPr>
            <p:cNvPr id="131097"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31098" name="Text Box 10"/>
            <p:cNvSpPr txBox="1"/>
            <p:nvPr/>
          </p:nvSpPr>
          <p:spPr>
            <a:xfrm>
              <a:off x="100" y="-7"/>
              <a:ext cx="3225" cy="591"/>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个税优惠</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31076" name="文本框 27"/>
          <p:cNvSpPr txBox="1"/>
          <p:nvPr/>
        </p:nvSpPr>
        <p:spPr>
          <a:xfrm>
            <a:off x="782638" y="1722438"/>
            <a:ext cx="9788525" cy="36195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rPr>
              <a:t>领军型创业人才在所创办企业三年内工资薪金所得缴纳的个人所得税地方留成部分给予全额奖励。</a:t>
            </a:r>
            <a:endParaRPr lang="zh-CN" altLang="en-US" sz="1600" dirty="0">
              <a:latin typeface="Arial" panose="020B0604020202020204" pitchFamily="34" charset="0"/>
            </a:endParaRPr>
          </a:p>
        </p:txBody>
      </p:sp>
      <p:sp>
        <p:nvSpPr>
          <p:cNvPr id="131077" name="AutoShape 8"/>
          <p:cNvSpPr/>
          <p:nvPr/>
        </p:nvSpPr>
        <p:spPr>
          <a:xfrm>
            <a:off x="709613" y="2503488"/>
            <a:ext cx="10620375" cy="719137"/>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31078" name="组合 21511"/>
          <p:cNvGrpSpPr/>
          <p:nvPr/>
        </p:nvGrpSpPr>
        <p:grpSpPr>
          <a:xfrm>
            <a:off x="1217613" y="2246313"/>
            <a:ext cx="2170112" cy="473075"/>
            <a:chOff x="-58" y="-7"/>
            <a:chExt cx="3418" cy="758"/>
          </a:xfrm>
        </p:grpSpPr>
        <p:sp>
          <p:nvSpPr>
            <p:cNvPr id="131095"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31096" name="Text Box 10"/>
            <p:cNvSpPr txBox="1"/>
            <p:nvPr/>
          </p:nvSpPr>
          <p:spPr>
            <a:xfrm>
              <a:off x="100" y="-7"/>
              <a:ext cx="3225" cy="591"/>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住房待遇</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31079" name="文本框 7"/>
          <p:cNvSpPr txBox="1"/>
          <p:nvPr/>
        </p:nvSpPr>
        <p:spPr>
          <a:xfrm>
            <a:off x="793750" y="2779713"/>
            <a:ext cx="10428288" cy="36195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rPr>
              <a:t>引进的高层次创新人才和领军型创业人才（以下简称“双百”人才）按规定享受我市相关人才住房保障政策</a:t>
            </a:r>
            <a:endParaRPr lang="zh-CN" altLang="en-US" sz="1600" dirty="0">
              <a:latin typeface="Arial" panose="020B0604020202020204" pitchFamily="34" charset="0"/>
            </a:endParaRPr>
          </a:p>
        </p:txBody>
      </p:sp>
      <p:sp>
        <p:nvSpPr>
          <p:cNvPr id="131080" name="AutoShape 8"/>
          <p:cNvSpPr/>
          <p:nvPr/>
        </p:nvSpPr>
        <p:spPr>
          <a:xfrm>
            <a:off x="722313" y="3560763"/>
            <a:ext cx="10620375" cy="6381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31081" name="组合 21511"/>
          <p:cNvGrpSpPr/>
          <p:nvPr/>
        </p:nvGrpSpPr>
        <p:grpSpPr>
          <a:xfrm>
            <a:off x="1230313" y="3327400"/>
            <a:ext cx="2168525" cy="471488"/>
            <a:chOff x="-58" y="-7"/>
            <a:chExt cx="3418" cy="758"/>
          </a:xfrm>
        </p:grpSpPr>
        <p:sp>
          <p:nvSpPr>
            <p:cNvPr id="131093"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31094" name="Text Box 10"/>
            <p:cNvSpPr txBox="1"/>
            <p:nvPr/>
          </p:nvSpPr>
          <p:spPr>
            <a:xfrm>
              <a:off x="100" y="-7"/>
              <a:ext cx="3225" cy="591"/>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子女就学</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31082" name="文本框 12"/>
          <p:cNvSpPr txBox="1"/>
          <p:nvPr/>
        </p:nvSpPr>
        <p:spPr>
          <a:xfrm>
            <a:off x="806450" y="3802063"/>
            <a:ext cx="8496300" cy="361950"/>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rPr>
              <a:t>双百”人才子女在学前教育或义务教育阶段可申请择校一次。</a:t>
            </a:r>
            <a:endParaRPr lang="zh-CN" altLang="en-US" sz="1600" dirty="0">
              <a:latin typeface="Arial" panose="020B0604020202020204" pitchFamily="34" charset="0"/>
            </a:endParaRPr>
          </a:p>
        </p:txBody>
      </p:sp>
      <p:sp>
        <p:nvSpPr>
          <p:cNvPr id="131083" name="AutoShape 8"/>
          <p:cNvSpPr/>
          <p:nvPr/>
        </p:nvSpPr>
        <p:spPr>
          <a:xfrm>
            <a:off x="696913" y="4559300"/>
            <a:ext cx="10620375" cy="922338"/>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31084" name="组合 21511"/>
          <p:cNvGrpSpPr/>
          <p:nvPr/>
        </p:nvGrpSpPr>
        <p:grpSpPr>
          <a:xfrm>
            <a:off x="1204913" y="4302125"/>
            <a:ext cx="2170112" cy="473075"/>
            <a:chOff x="-58" y="-7"/>
            <a:chExt cx="3418" cy="758"/>
          </a:xfrm>
        </p:grpSpPr>
        <p:sp>
          <p:nvSpPr>
            <p:cNvPr id="131091"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31092" name="Text Box 10"/>
            <p:cNvSpPr txBox="1"/>
            <p:nvPr/>
          </p:nvSpPr>
          <p:spPr>
            <a:xfrm>
              <a:off x="100" y="-7"/>
              <a:ext cx="3225" cy="591"/>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医疗保健</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31085" name="文本框 17"/>
          <p:cNvSpPr txBox="1"/>
          <p:nvPr/>
        </p:nvSpPr>
        <p:spPr>
          <a:xfrm>
            <a:off x="782638" y="4805363"/>
            <a:ext cx="10439400" cy="631825"/>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rPr>
              <a:t>引进的高层次创新人才和项目达到成熟期的领军型创业人才在厦工作期间，享受市三级医疗保健待遇。所需医疗资金按其经费渠道解决。</a:t>
            </a:r>
            <a:endParaRPr lang="zh-CN" altLang="en-US" sz="1600" dirty="0">
              <a:latin typeface="Arial" panose="020B0604020202020204" pitchFamily="34" charset="0"/>
            </a:endParaRPr>
          </a:p>
        </p:txBody>
      </p:sp>
      <p:sp>
        <p:nvSpPr>
          <p:cNvPr id="131086" name="AutoShape 8"/>
          <p:cNvSpPr/>
          <p:nvPr/>
        </p:nvSpPr>
        <p:spPr>
          <a:xfrm>
            <a:off x="746125" y="5842000"/>
            <a:ext cx="10620375" cy="858838"/>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endParaRPr lang="zh-CN" altLang="en-US" dirty="0">
              <a:latin typeface="Arial" panose="020B0604020202020204" pitchFamily="34" charset="0"/>
            </a:endParaRPr>
          </a:p>
        </p:txBody>
      </p:sp>
      <p:grpSp>
        <p:nvGrpSpPr>
          <p:cNvPr id="131087" name="组合 21511"/>
          <p:cNvGrpSpPr/>
          <p:nvPr/>
        </p:nvGrpSpPr>
        <p:grpSpPr>
          <a:xfrm>
            <a:off x="1254125" y="5584825"/>
            <a:ext cx="2170113" cy="473075"/>
            <a:chOff x="-58" y="-7"/>
            <a:chExt cx="3418" cy="758"/>
          </a:xfrm>
        </p:grpSpPr>
        <p:sp>
          <p:nvSpPr>
            <p:cNvPr id="131089" name="AutoShape 7"/>
            <p:cNvSpPr/>
            <p:nvPr/>
          </p:nvSpPr>
          <p:spPr>
            <a:xfrm rot="5400000">
              <a:off x="1281" y="-1329"/>
              <a:ext cx="741" cy="3418"/>
            </a:xfrm>
            <a:prstGeom prst="homePlate">
              <a:avLst>
                <a:gd name="adj" fmla="val 25000"/>
              </a:avLst>
            </a:prstGeom>
            <a:solidFill>
              <a:schemeClr val="accent1"/>
            </a:solidFill>
            <a:ln w="9525">
              <a:noFill/>
            </a:ln>
          </p:spPr>
          <p:txBody>
            <a:bodyPr lIns="90170" tIns="46990" rIns="90170" bIns="46990"/>
            <a:p>
              <a:endParaRPr lang="zh-CN" altLang="en-US" dirty="0">
                <a:latin typeface="Arial" panose="020B0604020202020204" pitchFamily="34" charset="0"/>
              </a:endParaRPr>
            </a:p>
          </p:txBody>
        </p:sp>
        <p:sp>
          <p:nvSpPr>
            <p:cNvPr id="131090" name="Text Box 10"/>
            <p:cNvSpPr txBox="1"/>
            <p:nvPr/>
          </p:nvSpPr>
          <p:spPr>
            <a:xfrm>
              <a:off x="100" y="-7"/>
              <a:ext cx="3225" cy="591"/>
            </a:xfrm>
            <a:prstGeom prst="rect">
              <a:avLst/>
            </a:prstGeom>
            <a:noFill/>
            <a:ln w="9525">
              <a:noFill/>
            </a:ln>
          </p:spPr>
          <p:txBody>
            <a:bodyPr anchor="ctr" anchorCtr="1">
              <a:spAutoFit/>
            </a:bodyPr>
            <a:p>
              <a:pPr algn="dist"/>
              <a:r>
                <a:rPr lang="zh-CN" altLang="zh-CN" b="1" dirty="0">
                  <a:solidFill>
                    <a:schemeClr val="bg1"/>
                  </a:solidFill>
                  <a:latin typeface="方正小标宋简体" panose="03000509000000000000" charset="-122"/>
                  <a:ea typeface="方正小标宋简体" panose="03000509000000000000" charset="-122"/>
                </a:rPr>
                <a:t>其他综合配套服务</a:t>
              </a:r>
              <a:endParaRPr lang="zh-CN" altLang="zh-CN" b="1" dirty="0">
                <a:solidFill>
                  <a:schemeClr val="bg1"/>
                </a:solidFill>
                <a:latin typeface="方正小标宋简体" panose="03000509000000000000" charset="-122"/>
                <a:ea typeface="方正小标宋简体" panose="03000509000000000000" charset="-122"/>
              </a:endParaRPr>
            </a:p>
          </p:txBody>
        </p:sp>
      </p:grpSp>
      <p:sp>
        <p:nvSpPr>
          <p:cNvPr id="131088" name="文本框 22"/>
          <p:cNvSpPr txBox="1"/>
          <p:nvPr/>
        </p:nvSpPr>
        <p:spPr>
          <a:xfrm>
            <a:off x="830263" y="6067425"/>
            <a:ext cx="10487025" cy="631825"/>
          </a:xfrm>
          <a:prstGeom prst="rect">
            <a:avLst/>
          </a:prstGeom>
          <a:noFill/>
          <a:ln w="9525">
            <a:noFill/>
          </a:ln>
        </p:spPr>
        <p:txBody>
          <a:bodyPr>
            <a:spAutoFit/>
          </a:bodyPr>
          <a:p>
            <a:pPr marL="285750" indent="-285750">
              <a:lnSpc>
                <a:spcPct val="110000"/>
              </a:lnSpc>
              <a:buFont typeface="Wingdings" panose="05000000000000000000" pitchFamily="2" charset="2"/>
              <a:buChar char="Ø"/>
            </a:pPr>
            <a:r>
              <a:rPr lang="zh-CN" altLang="en-US" sz="1600" dirty="0">
                <a:latin typeface="Arial" panose="020B0604020202020204" pitchFamily="34" charset="0"/>
              </a:rPr>
              <a:t>。“双百”人才优先推荐参评国家、省级人才计划；纳入“白鹭英才卡”服务体系，享受人才绿色通道及服务专员待遇；定期组织参与投融资对接、专题研修、技术成果转化、产业合作等各类活动。</a:t>
            </a:r>
            <a:endParaRPr lang="zh-CN" altLang="en-US" sz="1600" dirty="0">
              <a:latin typeface="Arial" panose="020B0604020202020204" pitchFamily="34" charset="0"/>
            </a:endParaRPr>
          </a:p>
        </p:txBody>
      </p:sp>
    </p:spTree>
  </p:cSld>
  <p:clrMapOvr>
    <a:masterClrMapping/>
  </p:clrMapOvr>
  <p:transition spd="slow" advTm="3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09" name="Text Box 10"/>
          <p:cNvSpPr txBox="1"/>
          <p:nvPr/>
        </p:nvSpPr>
        <p:spPr>
          <a:xfrm>
            <a:off x="1438275" y="1665288"/>
            <a:ext cx="2046288" cy="368300"/>
          </a:xfrm>
          <a:prstGeom prst="rect">
            <a:avLst/>
          </a:prstGeom>
          <a:noFill/>
          <a:ln w="9525">
            <a:noFill/>
          </a:ln>
        </p:spPr>
        <p:txBody>
          <a:bodyPr anchor="ctr" anchorCtr="1">
            <a:spAutoFit/>
          </a:bodyPr>
          <a:p>
            <a:pPr algn="dist"/>
            <a:r>
              <a:rPr lang="zh-CN" altLang="en-US" b="1" dirty="0">
                <a:solidFill>
                  <a:schemeClr val="bg1"/>
                </a:solidFill>
                <a:latin typeface="方正小标宋简体" panose="03000509000000000000" charset="-122"/>
                <a:ea typeface="方正小标宋简体" panose="03000509000000000000" charset="-122"/>
              </a:rPr>
              <a:t>引资奖励</a:t>
            </a:r>
            <a:endParaRPr lang="en-US" altLang="zh-CN" b="1">
              <a:solidFill>
                <a:schemeClr val="bg1"/>
              </a:solidFill>
              <a:latin typeface="方正小标宋简体" panose="03000509000000000000" charset="-122"/>
              <a:ea typeface="方正小标宋简体" panose="03000509000000000000" charset="-122"/>
            </a:endParaRPr>
          </a:p>
        </p:txBody>
      </p:sp>
      <p:sp>
        <p:nvSpPr>
          <p:cNvPr id="2" name="文本框 1"/>
          <p:cNvSpPr txBox="1"/>
          <p:nvPr/>
        </p:nvSpPr>
        <p:spPr>
          <a:xfrm>
            <a:off x="1252855" y="337185"/>
            <a:ext cx="10179685" cy="645160"/>
          </a:xfrm>
          <a:prstGeom prst="rect">
            <a:avLst/>
          </a:prstGeom>
          <a:noFill/>
          <a:ln w="9525">
            <a:noFill/>
          </a:ln>
        </p:spPr>
        <p:txBody>
          <a:bodyPr wrap="square" rtlCol="0" anchor="t">
            <a:spAutoFit/>
            <a:scene3d>
              <a:camera prst="orthographicFront"/>
              <a:lightRig rig="threePt" dir="t"/>
            </a:scene3d>
          </a:bodyPr>
          <a:lstStyle/>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中共厦门市委 厦门市人民政府</a:t>
            </a:r>
            <a:endPar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关于实施高技术高成长高附加值企业倍增计划的意见（</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2019</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endPar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5411" name="AutoShape 8"/>
          <p:cNvSpPr/>
          <p:nvPr/>
        </p:nvSpPr>
        <p:spPr>
          <a:xfrm>
            <a:off x="773113" y="1889125"/>
            <a:ext cx="10756900" cy="17049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grpSp>
        <p:nvGrpSpPr>
          <p:cNvPr id="145412" name="组合 21507"/>
          <p:cNvGrpSpPr/>
          <p:nvPr/>
        </p:nvGrpSpPr>
        <p:grpSpPr>
          <a:xfrm>
            <a:off x="1338263" y="1574800"/>
            <a:ext cx="2170112" cy="460375"/>
            <a:chOff x="-59" y="-20"/>
            <a:chExt cx="3418" cy="771"/>
          </a:xfrm>
        </p:grpSpPr>
        <p:sp>
          <p:nvSpPr>
            <p:cNvPr id="145419"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45420"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发展目标</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45413" name="AutoShape 8"/>
          <p:cNvSpPr/>
          <p:nvPr/>
        </p:nvSpPr>
        <p:spPr>
          <a:xfrm>
            <a:off x="720725" y="4308475"/>
            <a:ext cx="10758488" cy="170497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grpSp>
        <p:nvGrpSpPr>
          <p:cNvPr id="145414" name="组合 21507"/>
          <p:cNvGrpSpPr/>
          <p:nvPr/>
        </p:nvGrpSpPr>
        <p:grpSpPr>
          <a:xfrm>
            <a:off x="1287463" y="3995738"/>
            <a:ext cx="2170112" cy="458787"/>
            <a:chOff x="-59" y="-20"/>
            <a:chExt cx="3418" cy="771"/>
          </a:xfrm>
        </p:grpSpPr>
        <p:sp>
          <p:nvSpPr>
            <p:cNvPr id="145417"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45418"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遴选标准</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45415" name="Text Box 15"/>
          <p:cNvSpPr txBox="1"/>
          <p:nvPr/>
        </p:nvSpPr>
        <p:spPr>
          <a:xfrm>
            <a:off x="898525" y="4451350"/>
            <a:ext cx="10404475" cy="1419225"/>
          </a:xfrm>
          <a:prstGeom prst="rect">
            <a:avLst/>
          </a:prstGeom>
          <a:noFill/>
          <a:ln w="9525">
            <a:noFill/>
          </a:ln>
        </p:spPr>
        <p:txBody>
          <a:bodyPr>
            <a:spAutoFit/>
          </a:bodyPr>
          <a:p>
            <a:pPr marL="285750" indent="-285750" defTabSz="457200">
              <a:lnSpc>
                <a:spcPct val="120000"/>
              </a:lnSpc>
              <a:buFont typeface="Wingdings" panose="05000000000000000000" pitchFamily="2" charset="2"/>
              <a:buChar char="Ø"/>
            </a:pPr>
            <a:r>
              <a:rPr lang="zh-CN" altLang="en-US">
                <a:solidFill>
                  <a:srgbClr val="FF0000"/>
                </a:solidFill>
                <a:latin typeface="宋体" panose="02010600030101010101" pitchFamily="2" charset="-122"/>
                <a:sym typeface="Gill Sans MT" panose="020B0502020104020203" pitchFamily="34" charset="0"/>
              </a:rPr>
              <a:t>国家级</a:t>
            </a:r>
            <a:r>
              <a:rPr lang="zh-CN" altLang="en-US">
                <a:latin typeface="宋体" panose="02010600030101010101" pitchFamily="2" charset="-122"/>
                <a:sym typeface="Gill Sans MT" panose="020B0502020104020203" pitchFamily="34" charset="0"/>
              </a:rPr>
              <a:t>高新技术企业和技术先进型服务企业</a:t>
            </a:r>
            <a:r>
              <a:rPr lang="zh-CN" altLang="en-US" dirty="0">
                <a:latin typeface="宋体" panose="02010600030101010101" pitchFamily="2" charset="-122"/>
                <a:sym typeface="Gill Sans MT" panose="020B0502020104020203" pitchFamily="34" charset="0"/>
              </a:rPr>
              <a:t>；</a:t>
            </a:r>
            <a:endParaRPr lang="zh-CN" altLang="en-US">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dirty="0">
                <a:solidFill>
                  <a:srgbClr val="FF0000"/>
                </a:solidFill>
                <a:latin typeface="Arial" panose="020B0604020202020204" pitchFamily="34" charset="0"/>
                <a:sym typeface="+mn-ea"/>
              </a:rPr>
              <a:t>市重点</a:t>
            </a:r>
            <a:r>
              <a:rPr lang="zh-CN" altLang="en-US" dirty="0">
                <a:latin typeface="Arial" panose="020B0604020202020204" pitchFamily="34" charset="0"/>
                <a:sym typeface="+mn-ea"/>
              </a:rPr>
              <a:t>工业企业和现代服务业企业;</a:t>
            </a:r>
            <a:endParaRPr lang="zh-CN" altLang="en-US" dirty="0">
              <a:latin typeface="Arial" panose="020B0604020202020204" pitchFamily="34" charset="0"/>
              <a:sym typeface="+mn-ea"/>
            </a:endParaRPr>
          </a:p>
          <a:p>
            <a:pPr marL="285750" indent="-285750" defTabSz="457200">
              <a:lnSpc>
                <a:spcPct val="120000"/>
              </a:lnSpc>
              <a:buFont typeface="Wingdings" panose="05000000000000000000" pitchFamily="2" charset="2"/>
              <a:buChar char="Ø"/>
            </a:pPr>
            <a:r>
              <a:rPr lang="zh-CN" altLang="en-US" dirty="0">
                <a:latin typeface="宋体" panose="02010600030101010101" pitchFamily="2" charset="-122"/>
                <a:sym typeface="Gill Sans MT" panose="020B0502020104020203" pitchFamily="34" charset="0"/>
              </a:rPr>
              <a:t>营业收入达到</a:t>
            </a:r>
            <a:r>
              <a:rPr lang="zh-CN" altLang="en-US" dirty="0">
                <a:solidFill>
                  <a:srgbClr val="FF0000"/>
                </a:solidFill>
                <a:latin typeface="宋体" panose="02010600030101010101" pitchFamily="2" charset="-122"/>
                <a:sym typeface="Gill Sans MT" panose="020B0502020104020203" pitchFamily="34" charset="0"/>
              </a:rPr>
              <a:t>1亿元以上</a:t>
            </a:r>
            <a:r>
              <a:rPr lang="zh-CN" altLang="en-US" dirty="0">
                <a:latin typeface="宋体" panose="02010600030101010101" pitchFamily="2" charset="-122"/>
                <a:sym typeface="Gill Sans MT" panose="020B0502020104020203" pitchFamily="34" charset="0"/>
              </a:rPr>
              <a:t>的工业企业或战略性新兴产业领域企业, 且上年度营业收入增长达到</a:t>
            </a:r>
            <a:r>
              <a:rPr lang="zh-CN" altLang="en-US" dirty="0">
                <a:solidFill>
                  <a:srgbClr val="FF0000"/>
                </a:solidFill>
                <a:latin typeface="宋体" panose="02010600030101010101" pitchFamily="2" charset="-122"/>
                <a:sym typeface="Gill Sans MT" panose="020B0502020104020203" pitchFamily="34" charset="0"/>
              </a:rPr>
              <a:t>20%</a:t>
            </a:r>
            <a:r>
              <a:rPr lang="zh-CN" altLang="en-US" dirty="0">
                <a:latin typeface="宋体" panose="02010600030101010101" pitchFamily="2" charset="-122"/>
                <a:sym typeface="Gill Sans MT" panose="020B0502020104020203" pitchFamily="34" charset="0"/>
              </a:rPr>
              <a:t>以上或</a:t>
            </a:r>
            <a:r>
              <a:rPr lang="zh-CN" altLang="en-US" dirty="0">
                <a:solidFill>
                  <a:srgbClr val="FF0000"/>
                </a:solidFill>
                <a:latin typeface="宋体" panose="02010600030101010101" pitchFamily="2" charset="-122"/>
                <a:sym typeface="Gill Sans MT" panose="020B0502020104020203" pitchFamily="34" charset="0"/>
              </a:rPr>
              <a:t>纳税总额达到500万元</a:t>
            </a:r>
            <a:r>
              <a:rPr lang="zh-CN" altLang="en-US" dirty="0">
                <a:latin typeface="宋体" panose="02010600030101010101" pitchFamily="2" charset="-122"/>
                <a:sym typeface="Gill Sans MT" panose="020B0502020104020203" pitchFamily="34" charset="0"/>
              </a:rPr>
              <a:t>以上。</a:t>
            </a:r>
            <a:endParaRPr lang="zh-CN" altLang="en-US" dirty="0">
              <a:latin typeface="宋体" panose="02010600030101010101" pitchFamily="2" charset="-122"/>
              <a:sym typeface="Gill Sans MT" panose="020B0502020104020203" pitchFamily="34" charset="0"/>
            </a:endParaRPr>
          </a:p>
        </p:txBody>
      </p:sp>
      <p:sp>
        <p:nvSpPr>
          <p:cNvPr id="145416" name="文本框 12"/>
          <p:cNvSpPr txBox="1"/>
          <p:nvPr/>
        </p:nvSpPr>
        <p:spPr>
          <a:xfrm>
            <a:off x="873125" y="2030413"/>
            <a:ext cx="10180638" cy="1557337"/>
          </a:xfrm>
          <a:prstGeom prst="rect">
            <a:avLst/>
          </a:prstGeom>
          <a:noFill/>
          <a:ln w="9525">
            <a:noFill/>
          </a:ln>
        </p:spPr>
        <p:txBody>
          <a:bodyPr>
            <a:spAutoFit/>
          </a:bodyPr>
          <a:p>
            <a:pPr>
              <a:lnSpc>
                <a:spcPts val="2865"/>
              </a:lnSpc>
            </a:pPr>
            <a:r>
              <a:rPr lang="zh-CN" altLang="en-US" dirty="0">
                <a:latin typeface="宋体" panose="02010600030101010101" pitchFamily="2" charset="-122"/>
              </a:rPr>
              <a:t>挑选一批</a:t>
            </a:r>
            <a:r>
              <a:rPr lang="en-US" altLang="zh-CN">
                <a:latin typeface="宋体" panose="02010600030101010101" pitchFamily="2" charset="-122"/>
              </a:rPr>
              <a:t>“</a:t>
            </a:r>
            <a:r>
              <a:rPr lang="zh-CN" altLang="en-US" dirty="0">
                <a:latin typeface="宋体" panose="02010600030101010101" pitchFamily="2" charset="-122"/>
              </a:rPr>
              <a:t>三高</a:t>
            </a:r>
            <a:r>
              <a:rPr lang="en-US" altLang="zh-CN">
                <a:latin typeface="宋体" panose="02010600030101010101" pitchFamily="2" charset="-122"/>
              </a:rPr>
              <a:t>”</a:t>
            </a:r>
            <a:r>
              <a:rPr lang="zh-CN" altLang="en-US" dirty="0">
                <a:latin typeface="宋体" panose="02010600030101010101" pitchFamily="2" charset="-122"/>
              </a:rPr>
              <a:t>企业，设立</a:t>
            </a:r>
            <a:r>
              <a:rPr lang="en-US" altLang="zh-CN">
                <a:latin typeface="宋体" panose="02010600030101010101" pitchFamily="2" charset="-122"/>
              </a:rPr>
              <a:t>“</a:t>
            </a:r>
            <a:r>
              <a:rPr lang="zh-CN" altLang="en-US" dirty="0">
                <a:latin typeface="宋体" panose="02010600030101010101" pitchFamily="2" charset="-122"/>
              </a:rPr>
              <a:t>三高</a:t>
            </a:r>
            <a:r>
              <a:rPr lang="en-US" altLang="zh-CN">
                <a:latin typeface="宋体" panose="02010600030101010101" pitchFamily="2" charset="-122"/>
              </a:rPr>
              <a:t>”</a:t>
            </a:r>
            <a:r>
              <a:rPr lang="zh-CN" altLang="en-US" dirty="0">
                <a:latin typeface="宋体" panose="02010600030101010101" pitchFamily="2" charset="-122"/>
              </a:rPr>
              <a:t>企业培育库，为企业发展提供</a:t>
            </a:r>
            <a:r>
              <a:rPr lang="en-US" altLang="zh-CN">
                <a:latin typeface="宋体" panose="02010600030101010101" pitchFamily="2" charset="-122"/>
              </a:rPr>
              <a:t>“</a:t>
            </a:r>
            <a:r>
              <a:rPr lang="zh-CN" altLang="en-US" dirty="0">
                <a:latin typeface="宋体" panose="02010600030101010101" pitchFamily="2" charset="-122"/>
              </a:rPr>
              <a:t>精准滴灌</a:t>
            </a:r>
            <a:r>
              <a:rPr lang="en-US" altLang="zh-CN">
                <a:latin typeface="宋体" panose="02010600030101010101" pitchFamily="2" charset="-122"/>
              </a:rPr>
              <a:t>”</a:t>
            </a:r>
            <a:r>
              <a:rPr lang="zh-CN" altLang="en-US" dirty="0">
                <a:latin typeface="宋体" panose="02010600030101010101" pitchFamily="2" charset="-122"/>
              </a:rPr>
              <a:t>和个性化服务，助力企业实现高速增长和高质量发展。力争到</a:t>
            </a:r>
            <a:r>
              <a:rPr lang="en-US" altLang="zh-CN">
                <a:latin typeface="宋体" panose="02010600030101010101" pitchFamily="2" charset="-122"/>
              </a:rPr>
              <a:t>2021</a:t>
            </a:r>
            <a:r>
              <a:rPr lang="zh-CN" altLang="en-US" dirty="0">
                <a:latin typeface="宋体" panose="02010600030101010101" pitchFamily="2" charset="-122"/>
              </a:rPr>
              <a:t>年，全社会研发投入</a:t>
            </a:r>
            <a:r>
              <a:rPr lang="zh-CN" altLang="en-US" dirty="0">
                <a:solidFill>
                  <a:srgbClr val="FF0000"/>
                </a:solidFill>
                <a:latin typeface="宋体" panose="02010600030101010101" pitchFamily="2" charset="-122"/>
              </a:rPr>
              <a:t>占</a:t>
            </a:r>
            <a:r>
              <a:rPr lang="en-US" altLang="zh-CN">
                <a:solidFill>
                  <a:srgbClr val="FF0000"/>
                </a:solidFill>
                <a:latin typeface="宋体" panose="02010600030101010101" pitchFamily="2" charset="-122"/>
              </a:rPr>
              <a:t>GDP</a:t>
            </a:r>
            <a:r>
              <a:rPr lang="zh-CN" altLang="en-US" dirty="0">
                <a:solidFill>
                  <a:srgbClr val="FF0000"/>
                </a:solidFill>
                <a:latin typeface="宋体" panose="02010600030101010101" pitchFamily="2" charset="-122"/>
              </a:rPr>
              <a:t>比重达到</a:t>
            </a:r>
            <a:r>
              <a:rPr lang="en-US" altLang="zh-CN">
                <a:solidFill>
                  <a:srgbClr val="FF0000"/>
                </a:solidFill>
                <a:latin typeface="宋体" panose="02010600030101010101" pitchFamily="2" charset="-122"/>
              </a:rPr>
              <a:t>4%</a:t>
            </a:r>
            <a:r>
              <a:rPr lang="zh-CN" altLang="en-US" dirty="0">
                <a:latin typeface="宋体" panose="02010600030101010101" pitchFamily="2" charset="-122"/>
              </a:rPr>
              <a:t>；全市每万人有效发明专利拥有量</a:t>
            </a:r>
            <a:r>
              <a:rPr lang="zh-CN" altLang="en-US" dirty="0">
                <a:solidFill>
                  <a:srgbClr val="FF0000"/>
                </a:solidFill>
                <a:latin typeface="宋体" panose="02010600030101010101" pitchFamily="2" charset="-122"/>
              </a:rPr>
              <a:t>超过</a:t>
            </a:r>
            <a:r>
              <a:rPr lang="en-US" altLang="zh-CN">
                <a:solidFill>
                  <a:srgbClr val="FF0000"/>
                </a:solidFill>
                <a:latin typeface="宋体" panose="02010600030101010101" pitchFamily="2" charset="-122"/>
              </a:rPr>
              <a:t>35</a:t>
            </a:r>
            <a:r>
              <a:rPr lang="zh-CN" altLang="en-US" dirty="0">
                <a:solidFill>
                  <a:srgbClr val="FF0000"/>
                </a:solidFill>
                <a:latin typeface="宋体" panose="02010600030101010101" pitchFamily="2" charset="-122"/>
              </a:rPr>
              <a:t>件</a:t>
            </a:r>
            <a:r>
              <a:rPr lang="zh-CN" altLang="en-US" dirty="0">
                <a:latin typeface="宋体" panose="02010600030101010101" pitchFamily="2" charset="-122"/>
              </a:rPr>
              <a:t>；国家级高新技术企业</a:t>
            </a:r>
            <a:r>
              <a:rPr lang="zh-CN" altLang="en-US" dirty="0">
                <a:solidFill>
                  <a:srgbClr val="FF0000"/>
                </a:solidFill>
                <a:latin typeface="宋体" panose="02010600030101010101" pitchFamily="2" charset="-122"/>
              </a:rPr>
              <a:t>超过</a:t>
            </a:r>
            <a:r>
              <a:rPr lang="en-US" altLang="zh-CN">
                <a:solidFill>
                  <a:srgbClr val="FF0000"/>
                </a:solidFill>
                <a:latin typeface="宋体" panose="02010600030101010101" pitchFamily="2" charset="-122"/>
              </a:rPr>
              <a:t>2500</a:t>
            </a:r>
            <a:r>
              <a:rPr lang="zh-CN" altLang="en-US" dirty="0">
                <a:solidFill>
                  <a:srgbClr val="FF0000"/>
                </a:solidFill>
                <a:latin typeface="宋体" panose="02010600030101010101" pitchFamily="2" charset="-122"/>
              </a:rPr>
              <a:t>家</a:t>
            </a:r>
            <a:r>
              <a:rPr lang="zh-CN" altLang="en-US" dirty="0">
                <a:latin typeface="宋体" panose="02010600030101010101" pitchFamily="2" charset="-122"/>
              </a:rPr>
              <a:t>，科技小巨人领军企业</a:t>
            </a:r>
            <a:r>
              <a:rPr lang="zh-CN" altLang="en-US" dirty="0">
                <a:solidFill>
                  <a:srgbClr val="FF0000"/>
                </a:solidFill>
                <a:latin typeface="宋体" panose="02010600030101010101" pitchFamily="2" charset="-122"/>
              </a:rPr>
              <a:t>超过</a:t>
            </a:r>
            <a:r>
              <a:rPr lang="en-US" altLang="zh-CN">
                <a:solidFill>
                  <a:srgbClr val="FF0000"/>
                </a:solidFill>
                <a:latin typeface="宋体" panose="02010600030101010101" pitchFamily="2" charset="-122"/>
              </a:rPr>
              <a:t>500</a:t>
            </a:r>
            <a:r>
              <a:rPr lang="zh-CN" altLang="en-US" dirty="0">
                <a:solidFill>
                  <a:srgbClr val="FF0000"/>
                </a:solidFill>
                <a:latin typeface="宋体" panose="02010600030101010101" pitchFamily="2" charset="-122"/>
              </a:rPr>
              <a:t>家</a:t>
            </a:r>
            <a:r>
              <a:rPr lang="zh-CN" altLang="en-US" dirty="0">
                <a:latin typeface="宋体" panose="02010600030101010101" pitchFamily="2" charset="-122"/>
              </a:rPr>
              <a:t>，瞪羚企业</a:t>
            </a:r>
            <a:r>
              <a:rPr lang="zh-CN" altLang="en-US" dirty="0">
                <a:solidFill>
                  <a:srgbClr val="FF0000"/>
                </a:solidFill>
                <a:latin typeface="宋体" panose="02010600030101010101" pitchFamily="2" charset="-122"/>
              </a:rPr>
              <a:t>超过</a:t>
            </a:r>
            <a:r>
              <a:rPr lang="en-US" altLang="zh-CN">
                <a:solidFill>
                  <a:srgbClr val="FF0000"/>
                </a:solidFill>
                <a:latin typeface="宋体" panose="02010600030101010101" pitchFamily="2" charset="-122"/>
              </a:rPr>
              <a:t>120</a:t>
            </a:r>
            <a:r>
              <a:rPr lang="zh-CN" altLang="en-US" dirty="0">
                <a:solidFill>
                  <a:srgbClr val="FF0000"/>
                </a:solidFill>
                <a:latin typeface="宋体" panose="02010600030101010101" pitchFamily="2" charset="-122"/>
              </a:rPr>
              <a:t>家</a:t>
            </a:r>
            <a:r>
              <a:rPr lang="zh-CN" altLang="en-US" dirty="0">
                <a:latin typeface="宋体" panose="02010600030101010101" pitchFamily="2" charset="-122"/>
              </a:rPr>
              <a:t>；营收规模翻番的</a:t>
            </a:r>
            <a:r>
              <a:rPr lang="en-US" altLang="zh-CN">
                <a:latin typeface="宋体" panose="02010600030101010101" pitchFamily="2" charset="-122"/>
              </a:rPr>
              <a:t>“</a:t>
            </a:r>
            <a:r>
              <a:rPr lang="zh-CN" altLang="en-US" dirty="0">
                <a:latin typeface="宋体" panose="02010600030101010101" pitchFamily="2" charset="-122"/>
              </a:rPr>
              <a:t>三高</a:t>
            </a:r>
            <a:r>
              <a:rPr lang="en-US" altLang="zh-CN">
                <a:latin typeface="宋体" panose="02010600030101010101" pitchFamily="2" charset="-122"/>
              </a:rPr>
              <a:t>”</a:t>
            </a:r>
            <a:r>
              <a:rPr lang="zh-CN" altLang="en-US" dirty="0">
                <a:latin typeface="宋体" panose="02010600030101010101" pitchFamily="2" charset="-122"/>
              </a:rPr>
              <a:t>企业</a:t>
            </a:r>
            <a:r>
              <a:rPr lang="zh-CN" altLang="en-US" dirty="0">
                <a:solidFill>
                  <a:srgbClr val="FF0000"/>
                </a:solidFill>
                <a:latin typeface="宋体" panose="02010600030101010101" pitchFamily="2" charset="-122"/>
              </a:rPr>
              <a:t>超过</a:t>
            </a:r>
            <a:r>
              <a:rPr lang="en-US" altLang="zh-CN">
                <a:solidFill>
                  <a:srgbClr val="FF0000"/>
                </a:solidFill>
                <a:latin typeface="宋体" panose="02010600030101010101" pitchFamily="2" charset="-122"/>
              </a:rPr>
              <a:t>500</a:t>
            </a:r>
            <a:r>
              <a:rPr lang="zh-CN" altLang="en-US" dirty="0">
                <a:solidFill>
                  <a:srgbClr val="FF0000"/>
                </a:solidFill>
                <a:latin typeface="宋体" panose="02010600030101010101" pitchFamily="2" charset="-122"/>
              </a:rPr>
              <a:t>家</a:t>
            </a:r>
            <a:r>
              <a:rPr lang="zh-CN" altLang="en-US" dirty="0">
                <a:latin typeface="宋体" panose="02010600030101010101" pitchFamily="2" charset="-122"/>
              </a:rPr>
              <a:t>，新上市</a:t>
            </a:r>
            <a:r>
              <a:rPr lang="en-US" altLang="zh-CN">
                <a:latin typeface="宋体" panose="02010600030101010101" pitchFamily="2" charset="-122"/>
              </a:rPr>
              <a:t>“</a:t>
            </a:r>
            <a:r>
              <a:rPr lang="zh-CN" altLang="en-US" dirty="0">
                <a:latin typeface="宋体" panose="02010600030101010101" pitchFamily="2" charset="-122"/>
              </a:rPr>
              <a:t>三高</a:t>
            </a:r>
            <a:r>
              <a:rPr lang="en-US" altLang="zh-CN">
                <a:latin typeface="宋体" panose="02010600030101010101" pitchFamily="2" charset="-122"/>
              </a:rPr>
              <a:t>”</a:t>
            </a:r>
            <a:r>
              <a:rPr lang="zh-CN" altLang="en-US" dirty="0">
                <a:latin typeface="宋体" panose="02010600030101010101" pitchFamily="2" charset="-122"/>
              </a:rPr>
              <a:t>企业达到</a:t>
            </a:r>
            <a:r>
              <a:rPr lang="en-US" altLang="zh-CN">
                <a:solidFill>
                  <a:srgbClr val="FF0000"/>
                </a:solidFill>
                <a:latin typeface="宋体" panose="02010600030101010101" pitchFamily="2" charset="-122"/>
              </a:rPr>
              <a:t>10</a:t>
            </a:r>
            <a:r>
              <a:rPr lang="zh-CN" altLang="en-US" dirty="0">
                <a:solidFill>
                  <a:srgbClr val="FF0000"/>
                </a:solidFill>
                <a:latin typeface="宋体" panose="02010600030101010101" pitchFamily="2" charset="-122"/>
              </a:rPr>
              <a:t>家以上</a:t>
            </a:r>
            <a:r>
              <a:rPr lang="zh-CN" altLang="en-US" dirty="0">
                <a:latin typeface="宋体" panose="02010600030101010101" pitchFamily="2" charset="-122"/>
              </a:rPr>
              <a:t>。</a:t>
            </a:r>
            <a:endParaRPr lang="zh-CN" altLang="en-US" dirty="0">
              <a:latin typeface="宋体" panose="02010600030101010101" pitchFamily="2" charset="-122"/>
            </a:endParaRPr>
          </a:p>
        </p:txBody>
      </p:sp>
    </p:spTree>
  </p:cSld>
  <p:clrMapOvr>
    <a:masterClrMapping/>
  </p:clrMapOvr>
  <p:transition spd="slow" advTm="3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52855" y="337185"/>
            <a:ext cx="10179685" cy="645160"/>
          </a:xfrm>
          <a:prstGeom prst="rect">
            <a:avLst/>
          </a:prstGeom>
          <a:noFill/>
          <a:ln w="9525">
            <a:noFill/>
          </a:ln>
        </p:spPr>
        <p:txBody>
          <a:bodyPr wrap="square" rtlCol="0" anchor="t">
            <a:spAutoFit/>
            <a:scene3d>
              <a:camera prst="orthographicFront"/>
              <a:lightRig rig="threePt" dir="t"/>
            </a:scene3d>
          </a:bodyPr>
          <a:lstStyle/>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中共厦门市委 厦门市人民政府</a:t>
            </a:r>
            <a:endPar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关于实施高技术高成长高附加值企业倍增计划的意见（</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2019</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endPar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7458" name="AutoShape 8"/>
          <p:cNvSpPr/>
          <p:nvPr/>
        </p:nvSpPr>
        <p:spPr>
          <a:xfrm>
            <a:off x="774700" y="1362075"/>
            <a:ext cx="10756900" cy="5240338"/>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sp>
        <p:nvSpPr>
          <p:cNvPr id="12" name="Text Box 15"/>
          <p:cNvSpPr txBox="1"/>
          <p:nvPr/>
        </p:nvSpPr>
        <p:spPr>
          <a:xfrm>
            <a:off x="942975" y="1590675"/>
            <a:ext cx="10490200" cy="1752600"/>
          </a:xfrm>
          <a:prstGeom prst="rect">
            <a:avLst/>
          </a:prstGeom>
          <a:noFill/>
          <a:ln w="9525">
            <a:noFill/>
          </a:ln>
        </p:spPr>
        <p:txBody>
          <a:bodyPr wrap="square" anchor="t">
            <a:spAutoFit/>
          </a:bodyPr>
          <a:lstStyle/>
          <a:p>
            <a:pPr marL="285750" marR="0" indent="-285750" defTabSz="457200">
              <a:lnSpc>
                <a:spcPct val="120000"/>
              </a:lnSpc>
              <a:buClrTx/>
              <a:buSzTx/>
              <a:buFont typeface="Wingdings" panose="05000000000000000000" pitchFamily="2" charset="2"/>
              <a:buChar char="Ø"/>
              <a:defRPr/>
            </a:pP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对年度两税地方留成比上年度增加超过1 0 0万元的 “三高” 企业, 以首次符合条件的上年度为基数, 超过基数部分</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未达到1 0 0 0万元 (不含)</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 的,对超过基数部分</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奖励2 0%</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 超过基数部分达到1 0 0 0万元及以上的, 按超额累进方式对超过基数部分予以奖励: </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1 0 0 0万元以内</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的部分奖励 </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3 0%</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 </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1 0 0 0-5 0 0 0 万元</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的部分奖励</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4 0%</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 5 0 0 0万元以上</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的部分奖励</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5 0%</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R="0" defTabSz="457200">
              <a:lnSpc>
                <a:spcPct val="120000"/>
              </a:lnSpc>
              <a:buClrTx/>
              <a:buSzTx/>
              <a:buFont typeface="Wingdings" panose="05000000000000000000" pitchFamily="2" charset="2"/>
              <a:defRPr/>
            </a:pP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  该项政策适用对象不包括银行业和国家实行特许专卖管理的行业企业。</a:t>
            </a:r>
            <a:endPar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p:txBody>
      </p:sp>
      <p:grpSp>
        <p:nvGrpSpPr>
          <p:cNvPr id="147460" name="组合 21507"/>
          <p:cNvGrpSpPr/>
          <p:nvPr/>
        </p:nvGrpSpPr>
        <p:grpSpPr>
          <a:xfrm>
            <a:off x="1339850" y="1195388"/>
            <a:ext cx="2170113" cy="460375"/>
            <a:chOff x="-59" y="-20"/>
            <a:chExt cx="3418" cy="771"/>
          </a:xfrm>
        </p:grpSpPr>
        <p:sp>
          <p:nvSpPr>
            <p:cNvPr id="147462"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47463"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扶持政策</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147461" name="Text Box 15"/>
          <p:cNvSpPr txBox="1"/>
          <p:nvPr/>
        </p:nvSpPr>
        <p:spPr>
          <a:xfrm>
            <a:off x="973138" y="3451225"/>
            <a:ext cx="10404475" cy="3081338"/>
          </a:xfrm>
          <a:prstGeom prst="rect">
            <a:avLst/>
          </a:prstGeom>
          <a:noFill/>
          <a:ln w="9525">
            <a:noFill/>
          </a:ln>
        </p:spPr>
        <p:txBody>
          <a:bodyPr>
            <a:spAutoFit/>
          </a:bodyPr>
          <a:p>
            <a:pPr marL="285750" indent="-285750" defTabSz="457200">
              <a:lnSpc>
                <a:spcPct val="1200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对上年度设备</a:t>
            </a:r>
            <a:r>
              <a:rPr lang="zh-CN" altLang="en-US">
                <a:solidFill>
                  <a:srgbClr val="FF0000"/>
                </a:solidFill>
                <a:latin typeface="宋体" panose="02010600030101010101" pitchFamily="2" charset="-122"/>
                <a:sym typeface="Gill Sans MT" panose="020B0502020104020203" pitchFamily="34" charset="0"/>
              </a:rPr>
              <a:t>投入</a:t>
            </a:r>
            <a:r>
              <a:rPr lang="en-US" altLang="zh-CN">
                <a:solidFill>
                  <a:srgbClr val="FF0000"/>
                </a:solidFill>
                <a:latin typeface="宋体" panose="02010600030101010101" pitchFamily="2" charset="-122"/>
                <a:sym typeface="Gill Sans MT" panose="020B0502020104020203" pitchFamily="34" charset="0"/>
              </a:rPr>
              <a:t>1 0 0</a:t>
            </a:r>
            <a:r>
              <a:rPr lang="zh-CN" altLang="en-US">
                <a:solidFill>
                  <a:srgbClr val="FF0000"/>
                </a:solidFill>
                <a:latin typeface="宋体" panose="02010600030101010101" pitchFamily="2" charset="-122"/>
                <a:sym typeface="Gill Sans MT" panose="020B0502020104020203" pitchFamily="34" charset="0"/>
              </a:rPr>
              <a:t>万元及以上</a:t>
            </a:r>
            <a:r>
              <a:rPr lang="zh-CN" altLang="en-US">
                <a:latin typeface="宋体" panose="02010600030101010101" pitchFamily="2" charset="-122"/>
                <a:sym typeface="Gill Sans MT" panose="020B0502020104020203" pitchFamily="34" charset="0"/>
              </a:rPr>
              <a:t>的 “三高” 工业企业技术改造项目 </a:t>
            </a:r>
            <a:r>
              <a:rPr lang="en-US" altLang="zh-CN">
                <a:latin typeface="宋体" panose="02010600030101010101" pitchFamily="2" charset="-122"/>
                <a:sym typeface="Gill Sans MT" panose="020B0502020104020203" pitchFamily="34" charset="0"/>
              </a:rPr>
              <a:t>(</a:t>
            </a:r>
            <a:r>
              <a:rPr lang="zh-CN" altLang="en-US">
                <a:latin typeface="宋体" panose="02010600030101010101" pitchFamily="2" charset="-122"/>
                <a:sym typeface="Gill Sans MT" panose="020B0502020104020203" pitchFamily="34" charset="0"/>
              </a:rPr>
              <a:t>含智能化技术改造</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按年度给予设备投入</a:t>
            </a:r>
            <a:r>
              <a:rPr lang="en-US" altLang="zh-CN">
                <a:solidFill>
                  <a:srgbClr val="FF0000"/>
                </a:solidFill>
                <a:latin typeface="宋体" panose="02010600030101010101" pitchFamily="2" charset="-122"/>
                <a:sym typeface="Gill Sans MT" panose="020B0502020104020203" pitchFamily="34" charset="0"/>
              </a:rPr>
              <a:t>1 0%</a:t>
            </a:r>
            <a:r>
              <a:rPr lang="zh-CN" altLang="en-US">
                <a:solidFill>
                  <a:srgbClr val="FF0000"/>
                </a:solidFill>
                <a:latin typeface="宋体" panose="02010600030101010101" pitchFamily="2" charset="-122"/>
                <a:sym typeface="Gill Sans MT" panose="020B0502020104020203" pitchFamily="34" charset="0"/>
              </a:rPr>
              <a:t>的补助</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单个项目</a:t>
            </a:r>
            <a:r>
              <a:rPr lang="zh-CN" altLang="en-US">
                <a:solidFill>
                  <a:srgbClr val="FF0000"/>
                </a:solidFill>
                <a:latin typeface="宋体" panose="02010600030101010101" pitchFamily="2" charset="-122"/>
                <a:sym typeface="Gill Sans MT" panose="020B0502020104020203" pitchFamily="34" charset="0"/>
              </a:rPr>
              <a:t>最高</a:t>
            </a:r>
            <a:r>
              <a:rPr lang="en-US" altLang="zh-CN">
                <a:solidFill>
                  <a:srgbClr val="FF0000"/>
                </a:solidFill>
                <a:latin typeface="宋体" panose="02010600030101010101" pitchFamily="2" charset="-122"/>
                <a:sym typeface="Gill Sans MT" panose="020B0502020104020203" pitchFamily="34" charset="0"/>
              </a:rPr>
              <a:t>1 0 0 0</a:t>
            </a:r>
            <a:r>
              <a:rPr lang="zh-CN" altLang="en-US">
                <a:solidFill>
                  <a:srgbClr val="FF0000"/>
                </a:solidFill>
                <a:latin typeface="宋体" panose="02010600030101010101" pitchFamily="2" charset="-122"/>
                <a:sym typeface="Gill Sans MT" panose="020B0502020104020203" pitchFamily="34" charset="0"/>
              </a:rPr>
              <a:t>万元</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同时</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对较上一年度营收增长的规上 “三高” 工业企业</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其技改项目完工投产后</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再给予设备投入</a:t>
            </a:r>
            <a:r>
              <a:rPr lang="en-US" altLang="zh-CN">
                <a:latin typeface="宋体" panose="02010600030101010101" pitchFamily="2" charset="-122"/>
                <a:sym typeface="Gill Sans MT" panose="020B0502020104020203" pitchFamily="34" charset="0"/>
              </a:rPr>
              <a:t>5%</a:t>
            </a:r>
            <a:r>
              <a:rPr lang="zh-CN" altLang="en-US">
                <a:latin typeface="宋体" panose="02010600030101010101" pitchFamily="2" charset="-122"/>
                <a:sym typeface="Gill Sans MT" panose="020B0502020104020203" pitchFamily="34" charset="0"/>
              </a:rPr>
              <a:t>的奖励</a:t>
            </a:r>
            <a:r>
              <a:rPr lang="en-US" altLang="zh-CN">
                <a:latin typeface="宋体" panose="02010600030101010101" pitchFamily="2" charset="-122"/>
                <a:sym typeface="Gill Sans MT" panose="020B0502020104020203" pitchFamily="34" charset="0"/>
              </a:rPr>
              <a:t>,</a:t>
            </a:r>
            <a:r>
              <a:rPr lang="zh-CN" altLang="en-US">
                <a:latin typeface="宋体" panose="02010600030101010101" pitchFamily="2" charset="-122"/>
                <a:sym typeface="Gill Sans MT" panose="020B0502020104020203" pitchFamily="34" charset="0"/>
              </a:rPr>
              <a:t>单家企业每年最高奖励  </a:t>
            </a:r>
            <a:r>
              <a:rPr lang="en-US" altLang="zh-CN">
                <a:solidFill>
                  <a:srgbClr val="FF0000"/>
                </a:solidFill>
                <a:latin typeface="宋体" panose="02010600030101010101" pitchFamily="2" charset="-122"/>
                <a:sym typeface="Gill Sans MT" panose="020B0502020104020203" pitchFamily="34" charset="0"/>
              </a:rPr>
              <a:t>1 0 0 0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。单家企业每年获得的技改补助和技改奖励金总额不超过企业年度税收地方留成部分。</a:t>
            </a:r>
            <a:endParaRPr lang="zh-CN" altLang="en-US">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每孵化一家国家级高新技术企业、 且直接持股比例</a:t>
            </a:r>
            <a:r>
              <a:rPr lang="zh-CN" altLang="en-US">
                <a:solidFill>
                  <a:srgbClr val="FF0000"/>
                </a:solidFill>
                <a:latin typeface="宋体" panose="02010600030101010101" pitchFamily="2" charset="-122"/>
                <a:sym typeface="Gill Sans MT" panose="020B0502020104020203" pitchFamily="34" charset="0"/>
              </a:rPr>
              <a:t>不低于</a:t>
            </a:r>
            <a:r>
              <a:rPr lang="en-US" altLang="zh-CN">
                <a:solidFill>
                  <a:srgbClr val="FF0000"/>
                </a:solidFill>
                <a:latin typeface="宋体" panose="02010600030101010101" pitchFamily="2" charset="-122"/>
                <a:sym typeface="Gill Sans MT" panose="020B0502020104020203" pitchFamily="34" charset="0"/>
              </a:rPr>
              <a:t>3 0%</a:t>
            </a:r>
            <a:r>
              <a:rPr lang="zh-CN" altLang="en-US">
                <a:latin typeface="宋体" panose="02010600030101010101" pitchFamily="2" charset="-122"/>
                <a:sym typeface="Gill Sans MT" panose="020B0502020104020203" pitchFamily="34" charset="0"/>
              </a:rPr>
              <a:t>的</a:t>
            </a:r>
            <a:r>
              <a:rPr lang="en-US" altLang="zh-CN">
                <a:latin typeface="宋体" panose="02010600030101010101" pitchFamily="2" charset="-122"/>
                <a:sym typeface="Gill Sans MT" panose="020B0502020104020203" pitchFamily="34" charset="0"/>
              </a:rPr>
              <a:t>,</a:t>
            </a:r>
            <a:r>
              <a:rPr lang="zh-CN" altLang="en-US">
                <a:latin typeface="宋体" panose="02010600030101010101" pitchFamily="2" charset="-122"/>
                <a:sym typeface="Gill Sans MT" panose="020B0502020104020203" pitchFamily="34" charset="0"/>
              </a:rPr>
              <a:t>给予</a:t>
            </a:r>
            <a:r>
              <a:rPr lang="en-US" altLang="zh-CN">
                <a:solidFill>
                  <a:srgbClr val="FF0000"/>
                </a:solidFill>
                <a:latin typeface="宋体" panose="02010600030101010101" pitchFamily="2" charset="-122"/>
                <a:sym typeface="Gill Sans MT" panose="020B0502020104020203" pitchFamily="34" charset="0"/>
              </a:rPr>
              <a:t>2 0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奖励。</a:t>
            </a:r>
            <a:endParaRPr lang="zh-CN" altLang="en-US">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承担本市关键 技 术 攻 关 和 重 大 科 技 成 果 转 化 示 范 项 目</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给 予 </a:t>
            </a:r>
            <a:r>
              <a:rPr lang="zh-CN" altLang="en-US">
                <a:solidFill>
                  <a:srgbClr val="FF0000"/>
                </a:solidFill>
                <a:latin typeface="宋体" panose="02010600030101010101" pitchFamily="2" charset="-122"/>
                <a:sym typeface="Gill Sans MT" panose="020B0502020104020203" pitchFamily="34" charset="0"/>
              </a:rPr>
              <a:t>最 高</a:t>
            </a:r>
            <a:r>
              <a:rPr lang="en-US" altLang="zh-CN">
                <a:solidFill>
                  <a:srgbClr val="FF0000"/>
                </a:solidFill>
                <a:latin typeface="宋体" panose="02010600030101010101" pitchFamily="2" charset="-122"/>
                <a:sym typeface="Gill Sans MT" panose="020B0502020104020203" pitchFamily="34" charset="0"/>
              </a:rPr>
              <a:t>2 0 0 0</a:t>
            </a:r>
            <a:r>
              <a:rPr lang="zh-CN" altLang="en-US">
                <a:solidFill>
                  <a:srgbClr val="FF0000"/>
                </a:solidFill>
                <a:latin typeface="宋体" panose="02010600030101010101" pitchFamily="2" charset="-122"/>
                <a:sym typeface="Gill Sans MT" panose="020B0502020104020203" pitchFamily="34" charset="0"/>
              </a:rPr>
              <a:t>万</a:t>
            </a:r>
            <a:r>
              <a:rPr lang="zh-CN" altLang="en-US">
                <a:latin typeface="宋体" panose="02010600030101010101" pitchFamily="2" charset="-122"/>
                <a:sym typeface="Gill Sans MT" panose="020B0502020104020203" pitchFamily="34" charset="0"/>
              </a:rPr>
              <a:t>元财政补助。</a:t>
            </a:r>
            <a:endParaRPr lang="zh-CN" altLang="en-US">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在本市实施的高新技术成果转化项目</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自认定年度起两年内</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按其应缴已缴增值税地方留成部分的</a:t>
            </a:r>
            <a:r>
              <a:rPr lang="en-US" altLang="zh-CN">
                <a:solidFill>
                  <a:srgbClr val="FF0000"/>
                </a:solidFill>
                <a:latin typeface="宋体" panose="02010600030101010101" pitchFamily="2" charset="-122"/>
                <a:sym typeface="Gill Sans MT" panose="020B0502020104020203" pitchFamily="34" charset="0"/>
              </a:rPr>
              <a:t>6 0%</a:t>
            </a:r>
            <a:r>
              <a:rPr lang="zh-CN" altLang="en-US">
                <a:latin typeface="宋体" panose="02010600030101010101" pitchFamily="2" charset="-122"/>
                <a:sym typeface="Gill Sans MT" panose="020B0502020104020203" pitchFamily="34" charset="0"/>
              </a:rPr>
              <a:t>给予补助</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每家企业每年补贴</a:t>
            </a:r>
            <a:r>
              <a:rPr lang="zh-CN" altLang="en-US">
                <a:solidFill>
                  <a:srgbClr val="FF0000"/>
                </a:solidFill>
                <a:latin typeface="宋体" panose="02010600030101010101" pitchFamily="2" charset="-122"/>
                <a:sym typeface="Gill Sans MT" panose="020B0502020104020203" pitchFamily="34" charset="0"/>
              </a:rPr>
              <a:t>最高不超过</a:t>
            </a:r>
            <a:r>
              <a:rPr lang="en-US" altLang="zh-CN">
                <a:solidFill>
                  <a:srgbClr val="FF0000"/>
                </a:solidFill>
                <a:latin typeface="宋体" panose="02010600030101010101" pitchFamily="2" charset="-122"/>
                <a:sym typeface="Gill Sans MT" panose="020B0502020104020203" pitchFamily="34" charset="0"/>
              </a:rPr>
              <a:t>5 0 0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a:t>
            </a:r>
            <a:endParaRPr lang="zh-CN" altLang="en-US">
              <a:latin typeface="宋体" panose="02010600030101010101" pitchFamily="2" charset="-122"/>
              <a:sym typeface="Gill Sans MT" panose="020B0502020104020203" pitchFamily="34" charset="0"/>
            </a:endParaRPr>
          </a:p>
        </p:txBody>
      </p:sp>
    </p:spTree>
  </p:cSld>
  <p:clrMapOvr>
    <a:masterClrMapping/>
  </p:clrMapOvr>
  <p:transition spd="slow"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矩形 2"/>
          <p:cNvSpPr/>
          <p:nvPr/>
        </p:nvSpPr>
        <p:spPr>
          <a:xfrm>
            <a:off x="1365250" y="1382713"/>
            <a:ext cx="2589213" cy="1198562"/>
          </a:xfrm>
          <a:prstGeom prst="rect">
            <a:avLst/>
          </a:prstGeom>
          <a:noFill/>
          <a:ln w="9525">
            <a:noFill/>
          </a:ln>
        </p:spPr>
        <p:txBody>
          <a:bodyPr wrap="none">
            <a:spAutoFit/>
          </a:bodyPr>
          <a:p>
            <a:pPr algn="ctr"/>
            <a:r>
              <a:rPr lang="en-US" altLang="zh-CN" sz="7200">
                <a:solidFill>
                  <a:schemeClr val="accent1"/>
                </a:solidFill>
                <a:latin typeface="Agency FB" panose="020B0503020202020204" pitchFamily="34" charset="0"/>
              </a:rPr>
              <a:t>PART 03</a:t>
            </a:r>
            <a:endParaRPr lang="en-US" altLang="zh-CN" sz="7200">
              <a:solidFill>
                <a:schemeClr val="accent1"/>
              </a:solidFill>
              <a:latin typeface="Agency FB" panose="020B0503020202020204" pitchFamily="34" charset="0"/>
            </a:endParaRPr>
          </a:p>
        </p:txBody>
      </p:sp>
      <p:grpSp>
        <p:nvGrpSpPr>
          <p:cNvPr id="17" name="组合 16"/>
          <p:cNvGrpSpPr/>
          <p:nvPr/>
        </p:nvGrpSpPr>
        <p:grpSpPr>
          <a:xfrm>
            <a:off x="1053357" y="2530319"/>
            <a:ext cx="3213316" cy="2547344"/>
            <a:chOff x="4489342" y="2379824"/>
            <a:chExt cx="3213316" cy="2547344"/>
          </a:xfrm>
          <a:solidFill>
            <a:schemeClr val="bg1"/>
          </a:solidFill>
        </p:grpSpPr>
        <p:grpSp>
          <p:nvGrpSpPr>
            <p:cNvPr id="5" name="组合 4"/>
            <p:cNvGrpSpPr/>
            <p:nvPr/>
          </p:nvGrpSpPr>
          <p:grpSpPr>
            <a:xfrm>
              <a:off x="4489342" y="2379824"/>
              <a:ext cx="3213316" cy="2547344"/>
              <a:chOff x="790776" y="3015255"/>
              <a:chExt cx="3213316" cy="2547344"/>
            </a:xfrm>
            <a:grpFill/>
          </p:grpSpPr>
          <p:sp>
            <p:nvSpPr>
              <p:cNvPr id="13" name="矩形 12"/>
              <p:cNvSpPr/>
              <p:nvPr/>
            </p:nvSpPr>
            <p:spPr>
              <a:xfrm>
                <a:off x="790776" y="3174910"/>
                <a:ext cx="3213316" cy="23876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790776" y="3015255"/>
                <a:ext cx="3213316" cy="159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 name="组合 5"/>
            <p:cNvGrpSpPr/>
            <p:nvPr/>
          </p:nvGrpSpPr>
          <p:grpSpPr>
            <a:xfrm>
              <a:off x="5375397" y="3051158"/>
              <a:ext cx="1441208" cy="1215032"/>
              <a:chOff x="7551984" y="2816424"/>
              <a:chExt cx="366000" cy="308562"/>
            </a:xfrm>
            <a:grpFill/>
          </p:grpSpPr>
          <p:sp>
            <p:nvSpPr>
              <p:cNvPr id="7" name="Freeform 152"/>
              <p:cNvSpPr/>
              <p:nvPr/>
            </p:nvSpPr>
            <p:spPr bwMode="auto">
              <a:xfrm>
                <a:off x="7625452" y="2950000"/>
                <a:ext cx="220401" cy="174986"/>
              </a:xfrm>
              <a:custGeom>
                <a:avLst/>
                <a:gdLst>
                  <a:gd name="T0" fmla="*/ 39 w 54"/>
                  <a:gd name="T1" fmla="*/ 0 h 43"/>
                  <a:gd name="T2" fmla="*/ 32 w 54"/>
                  <a:gd name="T3" fmla="*/ 0 h 43"/>
                  <a:gd name="T4" fmla="*/ 30 w 54"/>
                  <a:gd name="T5" fmla="*/ 6 h 43"/>
                  <a:gd name="T6" fmla="*/ 32 w 54"/>
                  <a:gd name="T7" fmla="*/ 30 h 43"/>
                  <a:gd name="T8" fmla="*/ 27 w 54"/>
                  <a:gd name="T9" fmla="*/ 39 h 43"/>
                  <a:gd name="T10" fmla="*/ 22 w 54"/>
                  <a:gd name="T11" fmla="*/ 30 h 43"/>
                  <a:gd name="T12" fmla="*/ 25 w 54"/>
                  <a:gd name="T13" fmla="*/ 6 h 43"/>
                  <a:gd name="T14" fmla="*/ 23 w 54"/>
                  <a:gd name="T15" fmla="*/ 0 h 43"/>
                  <a:gd name="T16" fmla="*/ 14 w 54"/>
                  <a:gd name="T17" fmla="*/ 0 h 43"/>
                  <a:gd name="T18" fmla="*/ 14 w 54"/>
                  <a:gd name="T19" fmla="*/ 0 h 43"/>
                  <a:gd name="T20" fmla="*/ 1 w 54"/>
                  <a:gd name="T21" fmla="*/ 14 h 43"/>
                  <a:gd name="T22" fmla="*/ 3 w 54"/>
                  <a:gd name="T23" fmla="*/ 29 h 43"/>
                  <a:gd name="T24" fmla="*/ 16 w 54"/>
                  <a:gd name="T25" fmla="*/ 43 h 43"/>
                  <a:gd name="T26" fmla="*/ 37 w 54"/>
                  <a:gd name="T27" fmla="*/ 43 h 43"/>
                  <a:gd name="T28" fmla="*/ 51 w 54"/>
                  <a:gd name="T29" fmla="*/ 29 h 43"/>
                  <a:gd name="T30" fmla="*/ 53 w 54"/>
                  <a:gd name="T31" fmla="*/ 14 h 43"/>
                  <a:gd name="T32" fmla="*/ 39 w 54"/>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3">
                    <a:moveTo>
                      <a:pt x="39" y="0"/>
                    </a:moveTo>
                    <a:cubicBezTo>
                      <a:pt x="32" y="0"/>
                      <a:pt x="32" y="0"/>
                      <a:pt x="32" y="0"/>
                    </a:cubicBezTo>
                    <a:cubicBezTo>
                      <a:pt x="32" y="1"/>
                      <a:pt x="32" y="4"/>
                      <a:pt x="30" y="6"/>
                    </a:cubicBezTo>
                    <a:cubicBezTo>
                      <a:pt x="30" y="6"/>
                      <a:pt x="33" y="24"/>
                      <a:pt x="32" y="30"/>
                    </a:cubicBezTo>
                    <a:cubicBezTo>
                      <a:pt x="31" y="32"/>
                      <a:pt x="29" y="39"/>
                      <a:pt x="27" y="39"/>
                    </a:cubicBezTo>
                    <a:cubicBezTo>
                      <a:pt x="24" y="39"/>
                      <a:pt x="22" y="32"/>
                      <a:pt x="22" y="30"/>
                    </a:cubicBezTo>
                    <a:cubicBezTo>
                      <a:pt x="21" y="24"/>
                      <a:pt x="25" y="6"/>
                      <a:pt x="25" y="6"/>
                    </a:cubicBezTo>
                    <a:cubicBezTo>
                      <a:pt x="24" y="6"/>
                      <a:pt x="23" y="5"/>
                      <a:pt x="23" y="0"/>
                    </a:cubicBezTo>
                    <a:cubicBezTo>
                      <a:pt x="14" y="0"/>
                      <a:pt x="14" y="0"/>
                      <a:pt x="14" y="0"/>
                    </a:cubicBezTo>
                    <a:cubicBezTo>
                      <a:pt x="14" y="0"/>
                      <a:pt x="14" y="0"/>
                      <a:pt x="14" y="0"/>
                    </a:cubicBezTo>
                    <a:cubicBezTo>
                      <a:pt x="7" y="0"/>
                      <a:pt x="0" y="7"/>
                      <a:pt x="1" y="14"/>
                    </a:cubicBezTo>
                    <a:cubicBezTo>
                      <a:pt x="3" y="29"/>
                      <a:pt x="3" y="29"/>
                      <a:pt x="3" y="29"/>
                    </a:cubicBezTo>
                    <a:cubicBezTo>
                      <a:pt x="4" y="37"/>
                      <a:pt x="9" y="43"/>
                      <a:pt x="16" y="43"/>
                    </a:cubicBezTo>
                    <a:cubicBezTo>
                      <a:pt x="37" y="43"/>
                      <a:pt x="37" y="43"/>
                      <a:pt x="37" y="43"/>
                    </a:cubicBezTo>
                    <a:cubicBezTo>
                      <a:pt x="45" y="43"/>
                      <a:pt x="50" y="37"/>
                      <a:pt x="51" y="29"/>
                    </a:cubicBezTo>
                    <a:cubicBezTo>
                      <a:pt x="53" y="14"/>
                      <a:pt x="53" y="14"/>
                      <a:pt x="53" y="14"/>
                    </a:cubicBezTo>
                    <a:cubicBezTo>
                      <a:pt x="54" y="6"/>
                      <a:pt x="47" y="0"/>
                      <a:pt x="39"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Oval 153"/>
              <p:cNvSpPr>
                <a:spLocks noChangeArrowheads="1"/>
              </p:cNvSpPr>
              <p:nvPr/>
            </p:nvSpPr>
            <p:spPr bwMode="auto">
              <a:xfrm>
                <a:off x="7677546" y="2816424"/>
                <a:ext cx="114876" cy="113540"/>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 name="Freeform 154"/>
              <p:cNvSpPr/>
              <p:nvPr/>
            </p:nvSpPr>
            <p:spPr bwMode="auto">
              <a:xfrm>
                <a:off x="7792422" y="2925957"/>
                <a:ext cx="125562" cy="109533"/>
              </a:xfrm>
              <a:custGeom>
                <a:avLst/>
                <a:gdLst>
                  <a:gd name="T0" fmla="*/ 21 w 31"/>
                  <a:gd name="T1" fmla="*/ 0 h 27"/>
                  <a:gd name="T2" fmla="*/ 6 w 31"/>
                  <a:gd name="T3" fmla="*/ 0 h 27"/>
                  <a:gd name="T4" fmla="*/ 6 w 31"/>
                  <a:gd name="T5" fmla="*/ 0 h 27"/>
                  <a:gd name="T6" fmla="*/ 0 w 31"/>
                  <a:gd name="T7" fmla="*/ 1 h 27"/>
                  <a:gd name="T8" fmla="*/ 7 w 31"/>
                  <a:gd name="T9" fmla="*/ 3 h 27"/>
                  <a:gd name="T10" fmla="*/ 13 w 31"/>
                  <a:gd name="T11" fmla="*/ 8 h 27"/>
                  <a:gd name="T12" fmla="*/ 17 w 31"/>
                  <a:gd name="T13" fmla="*/ 20 h 27"/>
                  <a:gd name="T14" fmla="*/ 17 w 31"/>
                  <a:gd name="T15" fmla="*/ 20 h 27"/>
                  <a:gd name="T16" fmla="*/ 17 w 31"/>
                  <a:gd name="T17" fmla="*/ 20 h 27"/>
                  <a:gd name="T18" fmla="*/ 16 w 31"/>
                  <a:gd name="T19" fmla="*/ 27 h 27"/>
                  <a:gd name="T20" fmla="*/ 20 w 31"/>
                  <a:gd name="T21" fmla="*/ 27 h 27"/>
                  <a:gd name="T22" fmla="*/ 29 w 31"/>
                  <a:gd name="T23" fmla="*/ 18 h 27"/>
                  <a:gd name="T24" fmla="*/ 30 w 31"/>
                  <a:gd name="T25" fmla="*/ 8 h 27"/>
                  <a:gd name="T26" fmla="*/ 21 w 3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7">
                    <a:moveTo>
                      <a:pt x="21" y="0"/>
                    </a:moveTo>
                    <a:cubicBezTo>
                      <a:pt x="6" y="0"/>
                      <a:pt x="6" y="0"/>
                      <a:pt x="6" y="0"/>
                    </a:cubicBezTo>
                    <a:cubicBezTo>
                      <a:pt x="6" y="0"/>
                      <a:pt x="6" y="0"/>
                      <a:pt x="6" y="0"/>
                    </a:cubicBezTo>
                    <a:cubicBezTo>
                      <a:pt x="4" y="0"/>
                      <a:pt x="2" y="0"/>
                      <a:pt x="0" y="1"/>
                    </a:cubicBezTo>
                    <a:cubicBezTo>
                      <a:pt x="3" y="2"/>
                      <a:pt x="5" y="2"/>
                      <a:pt x="7" y="3"/>
                    </a:cubicBezTo>
                    <a:cubicBezTo>
                      <a:pt x="9" y="4"/>
                      <a:pt x="11" y="6"/>
                      <a:pt x="13" y="8"/>
                    </a:cubicBezTo>
                    <a:cubicBezTo>
                      <a:pt x="16" y="11"/>
                      <a:pt x="17" y="15"/>
                      <a:pt x="17" y="20"/>
                    </a:cubicBezTo>
                    <a:cubicBezTo>
                      <a:pt x="17" y="20"/>
                      <a:pt x="17" y="20"/>
                      <a:pt x="17" y="20"/>
                    </a:cubicBezTo>
                    <a:cubicBezTo>
                      <a:pt x="17" y="20"/>
                      <a:pt x="17" y="20"/>
                      <a:pt x="17" y="20"/>
                    </a:cubicBezTo>
                    <a:cubicBezTo>
                      <a:pt x="16" y="27"/>
                      <a:pt x="16" y="27"/>
                      <a:pt x="16" y="27"/>
                    </a:cubicBezTo>
                    <a:cubicBezTo>
                      <a:pt x="20" y="27"/>
                      <a:pt x="20" y="27"/>
                      <a:pt x="20" y="27"/>
                    </a:cubicBezTo>
                    <a:cubicBezTo>
                      <a:pt x="25" y="27"/>
                      <a:pt x="28" y="22"/>
                      <a:pt x="29" y="18"/>
                    </a:cubicBezTo>
                    <a:cubicBezTo>
                      <a:pt x="30" y="8"/>
                      <a:pt x="30" y="8"/>
                      <a:pt x="30" y="8"/>
                    </a:cubicBezTo>
                    <a:cubicBezTo>
                      <a:pt x="31" y="4"/>
                      <a:pt x="26" y="0"/>
                      <a:pt x="21"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 name="Oval 155"/>
              <p:cNvSpPr>
                <a:spLocks noChangeArrowheads="1"/>
              </p:cNvSpPr>
              <p:nvPr/>
            </p:nvSpPr>
            <p:spPr bwMode="auto">
              <a:xfrm>
                <a:off x="7812459" y="2840468"/>
                <a:ext cx="69460" cy="73467"/>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Freeform 156"/>
              <p:cNvSpPr/>
              <p:nvPr/>
            </p:nvSpPr>
            <p:spPr bwMode="auto">
              <a:xfrm>
                <a:off x="7551984" y="2925957"/>
                <a:ext cx="121554" cy="109533"/>
              </a:xfrm>
              <a:custGeom>
                <a:avLst/>
                <a:gdLst>
                  <a:gd name="T0" fmla="*/ 25 w 30"/>
                  <a:gd name="T1" fmla="*/ 0 h 27"/>
                  <a:gd name="T2" fmla="*/ 9 w 30"/>
                  <a:gd name="T3" fmla="*/ 0 h 27"/>
                  <a:gd name="T4" fmla="*/ 9 w 30"/>
                  <a:gd name="T5" fmla="*/ 0 h 27"/>
                  <a:gd name="T6" fmla="*/ 0 w 30"/>
                  <a:gd name="T7" fmla="*/ 8 h 27"/>
                  <a:gd name="T8" fmla="*/ 2 w 30"/>
                  <a:gd name="T9" fmla="*/ 18 h 27"/>
                  <a:gd name="T10" fmla="*/ 10 w 30"/>
                  <a:gd name="T11" fmla="*/ 27 h 27"/>
                  <a:gd name="T12" fmla="*/ 15 w 30"/>
                  <a:gd name="T13" fmla="*/ 27 h 27"/>
                  <a:gd name="T14" fmla="*/ 14 w 30"/>
                  <a:gd name="T15" fmla="*/ 20 h 27"/>
                  <a:gd name="T16" fmla="*/ 14 w 30"/>
                  <a:gd name="T17" fmla="*/ 20 h 27"/>
                  <a:gd name="T18" fmla="*/ 14 w 30"/>
                  <a:gd name="T19" fmla="*/ 20 h 27"/>
                  <a:gd name="T20" fmla="*/ 18 w 30"/>
                  <a:gd name="T21" fmla="*/ 8 h 27"/>
                  <a:gd name="T22" fmla="*/ 24 w 30"/>
                  <a:gd name="T23" fmla="*/ 3 h 27"/>
                  <a:gd name="T24" fmla="*/ 30 w 30"/>
                  <a:gd name="T25" fmla="*/ 1 h 27"/>
                  <a:gd name="T26" fmla="*/ 25 w 30"/>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7">
                    <a:moveTo>
                      <a:pt x="25" y="0"/>
                    </a:moveTo>
                    <a:cubicBezTo>
                      <a:pt x="9" y="0"/>
                      <a:pt x="9" y="0"/>
                      <a:pt x="9" y="0"/>
                    </a:cubicBezTo>
                    <a:cubicBezTo>
                      <a:pt x="9" y="0"/>
                      <a:pt x="9" y="0"/>
                      <a:pt x="9" y="0"/>
                    </a:cubicBezTo>
                    <a:cubicBezTo>
                      <a:pt x="4" y="0"/>
                      <a:pt x="0" y="4"/>
                      <a:pt x="0" y="8"/>
                    </a:cubicBezTo>
                    <a:cubicBezTo>
                      <a:pt x="2" y="18"/>
                      <a:pt x="2" y="18"/>
                      <a:pt x="2" y="18"/>
                    </a:cubicBezTo>
                    <a:cubicBezTo>
                      <a:pt x="3" y="23"/>
                      <a:pt x="5" y="27"/>
                      <a:pt x="10" y="27"/>
                    </a:cubicBezTo>
                    <a:cubicBezTo>
                      <a:pt x="15" y="27"/>
                      <a:pt x="15" y="27"/>
                      <a:pt x="15" y="27"/>
                    </a:cubicBezTo>
                    <a:cubicBezTo>
                      <a:pt x="14" y="20"/>
                      <a:pt x="14" y="20"/>
                      <a:pt x="14" y="20"/>
                    </a:cubicBezTo>
                    <a:cubicBezTo>
                      <a:pt x="14" y="20"/>
                      <a:pt x="14" y="20"/>
                      <a:pt x="14" y="20"/>
                    </a:cubicBezTo>
                    <a:cubicBezTo>
                      <a:pt x="14" y="20"/>
                      <a:pt x="14" y="20"/>
                      <a:pt x="14" y="20"/>
                    </a:cubicBezTo>
                    <a:cubicBezTo>
                      <a:pt x="13" y="16"/>
                      <a:pt x="15" y="11"/>
                      <a:pt x="18" y="8"/>
                    </a:cubicBezTo>
                    <a:cubicBezTo>
                      <a:pt x="19" y="6"/>
                      <a:pt x="22" y="4"/>
                      <a:pt x="24" y="3"/>
                    </a:cubicBezTo>
                    <a:cubicBezTo>
                      <a:pt x="26" y="2"/>
                      <a:pt x="28" y="2"/>
                      <a:pt x="30" y="1"/>
                    </a:cubicBezTo>
                    <a:cubicBezTo>
                      <a:pt x="28" y="0"/>
                      <a:pt x="27" y="0"/>
                      <a:pt x="2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Oval 157"/>
              <p:cNvSpPr>
                <a:spLocks noChangeArrowheads="1"/>
              </p:cNvSpPr>
              <p:nvPr/>
            </p:nvSpPr>
            <p:spPr bwMode="auto">
              <a:xfrm>
                <a:off x="7584043" y="2840468"/>
                <a:ext cx="73467" cy="73467"/>
              </a:xfrm>
              <a:prstGeom prst="ellipse">
                <a:avLst/>
              </a:pr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sp>
        <p:nvSpPr>
          <p:cNvPr id="28675" name="文本框 1"/>
          <p:cNvSpPr txBox="1"/>
          <p:nvPr/>
        </p:nvSpPr>
        <p:spPr>
          <a:xfrm>
            <a:off x="5300663" y="2963863"/>
            <a:ext cx="5670550" cy="914400"/>
          </a:xfrm>
          <a:prstGeom prst="rect">
            <a:avLst/>
          </a:prstGeom>
          <a:noFill/>
          <a:ln w="9525">
            <a:noFill/>
          </a:ln>
        </p:spPr>
        <p:txBody>
          <a:bodyPr wrap="none">
            <a:spAutoFit/>
          </a:bodyPr>
          <a:p>
            <a:pPr>
              <a:buFont typeface="Arial" panose="020B0604020202020204" pitchFamily="34" charset="0"/>
            </a:pPr>
            <a:r>
              <a:rPr lang="zh-CN" altLang="en-US" sz="5400" dirty="0">
                <a:solidFill>
                  <a:srgbClr val="0070C0"/>
                </a:solidFill>
                <a:latin typeface="方正粗黑宋简体" panose="02000000000000000000" charset="-122"/>
                <a:ea typeface="方正粗黑宋简体" panose="02000000000000000000" charset="-122"/>
                <a:sym typeface="+mn-ea"/>
              </a:rPr>
              <a:t>湖里区概况及特点</a:t>
            </a:r>
            <a:endParaRPr lang="zh-CN" altLang="en-US" sz="5400" dirty="0">
              <a:solidFill>
                <a:srgbClr val="0070C0"/>
              </a:solidFill>
              <a:latin typeface="方正粗黑宋简体" panose="02000000000000000000" charset="-122"/>
              <a:ea typeface="方正粗黑宋简体" panose="02000000000000000000" charset="-122"/>
              <a:sym typeface="+mn-ea"/>
            </a:endParaRPr>
          </a:p>
        </p:txBody>
      </p:sp>
      <p:sp>
        <p:nvSpPr>
          <p:cNvPr id="28676" name="文本框 3"/>
          <p:cNvSpPr txBox="1"/>
          <p:nvPr/>
        </p:nvSpPr>
        <p:spPr>
          <a:xfrm>
            <a:off x="5359400" y="3683000"/>
            <a:ext cx="6259513" cy="368300"/>
          </a:xfrm>
          <a:prstGeom prst="rect">
            <a:avLst/>
          </a:prstGeom>
          <a:noFill/>
          <a:ln w="9525">
            <a:noFill/>
          </a:ln>
        </p:spPr>
        <p:txBody>
          <a:bodyPr>
            <a:spAutoFit/>
          </a:bodyPr>
          <a:p>
            <a:pPr>
              <a:buFont typeface="Arial" panose="020B0604020202020204" pitchFamily="34" charset="0"/>
            </a:pPr>
            <a:r>
              <a:rPr lang="en-US" altLang="zh-CN" b="1">
                <a:solidFill>
                  <a:srgbClr val="7F7F7F"/>
                </a:solidFill>
                <a:latin typeface="Verdana" panose="020B0604030504040204" pitchFamily="34" charset="0"/>
                <a:sym typeface="+mn-ea"/>
              </a:rPr>
              <a:t>Overview and characteristics of </a:t>
            </a:r>
            <a:r>
              <a:rPr lang="en-US" altLang="zh-CN" b="1" err="1">
                <a:solidFill>
                  <a:srgbClr val="7F7F7F"/>
                </a:solidFill>
                <a:latin typeface="Verdana" panose="020B0604030504040204" pitchFamily="34" charset="0"/>
                <a:sym typeface="+mn-ea"/>
              </a:rPr>
              <a:t>Huli</a:t>
            </a:r>
            <a:r>
              <a:rPr lang="en-US" altLang="zh-CN" b="1">
                <a:solidFill>
                  <a:srgbClr val="7F7F7F"/>
                </a:solidFill>
                <a:latin typeface="Verdana" panose="020B0604030504040204" pitchFamily="34" charset="0"/>
                <a:sym typeface="+mn-ea"/>
              </a:rPr>
              <a:t> District</a:t>
            </a:r>
            <a:endParaRPr lang="en-US" altLang="zh-CN" b="1">
              <a:solidFill>
                <a:srgbClr val="7F7F7F"/>
              </a:solidFill>
              <a:latin typeface="Verdana" panose="020B0604030504040204" pitchFamily="34" charset="0"/>
            </a:endParaRPr>
          </a:p>
        </p:txBody>
      </p:sp>
    </p:spTree>
  </p:cSld>
  <p:clrMapOvr>
    <a:masterClrMapping/>
  </p:clrMapOvr>
  <p:transition spd="slow" advTm="3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5" name="AutoShape 8"/>
          <p:cNvSpPr/>
          <p:nvPr/>
        </p:nvSpPr>
        <p:spPr>
          <a:xfrm>
            <a:off x="774700" y="1589088"/>
            <a:ext cx="10756900" cy="5211762"/>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sp>
        <p:nvSpPr>
          <p:cNvPr id="149506" name="Text Box 15"/>
          <p:cNvSpPr txBox="1"/>
          <p:nvPr/>
        </p:nvSpPr>
        <p:spPr>
          <a:xfrm>
            <a:off x="908050" y="1727200"/>
            <a:ext cx="10652125" cy="4741863"/>
          </a:xfrm>
          <a:prstGeom prst="rect">
            <a:avLst/>
          </a:prstGeom>
          <a:noFill/>
          <a:ln w="9525">
            <a:noFill/>
          </a:ln>
        </p:spPr>
        <p:txBody>
          <a:bodyPr>
            <a:spAutoFit/>
          </a:bodyPr>
          <a:p>
            <a:pPr marL="285750" indent="-285750" defTabSz="457200">
              <a:lnSpc>
                <a:spcPct val="1200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认定为省市级重点实验</a:t>
            </a:r>
            <a:r>
              <a:rPr lang="zh-CN" altLang="en-US" dirty="0">
                <a:latin typeface="宋体" panose="02010600030101010101" pitchFamily="2" charset="-122"/>
                <a:sym typeface="Gill Sans MT" panose="020B0502020104020203" pitchFamily="34" charset="0"/>
              </a:rPr>
              <a:t>室</a:t>
            </a:r>
            <a:r>
              <a:rPr lang="zh-CN" altLang="en-US">
                <a:latin typeface="宋体" panose="02010600030101010101" pitchFamily="2" charset="-122"/>
                <a:sym typeface="Gill Sans MT" panose="020B0502020104020203" pitchFamily="34" charset="0"/>
              </a:rPr>
              <a:t>，</a:t>
            </a:r>
            <a:r>
              <a:rPr lang="zh-CN" altLang="en-US" dirty="0">
                <a:latin typeface="宋体" panose="02010600030101010101" pitchFamily="2" charset="-122"/>
                <a:sym typeface="Gill Sans MT" panose="020B0502020104020203" pitchFamily="34" charset="0"/>
              </a:rPr>
              <a:t>给予</a:t>
            </a:r>
            <a:r>
              <a:rPr lang="en-US" altLang="zh-CN">
                <a:solidFill>
                  <a:srgbClr val="FF0000"/>
                </a:solidFill>
                <a:latin typeface="宋体" panose="02010600030101010101" pitchFamily="2" charset="-122"/>
                <a:sym typeface="Gill Sans MT" panose="020B0502020104020203" pitchFamily="34" charset="0"/>
              </a:rPr>
              <a:t>200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一次性补助。</a:t>
            </a:r>
            <a:endParaRPr lang="zh-CN" altLang="en-US">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联合业内骨干企业和相关高校院所共建行业技术创新中心</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对认定为市级技术创新中心的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给予一次性</a:t>
            </a:r>
            <a:r>
              <a:rPr lang="en-US" altLang="zh-CN">
                <a:solidFill>
                  <a:srgbClr val="FF0000"/>
                </a:solidFill>
                <a:latin typeface="宋体" panose="02010600030101010101" pitchFamily="2" charset="-122"/>
                <a:sym typeface="Gill Sans MT" panose="020B0502020104020203" pitchFamily="34" charset="0"/>
              </a:rPr>
              <a:t>1 0 0 0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补助。</a:t>
            </a:r>
            <a:endParaRPr lang="zh-CN" altLang="en-US">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在厦建设市场化运作、 具有独立法人资格的新型研发机构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经认定后给予一次性</a:t>
            </a:r>
            <a:r>
              <a:rPr lang="en-US" altLang="zh-CN">
                <a:solidFill>
                  <a:srgbClr val="FF0000"/>
                </a:solidFill>
                <a:latin typeface="宋体" panose="02010600030101010101" pitchFamily="2" charset="-122"/>
                <a:sym typeface="Gill Sans MT" panose="020B0502020104020203" pitchFamily="34" charset="0"/>
              </a:rPr>
              <a:t>1 0 0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初创期建设经费补助</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经确认为重大研发机构的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一次性补足至</a:t>
            </a:r>
            <a:r>
              <a:rPr lang="en-US" altLang="zh-CN">
                <a:solidFill>
                  <a:srgbClr val="FF0000"/>
                </a:solidFill>
                <a:latin typeface="宋体" panose="02010600030101010101" pitchFamily="2" charset="-122"/>
                <a:sym typeface="Gill Sans MT" panose="020B0502020104020203" pitchFamily="34" charset="0"/>
              </a:rPr>
              <a:t>5 0 0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。对研发机构使用非财政资金新购入科研仪器、 设备和软件的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给予</a:t>
            </a:r>
            <a:r>
              <a:rPr lang="zh-CN" altLang="en-US">
                <a:solidFill>
                  <a:srgbClr val="FF0000"/>
                </a:solidFill>
                <a:latin typeface="宋体" panose="02010600030101010101" pitchFamily="2" charset="-122"/>
                <a:sym typeface="Gill Sans MT" panose="020B0502020104020203" pitchFamily="34" charset="0"/>
              </a:rPr>
              <a:t>购置经费</a:t>
            </a:r>
            <a:r>
              <a:rPr lang="en-US" altLang="zh-CN">
                <a:solidFill>
                  <a:srgbClr val="FF0000"/>
                </a:solidFill>
                <a:latin typeface="宋体" panose="02010600030101010101" pitchFamily="2" charset="-122"/>
                <a:sym typeface="Gill Sans MT" panose="020B0502020104020203" pitchFamily="34" charset="0"/>
              </a:rPr>
              <a:t>5 0%</a:t>
            </a:r>
            <a:r>
              <a:rPr lang="zh-CN" altLang="en-US">
                <a:solidFill>
                  <a:srgbClr val="FF0000"/>
                </a:solidFill>
                <a:latin typeface="宋体" panose="02010600030101010101" pitchFamily="2" charset="-122"/>
                <a:sym typeface="Gill Sans MT" panose="020B0502020104020203" pitchFamily="34" charset="0"/>
              </a:rPr>
              <a:t>后补助</a:t>
            </a:r>
            <a:r>
              <a:rPr lang="en-US" altLang="zh-CN">
                <a:latin typeface="宋体" panose="02010600030101010101" pitchFamily="2" charset="-122"/>
                <a:sym typeface="Gill Sans MT" panose="020B0502020104020203" pitchFamily="34" charset="0"/>
              </a:rPr>
              <a:t>, 5</a:t>
            </a:r>
            <a:r>
              <a:rPr lang="zh-CN" altLang="en-US">
                <a:latin typeface="宋体" panose="02010600030101010101" pitchFamily="2" charset="-122"/>
                <a:sym typeface="Gill Sans MT" panose="020B0502020104020203" pitchFamily="34" charset="0"/>
              </a:rPr>
              <a:t>年内新型研发机构</a:t>
            </a:r>
            <a:r>
              <a:rPr lang="zh-CN" altLang="en-US">
                <a:solidFill>
                  <a:srgbClr val="FF0000"/>
                </a:solidFill>
                <a:latin typeface="宋体" panose="02010600030101010101" pitchFamily="2" charset="-122"/>
                <a:sym typeface="Gill Sans MT" panose="020B0502020104020203" pitchFamily="34" charset="0"/>
              </a:rPr>
              <a:t>最高补助</a:t>
            </a:r>
            <a:r>
              <a:rPr lang="en-US" altLang="zh-CN">
                <a:solidFill>
                  <a:srgbClr val="FF0000"/>
                </a:solidFill>
                <a:latin typeface="宋体" panose="02010600030101010101" pitchFamily="2" charset="-122"/>
                <a:sym typeface="Gill Sans MT" panose="020B0502020104020203" pitchFamily="34" charset="0"/>
              </a:rPr>
              <a:t>3 0 0 0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 重大研发机构</a:t>
            </a:r>
            <a:r>
              <a:rPr lang="zh-CN" altLang="en-US">
                <a:solidFill>
                  <a:srgbClr val="FF0000"/>
                </a:solidFill>
                <a:latin typeface="宋体" panose="02010600030101010101" pitchFamily="2" charset="-122"/>
                <a:sym typeface="Gill Sans MT" panose="020B0502020104020203" pitchFamily="34" charset="0"/>
              </a:rPr>
              <a:t>最高补助</a:t>
            </a:r>
            <a:r>
              <a:rPr lang="en-US" altLang="zh-CN">
                <a:solidFill>
                  <a:srgbClr val="FF0000"/>
                </a:solidFill>
                <a:latin typeface="宋体" panose="02010600030101010101" pitchFamily="2" charset="-122"/>
                <a:sym typeface="Gill Sans MT" panose="020B0502020104020203" pitchFamily="34" charset="0"/>
              </a:rPr>
              <a:t>5 0 0 0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。新型研发机构每成功孵化一家国家级高新技术企业</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给予</a:t>
            </a:r>
            <a:r>
              <a:rPr lang="en-US" altLang="zh-CN">
                <a:solidFill>
                  <a:srgbClr val="FF0000"/>
                </a:solidFill>
                <a:latin typeface="宋体" panose="02010600030101010101" pitchFamily="2" charset="-122"/>
                <a:sym typeface="Gill Sans MT" panose="020B0502020104020203" pitchFamily="34" charset="0"/>
              </a:rPr>
              <a:t>2 0</a:t>
            </a:r>
            <a:r>
              <a:rPr lang="zh-CN" altLang="en-US">
                <a:solidFill>
                  <a:srgbClr val="FF0000"/>
                </a:solidFill>
                <a:latin typeface="宋体" panose="02010600030101010101" pitchFamily="2" charset="-122"/>
                <a:sym typeface="Gill Sans MT" panose="020B0502020104020203" pitchFamily="34" charset="0"/>
              </a:rPr>
              <a:t>万</a:t>
            </a:r>
            <a:r>
              <a:rPr lang="zh-CN" altLang="en-US">
                <a:latin typeface="宋体" panose="02010600030101010101" pitchFamily="2" charset="-122"/>
                <a:sym typeface="Gill Sans MT" panose="020B0502020104020203" pitchFamily="34" charset="0"/>
              </a:rPr>
              <a:t>元奖励。重大研发机构每两年评估一次</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根据评估结果给予</a:t>
            </a:r>
            <a:r>
              <a:rPr lang="zh-CN" altLang="en-US">
                <a:solidFill>
                  <a:srgbClr val="FF0000"/>
                </a:solidFill>
                <a:latin typeface="宋体" panose="02010600030101010101" pitchFamily="2" charset="-122"/>
                <a:sym typeface="Gill Sans MT" panose="020B0502020104020203" pitchFamily="34" charset="0"/>
              </a:rPr>
              <a:t>最高不超过</a:t>
            </a:r>
            <a:r>
              <a:rPr lang="en-US" altLang="zh-CN">
                <a:solidFill>
                  <a:srgbClr val="FF0000"/>
                </a:solidFill>
                <a:latin typeface="宋体" panose="02010600030101010101" pitchFamily="2" charset="-122"/>
                <a:sym typeface="Gill Sans MT" panose="020B0502020104020203" pitchFamily="34" charset="0"/>
              </a:rPr>
              <a:t>5 0 0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的绩效奖励。</a:t>
            </a:r>
            <a:endParaRPr lang="zh-CN" altLang="en-US">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员工持股，因企业上市为员工</a:t>
            </a:r>
            <a:r>
              <a:rPr lang="en-US" altLang="zh-CN">
                <a:latin typeface="宋体" panose="02010600030101010101" pitchFamily="2" charset="-122"/>
                <a:sym typeface="Gill Sans MT" panose="020B0502020104020203" pitchFamily="34" charset="0"/>
              </a:rPr>
              <a:t>(</a:t>
            </a:r>
            <a:r>
              <a:rPr lang="zh-CN" altLang="en-US">
                <a:latin typeface="宋体" panose="02010600030101010101" pitchFamily="2" charset="-122"/>
                <a:sym typeface="Gill Sans MT" panose="020B0502020104020203" pitchFamily="34" charset="0"/>
              </a:rPr>
              <a:t>合伙人</a:t>
            </a:r>
            <a:r>
              <a:rPr lang="en-US" altLang="zh-CN">
                <a:latin typeface="宋体" panose="02010600030101010101" pitchFamily="2" charset="-122"/>
                <a:sym typeface="Gill Sans MT" panose="020B0502020104020203" pitchFamily="34" charset="0"/>
              </a:rPr>
              <a:t>)</a:t>
            </a:r>
            <a:r>
              <a:rPr lang="zh-CN" altLang="en-US">
                <a:latin typeface="宋体" panose="02010600030101010101" pitchFamily="2" charset="-122"/>
                <a:sym typeface="Gill Sans MT" panose="020B0502020104020203" pitchFamily="34" charset="0"/>
              </a:rPr>
              <a:t>代扣代缴个税达</a:t>
            </a:r>
            <a:r>
              <a:rPr lang="en-US" altLang="zh-CN">
                <a:solidFill>
                  <a:srgbClr val="FF0000"/>
                </a:solidFill>
                <a:latin typeface="宋体" panose="02010600030101010101" pitchFamily="2" charset="-122"/>
                <a:sym typeface="Gill Sans MT" panose="020B0502020104020203" pitchFamily="34" charset="0"/>
              </a:rPr>
              <a:t>50</a:t>
            </a:r>
            <a:r>
              <a:rPr lang="zh-CN" altLang="en-US">
                <a:solidFill>
                  <a:srgbClr val="FF0000"/>
                </a:solidFill>
                <a:latin typeface="宋体" panose="02010600030101010101" pitchFamily="2" charset="-122"/>
                <a:sym typeface="Gill Sans MT" panose="020B0502020104020203" pitchFamily="34" charset="0"/>
              </a:rPr>
              <a:t>万元及以上</a:t>
            </a:r>
            <a:r>
              <a:rPr lang="zh-CN" altLang="en-US">
                <a:latin typeface="宋体" panose="02010600030101010101" pitchFamily="2" charset="-122"/>
                <a:sym typeface="Gill Sans MT" panose="020B0502020104020203" pitchFamily="34" charset="0"/>
              </a:rPr>
              <a:t>的，按合伙人缴交的</a:t>
            </a:r>
            <a:r>
              <a:rPr lang="zh-CN" altLang="en-US">
                <a:solidFill>
                  <a:srgbClr val="FF0000"/>
                </a:solidFill>
                <a:latin typeface="宋体" panose="02010600030101010101" pitchFamily="2" charset="-122"/>
                <a:sym typeface="Gill Sans MT" panose="020B0502020104020203" pitchFamily="34" charset="0"/>
              </a:rPr>
              <a:t>个税地方留成的</a:t>
            </a:r>
            <a:r>
              <a:rPr lang="en-US" altLang="zh-CN">
                <a:solidFill>
                  <a:srgbClr val="FF0000"/>
                </a:solidFill>
                <a:latin typeface="宋体" panose="02010600030101010101" pitchFamily="2" charset="-122"/>
                <a:sym typeface="Gill Sans MT" panose="020B0502020104020203" pitchFamily="34" charset="0"/>
              </a:rPr>
              <a:t>80%</a:t>
            </a:r>
            <a:r>
              <a:rPr lang="zh-CN" altLang="en-US">
                <a:latin typeface="宋体" panose="02010600030101010101" pitchFamily="2" charset="-122"/>
                <a:sym typeface="Gill Sans MT" panose="020B0502020104020203" pitchFamily="34" charset="0"/>
              </a:rPr>
              <a:t>奖励本人</a:t>
            </a:r>
            <a:r>
              <a:rPr lang="zh-CN" altLang="en-US" dirty="0">
                <a:latin typeface="宋体" panose="02010600030101010101" pitchFamily="2" charset="-122"/>
                <a:sym typeface="Gill Sans MT" panose="020B0502020104020203" pitchFamily="34" charset="0"/>
              </a:rPr>
              <a:t>；</a:t>
            </a:r>
            <a:endParaRPr lang="zh-CN" altLang="en-US" dirty="0">
              <a:latin typeface="宋体" panose="02010600030101010101" pitchFamily="2" charset="-122"/>
              <a:sym typeface="Gill Sans MT" panose="020B0502020104020203" pitchFamily="34" charset="0"/>
            </a:endParaRPr>
          </a:p>
          <a:p>
            <a:pPr marL="285750" indent="-285750" defTabSz="457200">
              <a:lnSpc>
                <a:spcPct val="1200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对股权投资类机构投资我市初创期中小微 “三高” 企业的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从政策生效年度起至股权投资基金存续期满发生的所有投资项目</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其盈亏加总后总体出现亏损的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按</a:t>
            </a:r>
            <a:r>
              <a:rPr lang="zh-CN" altLang="en-US">
                <a:solidFill>
                  <a:srgbClr val="FF0000"/>
                </a:solidFill>
                <a:latin typeface="宋体" panose="02010600030101010101" pitchFamily="2" charset="-122"/>
                <a:sym typeface="Gill Sans MT" panose="020B0502020104020203" pitchFamily="34" charset="0"/>
              </a:rPr>
              <a:t> 投 资 亏 损 总 额 </a:t>
            </a:r>
            <a:r>
              <a:rPr lang="en-US" altLang="zh-CN">
                <a:solidFill>
                  <a:srgbClr val="FF0000"/>
                </a:solidFill>
                <a:latin typeface="宋体" panose="02010600030101010101" pitchFamily="2" charset="-122"/>
                <a:sym typeface="Gill Sans MT" panose="020B0502020104020203" pitchFamily="34" charset="0"/>
              </a:rPr>
              <a:t>2 0% </a:t>
            </a:r>
            <a:r>
              <a:rPr lang="zh-CN" altLang="en-US">
                <a:latin typeface="宋体" panose="02010600030101010101" pitchFamily="2" charset="-122"/>
                <a:sym typeface="Gill Sans MT" panose="020B0502020104020203" pitchFamily="34" charset="0"/>
              </a:rPr>
              <a:t>给 予 补 助。其 中</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投 资 额</a:t>
            </a:r>
            <a:r>
              <a:rPr lang="en-US" altLang="zh-CN">
                <a:latin typeface="宋体" panose="02010600030101010101" pitchFamily="2" charset="-122"/>
                <a:sym typeface="Gill Sans MT" panose="020B0502020104020203" pitchFamily="34" charset="0"/>
              </a:rPr>
              <a:t>5 0 0 0</a:t>
            </a:r>
            <a:r>
              <a:rPr lang="zh-CN" altLang="en-US">
                <a:latin typeface="宋体" panose="02010600030101010101" pitchFamily="2" charset="-122"/>
                <a:sym typeface="Gill Sans MT" panose="020B0502020104020203" pitchFamily="34" charset="0"/>
              </a:rPr>
              <a:t>万元 </a:t>
            </a:r>
            <a:r>
              <a:rPr lang="en-US" altLang="zh-CN">
                <a:latin typeface="宋体" panose="02010600030101010101" pitchFamily="2" charset="-122"/>
                <a:sym typeface="Gill Sans MT" panose="020B0502020104020203" pitchFamily="34" charset="0"/>
              </a:rPr>
              <a:t>(</a:t>
            </a:r>
            <a:r>
              <a:rPr lang="zh-CN" altLang="en-US">
                <a:latin typeface="宋体" panose="02010600030101010101" pitchFamily="2" charset="-122"/>
                <a:sym typeface="Gill Sans MT" panose="020B0502020104020203" pitchFamily="34" charset="0"/>
              </a:rPr>
              <a:t>含</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以下的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同一股权投资机构获得补助金额</a:t>
            </a:r>
            <a:r>
              <a:rPr lang="zh-CN" altLang="en-US">
                <a:solidFill>
                  <a:srgbClr val="FF0000"/>
                </a:solidFill>
                <a:latin typeface="宋体" panose="02010600030101010101" pitchFamily="2" charset="-122"/>
                <a:sym typeface="Gill Sans MT" panose="020B0502020104020203" pitchFamily="34" charset="0"/>
              </a:rPr>
              <a:t>最高可达</a:t>
            </a:r>
            <a:r>
              <a:rPr lang="en-US" altLang="zh-CN">
                <a:solidFill>
                  <a:srgbClr val="FF0000"/>
                </a:solidFill>
                <a:latin typeface="宋体" panose="02010600030101010101" pitchFamily="2" charset="-122"/>
                <a:sym typeface="Gill Sans MT" panose="020B0502020104020203" pitchFamily="34" charset="0"/>
              </a:rPr>
              <a:t>5 0 0</a:t>
            </a:r>
            <a:r>
              <a:rPr lang="zh-CN" altLang="en-US">
                <a:solidFill>
                  <a:srgbClr val="FF0000"/>
                </a:solidFill>
                <a:latin typeface="宋体" panose="02010600030101010101" pitchFamily="2" charset="-122"/>
                <a:sym typeface="Gill Sans MT" panose="020B0502020104020203" pitchFamily="34" charset="0"/>
              </a:rPr>
              <a:t>万元</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投资额</a:t>
            </a:r>
            <a:r>
              <a:rPr lang="en-US" altLang="zh-CN">
                <a:latin typeface="宋体" panose="02010600030101010101" pitchFamily="2" charset="-122"/>
                <a:sym typeface="Gill Sans MT" panose="020B0502020104020203" pitchFamily="34" charset="0"/>
              </a:rPr>
              <a:t>5 0 0 0</a:t>
            </a:r>
            <a:r>
              <a:rPr lang="zh-CN" altLang="en-US">
                <a:latin typeface="宋体" panose="02010600030101010101" pitchFamily="2" charset="-122"/>
                <a:sym typeface="Gill Sans MT" panose="020B0502020104020203" pitchFamily="34" charset="0"/>
              </a:rPr>
              <a:t>万元以上的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同一股权投资机构获得补助金额</a:t>
            </a:r>
            <a:r>
              <a:rPr lang="zh-CN" altLang="en-US">
                <a:solidFill>
                  <a:srgbClr val="FF0000"/>
                </a:solidFill>
                <a:latin typeface="宋体" panose="02010600030101010101" pitchFamily="2" charset="-122"/>
                <a:sym typeface="Gill Sans MT" panose="020B0502020104020203" pitchFamily="34" charset="0"/>
              </a:rPr>
              <a:t>最高可达</a:t>
            </a:r>
            <a:r>
              <a:rPr lang="en-US" altLang="zh-CN">
                <a:solidFill>
                  <a:srgbClr val="FF0000"/>
                </a:solidFill>
                <a:latin typeface="宋体" panose="02010600030101010101" pitchFamily="2" charset="-122"/>
                <a:sym typeface="Gill Sans MT" panose="020B0502020104020203" pitchFamily="34" charset="0"/>
              </a:rPr>
              <a:t>1 0 0 0</a:t>
            </a:r>
            <a:r>
              <a:rPr lang="zh-CN" altLang="en-US">
                <a:solidFill>
                  <a:srgbClr val="FF0000"/>
                </a:solidFill>
                <a:latin typeface="宋体" panose="02010600030101010101" pitchFamily="2" charset="-122"/>
                <a:sym typeface="Gill Sans MT" panose="020B0502020104020203" pitchFamily="34" charset="0"/>
              </a:rPr>
              <a:t>万</a:t>
            </a:r>
            <a:r>
              <a:rPr lang="zh-CN" altLang="en-US">
                <a:latin typeface="宋体" panose="02010600030101010101" pitchFamily="2" charset="-122"/>
                <a:sym typeface="Gill Sans MT" panose="020B0502020104020203" pitchFamily="34" charset="0"/>
              </a:rPr>
              <a:t>元。</a:t>
            </a:r>
            <a:endParaRPr lang="zh-CN" altLang="en-US" dirty="0">
              <a:latin typeface="宋体" panose="02010600030101010101" pitchFamily="2" charset="-122"/>
              <a:sym typeface="Gill Sans MT" panose="020B0502020104020203" pitchFamily="34" charset="0"/>
            </a:endParaRPr>
          </a:p>
        </p:txBody>
      </p:sp>
      <p:grpSp>
        <p:nvGrpSpPr>
          <p:cNvPr id="149507" name="组合 21507"/>
          <p:cNvGrpSpPr/>
          <p:nvPr/>
        </p:nvGrpSpPr>
        <p:grpSpPr>
          <a:xfrm>
            <a:off x="1339850" y="1274763"/>
            <a:ext cx="2170113" cy="460375"/>
            <a:chOff x="-59" y="-20"/>
            <a:chExt cx="3418" cy="771"/>
          </a:xfrm>
        </p:grpSpPr>
        <p:sp>
          <p:nvSpPr>
            <p:cNvPr id="149509"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49510"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扶持政策</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2" name="文本框 1"/>
          <p:cNvSpPr txBox="1"/>
          <p:nvPr/>
        </p:nvSpPr>
        <p:spPr>
          <a:xfrm>
            <a:off x="1252855" y="337185"/>
            <a:ext cx="10179685" cy="645160"/>
          </a:xfrm>
          <a:prstGeom prst="rect">
            <a:avLst/>
          </a:prstGeom>
          <a:noFill/>
          <a:ln w="9525">
            <a:noFill/>
          </a:ln>
        </p:spPr>
        <p:txBody>
          <a:bodyPr wrap="square" rtlCol="0" anchor="t">
            <a:spAutoFit/>
            <a:scene3d>
              <a:camera prst="orthographicFront"/>
              <a:lightRig rig="threePt" dir="t"/>
            </a:scene3d>
          </a:bodyPr>
          <a:lstStyle/>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中共厦门市委 厦门市人民政府</a:t>
            </a:r>
            <a:endPar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关于实施高技术高成长高附加值企业倍增计划的意见（</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2019</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endPar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spd="slow" advTm="3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3" name="AutoShape 8"/>
          <p:cNvSpPr/>
          <p:nvPr/>
        </p:nvSpPr>
        <p:spPr>
          <a:xfrm>
            <a:off x="774700" y="1589088"/>
            <a:ext cx="10756900" cy="501332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sp>
        <p:nvSpPr>
          <p:cNvPr id="12" name="Text Box 15"/>
          <p:cNvSpPr txBox="1"/>
          <p:nvPr/>
        </p:nvSpPr>
        <p:spPr>
          <a:xfrm>
            <a:off x="949325" y="1860550"/>
            <a:ext cx="10406063" cy="4741863"/>
          </a:xfrm>
          <a:prstGeom prst="rect">
            <a:avLst/>
          </a:prstGeom>
          <a:noFill/>
          <a:ln w="9525">
            <a:noFill/>
          </a:ln>
        </p:spPr>
        <p:txBody>
          <a:bodyPr wrap="square" anchor="t">
            <a:spAutoFit/>
          </a:bodyPr>
          <a:lstStyle/>
          <a:p>
            <a:pPr marL="285750" marR="0" indent="-285750" defTabSz="457200">
              <a:lnSpc>
                <a:spcPct val="120000"/>
              </a:lnSpc>
              <a:buClrTx/>
              <a:buSzTx/>
              <a:buFont typeface="Wingdings" panose="05000000000000000000" pitchFamily="2" charset="2"/>
              <a:buChar char="Ø"/>
              <a:defRPr/>
            </a:pP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行业龙头 “三高” 企业成立产业并购基金</a:t>
            </a:r>
            <a:r>
              <a:rPr kumimoji="0" lang="zh-CN"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重大产业并购基金可申请市、 区两级产业投资基金以适当比例参股出资。</a:t>
            </a:r>
            <a:endPar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以企业财务指标、 研发投入和知识产权等相关数据为依据, 联合试点银行为企业办理信用贷款, 单户贷款金额</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最高可达5 0 0万元</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。市财政设立信用银行贷款风险补偿额度</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3 0 0 0</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万元, 在额度内承担科技型中小企业信用贷款本金损失的</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7 0%</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。企业还款后可向市科技局申请财政贴息, 贴息标准为实际支付利息的</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3 0%</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R="0" defTabSz="457200">
              <a:lnSpc>
                <a:spcPct val="120000"/>
              </a:lnSpc>
              <a:buClrTx/>
              <a:buSzTx/>
              <a:buFont typeface="Wingdings" panose="05000000000000000000" pitchFamily="2" charset="2"/>
              <a:defRPr/>
            </a:pPr>
            <a:endPar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年工资薪金个人所得税在</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1 0万 (含) 以上</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的各类人才,按其工资薪金所得</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5年内</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缴纳个人所得税地方留成部分的</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5 0%</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予以奖励。</a:t>
            </a:r>
            <a:endPar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年薪达到社平工资</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1 .5倍 </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(以工资薪金个税申报收入为准) 的各类人才, 在企业服务满一年并按时缴纳社会养老保险、 且继续与该企业签订劳动合同的, 可在企业法人所在地办理落户手续。</a:t>
            </a:r>
            <a:endPar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向本市设备拥有方租借或使用单台原值超过</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5 0万元</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研发设备的, 按实际支付费用的</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3 0%</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给予企业补贴, 每家企业每年最多补两台套且补贴金额最高</a:t>
            </a:r>
            <a:r>
              <a:rPr kumimoji="0" kern="1200" cap="none" spc="0" normalizeH="0" baseline="0" noProof="0" dirty="0">
                <a:solidFill>
                  <a:srgbClr val="FF0000"/>
                </a:solidFill>
                <a:latin typeface="宋体" panose="02010600030101010101" pitchFamily="2" charset="-122"/>
                <a:ea typeface="宋体" panose="02010600030101010101" pitchFamily="2" charset="-122"/>
                <a:cs typeface="宋体" panose="02010600030101010101" pitchFamily="2" charset="-122"/>
                <a:sym typeface="Gill Sans MT" panose="020B0502020104020203"/>
              </a:rPr>
              <a:t>5 0万元</a:t>
            </a:r>
            <a:r>
              <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rPr>
              <a:t>。</a:t>
            </a:r>
            <a:endPar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a:p>
            <a:pPr marL="285750" marR="0" indent="-285750" defTabSz="457200">
              <a:lnSpc>
                <a:spcPct val="120000"/>
              </a:lnSpc>
              <a:buClrTx/>
              <a:buSzTx/>
              <a:buFont typeface="Wingdings" panose="05000000000000000000" pitchFamily="2" charset="2"/>
              <a:buChar char="Ø"/>
              <a:defRPr/>
            </a:pPr>
            <a:endParaRPr kumimoji="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Gill Sans MT" panose="020B0502020104020203"/>
            </a:endParaRPr>
          </a:p>
        </p:txBody>
      </p:sp>
      <p:grpSp>
        <p:nvGrpSpPr>
          <p:cNvPr id="151555" name="组合 21507"/>
          <p:cNvGrpSpPr/>
          <p:nvPr/>
        </p:nvGrpSpPr>
        <p:grpSpPr>
          <a:xfrm>
            <a:off x="1339850" y="1274763"/>
            <a:ext cx="2170113" cy="460375"/>
            <a:chOff x="-59" y="-20"/>
            <a:chExt cx="3418" cy="771"/>
          </a:xfrm>
        </p:grpSpPr>
        <p:sp>
          <p:nvSpPr>
            <p:cNvPr id="151557"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51558"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扶持政策</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2" name="文本框 1"/>
          <p:cNvSpPr txBox="1"/>
          <p:nvPr/>
        </p:nvSpPr>
        <p:spPr>
          <a:xfrm>
            <a:off x="1252855" y="337185"/>
            <a:ext cx="10179685" cy="645160"/>
          </a:xfrm>
          <a:prstGeom prst="rect">
            <a:avLst/>
          </a:prstGeom>
          <a:noFill/>
          <a:ln w="9525">
            <a:noFill/>
          </a:ln>
        </p:spPr>
        <p:txBody>
          <a:bodyPr wrap="square" rtlCol="0" anchor="t">
            <a:spAutoFit/>
            <a:scene3d>
              <a:camera prst="orthographicFront"/>
              <a:lightRig rig="threePt" dir="t"/>
            </a:scene3d>
          </a:bodyPr>
          <a:lstStyle/>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中共厦门市委 厦门市人民政府</a:t>
            </a:r>
            <a:endPar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关于实施高技术高成长高附加值企业倍增计划的意见（</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2019</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endPar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spd="slow" advTm="3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1" name="AutoShape 8"/>
          <p:cNvSpPr/>
          <p:nvPr/>
        </p:nvSpPr>
        <p:spPr>
          <a:xfrm>
            <a:off x="774700" y="1589088"/>
            <a:ext cx="10961688" cy="5013325"/>
          </a:xfrm>
          <a:prstGeom prst="roundRect">
            <a:avLst>
              <a:gd name="adj" fmla="val 16667"/>
            </a:avLst>
          </a:prstGeom>
          <a:noFill/>
          <a:ln w="28575" cap="flat" cmpd="sng">
            <a:solidFill>
              <a:schemeClr val="accent1"/>
            </a:solidFill>
            <a:prstDash val="solid"/>
            <a:bevel/>
            <a:headEnd type="none" w="med" len="med"/>
            <a:tailEnd type="none" w="med" len="med"/>
          </a:ln>
        </p:spPr>
        <p:txBody>
          <a:bodyPr lIns="90170" tIns="46990" rIns="90170" bIns="46990"/>
          <a:p>
            <a:pPr defTabSz="457200"/>
            <a:endParaRPr lang="zh-CN" altLang="en-US" dirty="0">
              <a:latin typeface="Arial" panose="020B0604020202020204" pitchFamily="34" charset="0"/>
            </a:endParaRPr>
          </a:p>
          <a:p>
            <a:pPr defTabSz="457200"/>
            <a:endParaRPr lang="zh-CN" altLang="en-US" dirty="0">
              <a:latin typeface="Arial" panose="020B0604020202020204" pitchFamily="34" charset="0"/>
            </a:endParaRPr>
          </a:p>
        </p:txBody>
      </p:sp>
      <p:sp>
        <p:nvSpPr>
          <p:cNvPr id="153602" name="Text Box 15"/>
          <p:cNvSpPr txBox="1"/>
          <p:nvPr/>
        </p:nvSpPr>
        <p:spPr>
          <a:xfrm>
            <a:off x="928688" y="1784350"/>
            <a:ext cx="10658475" cy="3681413"/>
          </a:xfrm>
          <a:prstGeom prst="rect">
            <a:avLst/>
          </a:prstGeom>
          <a:noFill/>
          <a:ln w="9525">
            <a:noFill/>
          </a:ln>
        </p:spPr>
        <p:txBody>
          <a:bodyPr>
            <a:spAutoFit/>
          </a:bodyPr>
          <a:p>
            <a:pPr marL="285750" indent="-285750" defTabSz="457200">
              <a:lnSpc>
                <a:spcPts val="28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工业企业在不增加用地的情况下</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采取 “工改工” 措施</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在工业控制线内提高土地利用率和产出率。在符合规划、 不改变用途的前提下</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允许企业提高开发建设强度</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放宽建筑层数、 容积率等指标</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简化建设审批程序。现有工业用地提高土地利用率和增加容积率的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不再增收土地价款。</a:t>
            </a:r>
            <a:endParaRPr lang="zh-CN" altLang="en-US">
              <a:latin typeface="宋体" panose="02010600030101010101" pitchFamily="2" charset="-122"/>
              <a:sym typeface="Gill Sans MT" panose="020B0502020104020203" pitchFamily="34" charset="0"/>
            </a:endParaRPr>
          </a:p>
          <a:p>
            <a:pPr marL="285750" indent="-285750" defTabSz="457200">
              <a:lnSpc>
                <a:spcPts val="28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利用本市科学仪器设备资源共享平台进行研发活动</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对共享服务提供方为 “三高” 企业提供服务的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奖励标准提高至服务金额的</a:t>
            </a:r>
            <a:r>
              <a:rPr lang="en-US" altLang="zh-CN">
                <a:solidFill>
                  <a:srgbClr val="FF0000"/>
                </a:solidFill>
                <a:latin typeface="宋体" panose="02010600030101010101" pitchFamily="2" charset="-122"/>
                <a:sym typeface="Gill Sans MT" panose="020B0502020104020203" pitchFamily="34" charset="0"/>
              </a:rPr>
              <a:t>3 0%</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每家共享服务提供方每年奖励上限提高到</a:t>
            </a:r>
            <a:r>
              <a:rPr lang="en-US" altLang="zh-CN">
                <a:solidFill>
                  <a:srgbClr val="FF0000"/>
                </a:solidFill>
                <a:latin typeface="宋体" panose="02010600030101010101" pitchFamily="2" charset="-122"/>
                <a:sym typeface="Gill Sans MT" panose="020B0502020104020203" pitchFamily="34" charset="0"/>
              </a:rPr>
              <a:t>1 0 0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a:t>
            </a:r>
            <a:endParaRPr lang="zh-CN" altLang="en-US">
              <a:latin typeface="宋体" panose="02010600030101010101" pitchFamily="2" charset="-122"/>
              <a:sym typeface="Gill Sans MT" panose="020B0502020104020203" pitchFamily="34" charset="0"/>
            </a:endParaRPr>
          </a:p>
          <a:p>
            <a:pPr marL="285750" indent="-285750" defTabSz="457200">
              <a:lnSpc>
                <a:spcPts val="28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对企业为主建设、 市场化运营的市级公共技术服务平台</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服务绩效年度考评优良的</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按照不超过年度技术服务收入</a:t>
            </a:r>
            <a:r>
              <a:rPr lang="en-US" altLang="zh-CN">
                <a:solidFill>
                  <a:srgbClr val="FF0000"/>
                </a:solidFill>
                <a:latin typeface="宋体" panose="02010600030101010101" pitchFamily="2" charset="-122"/>
                <a:sym typeface="Gill Sans MT" panose="020B0502020104020203" pitchFamily="34" charset="0"/>
              </a:rPr>
              <a:t>1 0%</a:t>
            </a:r>
            <a:r>
              <a:rPr lang="zh-CN" altLang="en-US">
                <a:latin typeface="宋体" panose="02010600030101010101" pitchFamily="2" charset="-122"/>
                <a:sym typeface="Gill Sans MT" panose="020B0502020104020203" pitchFamily="34" charset="0"/>
              </a:rPr>
              <a:t>给予奖励</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单个平台每年奖励金额最高</a:t>
            </a:r>
            <a:r>
              <a:rPr lang="en-US" altLang="zh-CN">
                <a:solidFill>
                  <a:srgbClr val="FF0000"/>
                </a:solidFill>
                <a:latin typeface="宋体" panose="02010600030101010101" pitchFamily="2" charset="-122"/>
                <a:sym typeface="Gill Sans MT" panose="020B0502020104020203" pitchFamily="34" charset="0"/>
              </a:rPr>
              <a:t>5 0</a:t>
            </a:r>
            <a:r>
              <a:rPr lang="zh-CN" altLang="en-US">
                <a:solidFill>
                  <a:srgbClr val="FF0000"/>
                </a:solidFill>
                <a:latin typeface="宋体" panose="02010600030101010101" pitchFamily="2" charset="-122"/>
                <a:sym typeface="Gill Sans MT" panose="020B0502020104020203" pitchFamily="34" charset="0"/>
              </a:rPr>
              <a:t>万元</a:t>
            </a:r>
            <a:r>
              <a:rPr lang="zh-CN" altLang="en-US">
                <a:latin typeface="宋体" panose="02010600030101010101" pitchFamily="2" charset="-122"/>
                <a:sym typeface="Gill Sans MT" panose="020B0502020104020203" pitchFamily="34" charset="0"/>
              </a:rPr>
              <a:t>。</a:t>
            </a:r>
            <a:endParaRPr lang="zh-CN" altLang="en-US">
              <a:latin typeface="宋体" panose="02010600030101010101" pitchFamily="2" charset="-122"/>
              <a:sym typeface="Gill Sans MT" panose="020B0502020104020203" pitchFamily="34" charset="0"/>
            </a:endParaRPr>
          </a:p>
          <a:p>
            <a:pPr marL="285750" indent="-285750" defTabSz="457200">
              <a:lnSpc>
                <a:spcPts val="28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每年选择一批 “三高” 企业由市、 区领导 “一对一” 挂钩重点跟踪服务</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协调解决企业发展难题。</a:t>
            </a:r>
            <a:endParaRPr lang="zh-CN" altLang="en-US">
              <a:latin typeface="宋体" panose="02010600030101010101" pitchFamily="2" charset="-122"/>
              <a:sym typeface="Gill Sans MT" panose="020B0502020104020203" pitchFamily="34" charset="0"/>
            </a:endParaRPr>
          </a:p>
          <a:p>
            <a:pPr marL="285750" indent="-285750" defTabSz="457200">
              <a:lnSpc>
                <a:spcPts val="2800"/>
              </a:lnSpc>
              <a:buFont typeface="Wingdings" panose="05000000000000000000" pitchFamily="2" charset="2"/>
              <a:buChar char="Ø"/>
            </a:pPr>
            <a:r>
              <a:rPr lang="zh-CN" altLang="en-US">
                <a:latin typeface="宋体" panose="02010600030101010101" pitchFamily="2" charset="-122"/>
                <a:sym typeface="Gill Sans MT" panose="020B0502020104020203" pitchFamily="34" charset="0"/>
              </a:rPr>
              <a:t>简化政策兑现</a:t>
            </a:r>
            <a:r>
              <a:rPr lang="zh-CN" altLang="en-US" dirty="0">
                <a:latin typeface="宋体" panose="02010600030101010101" pitchFamily="2" charset="-122"/>
                <a:sym typeface="Gill Sans MT" panose="020B0502020104020203" pitchFamily="34" charset="0"/>
              </a:rPr>
              <a:t>和优化涉税服务。</a:t>
            </a:r>
            <a:r>
              <a:rPr lang="zh-CN" altLang="en-US">
                <a:latin typeface="宋体" panose="02010600030101010101" pitchFamily="2" charset="-122"/>
                <a:sym typeface="Gill Sans MT" panose="020B0502020104020203" pitchFamily="34" charset="0"/>
              </a:rPr>
              <a:t> 无需申报、 符合条件即可直接拨付补助资金。优化涉税服务</a:t>
            </a:r>
            <a:r>
              <a:rPr lang="en-US" altLang="zh-CN">
                <a:latin typeface="宋体" panose="02010600030101010101" pitchFamily="2" charset="-122"/>
                <a:sym typeface="Gill Sans MT" panose="020B0502020104020203" pitchFamily="34" charset="0"/>
              </a:rPr>
              <a:t>, </a:t>
            </a:r>
            <a:r>
              <a:rPr lang="zh-CN" altLang="en-US">
                <a:latin typeface="宋体" panose="02010600030101010101" pitchFamily="2" charset="-122"/>
                <a:sym typeface="Gill Sans MT" panose="020B0502020104020203" pitchFamily="34" charset="0"/>
              </a:rPr>
              <a:t>简化核查环节。</a:t>
            </a:r>
            <a:endParaRPr lang="zh-CN" altLang="en-US">
              <a:latin typeface="宋体" panose="02010600030101010101" pitchFamily="2" charset="-122"/>
              <a:sym typeface="Gill Sans MT" panose="020B0502020104020203" pitchFamily="34" charset="0"/>
            </a:endParaRPr>
          </a:p>
        </p:txBody>
      </p:sp>
      <p:grpSp>
        <p:nvGrpSpPr>
          <p:cNvPr id="153603" name="组合 21507"/>
          <p:cNvGrpSpPr/>
          <p:nvPr/>
        </p:nvGrpSpPr>
        <p:grpSpPr>
          <a:xfrm>
            <a:off x="1339850" y="1274763"/>
            <a:ext cx="2170113" cy="460375"/>
            <a:chOff x="-59" y="-20"/>
            <a:chExt cx="3418" cy="771"/>
          </a:xfrm>
        </p:grpSpPr>
        <p:sp>
          <p:nvSpPr>
            <p:cNvPr id="153605" name="AutoShape 7"/>
            <p:cNvSpPr/>
            <p:nvPr/>
          </p:nvSpPr>
          <p:spPr>
            <a:xfrm rot="5400000">
              <a:off x="1280" y="-1329"/>
              <a:ext cx="741" cy="3418"/>
            </a:xfrm>
            <a:prstGeom prst="homePlate">
              <a:avLst>
                <a:gd name="adj" fmla="val 25000"/>
              </a:avLst>
            </a:prstGeom>
            <a:solidFill>
              <a:schemeClr val="accent1"/>
            </a:solidFill>
            <a:ln w="9525">
              <a:noFill/>
            </a:ln>
          </p:spPr>
          <p:txBody>
            <a:bodyPr rot="10800000" vert="eaVert" lIns="90170" tIns="46990" rIns="90170" bIns="46990"/>
            <a:p>
              <a:pPr defTabSz="457200"/>
              <a:endParaRPr lang="zh-CN" altLang="zh-CN" dirty="0">
                <a:latin typeface="Arial" panose="020B0604020202020204" pitchFamily="34" charset="0"/>
              </a:endParaRPr>
            </a:p>
          </p:txBody>
        </p:sp>
        <p:sp>
          <p:nvSpPr>
            <p:cNvPr id="153606" name="Text Box 10"/>
            <p:cNvSpPr txBox="1"/>
            <p:nvPr/>
          </p:nvSpPr>
          <p:spPr>
            <a:xfrm>
              <a:off x="100" y="-20"/>
              <a:ext cx="3225" cy="617"/>
            </a:xfrm>
            <a:prstGeom prst="rect">
              <a:avLst/>
            </a:prstGeom>
            <a:noFill/>
            <a:ln w="9525">
              <a:noFill/>
            </a:ln>
          </p:spPr>
          <p:txBody>
            <a:bodyPr anchor="ctr" anchorCtr="1">
              <a:spAutoFit/>
            </a:bodyPr>
            <a:p>
              <a:pPr algn="dist" defTabSz="457200"/>
              <a:r>
                <a:rPr lang="zh-CN" altLang="en-US" b="1" dirty="0">
                  <a:solidFill>
                    <a:schemeClr val="bg1"/>
                  </a:solidFill>
                  <a:latin typeface="方正小标宋简体" panose="03000509000000000000" charset="-122"/>
                  <a:ea typeface="方正小标宋简体" panose="03000509000000000000" charset="-122"/>
                </a:rPr>
                <a:t>扶持政策</a:t>
              </a:r>
              <a:endParaRPr lang="zh-CN" altLang="en-US" b="1" dirty="0">
                <a:solidFill>
                  <a:schemeClr val="bg1"/>
                </a:solidFill>
                <a:latin typeface="方正小标宋简体" panose="03000509000000000000" charset="-122"/>
                <a:ea typeface="方正小标宋简体" panose="03000509000000000000" charset="-122"/>
              </a:endParaRPr>
            </a:p>
          </p:txBody>
        </p:sp>
      </p:grpSp>
      <p:sp>
        <p:nvSpPr>
          <p:cNvPr id="2" name="文本框 1"/>
          <p:cNvSpPr txBox="1"/>
          <p:nvPr/>
        </p:nvSpPr>
        <p:spPr>
          <a:xfrm>
            <a:off x="1252855" y="337185"/>
            <a:ext cx="10179685" cy="645160"/>
          </a:xfrm>
          <a:prstGeom prst="rect">
            <a:avLst/>
          </a:prstGeom>
          <a:noFill/>
          <a:ln w="9525">
            <a:noFill/>
          </a:ln>
        </p:spPr>
        <p:txBody>
          <a:bodyPr wrap="square" rtlCol="0" anchor="t">
            <a:spAutoFit/>
            <a:scene3d>
              <a:camera prst="orthographicFront"/>
              <a:lightRig rig="threePt" dir="t"/>
            </a:scene3d>
          </a:bodyPr>
          <a:lstStyle/>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中共厦门市委 厦门市人民政府</a:t>
            </a:r>
            <a:endPar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a:p>
            <a:pPr marR="0" defTabSz="914400">
              <a:buClrTx/>
              <a:buSzTx/>
              <a:buFontTx/>
              <a:defRPr/>
            </a:pP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关于实施高技术高成长高附加值企业倍增计划的意见（</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2019</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rPr>
              <a:t>）</a:t>
            </a:r>
            <a:endPar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spd="slow" advTm="3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5649" name="组合 9"/>
          <p:cNvGrpSpPr/>
          <p:nvPr/>
        </p:nvGrpSpPr>
        <p:grpSpPr>
          <a:xfrm>
            <a:off x="-1587" y="-234950"/>
            <a:ext cx="12211050" cy="7300913"/>
            <a:chOff x="-3" y="-370"/>
            <a:chExt cx="19230" cy="11498"/>
          </a:xfrm>
        </p:grpSpPr>
        <p:pic>
          <p:nvPicPr>
            <p:cNvPr id="155655" name="图片 3" descr="换P4图：五缘大桥"/>
            <p:cNvPicPr>
              <a:picLocks noChangeAspect="1"/>
            </p:cNvPicPr>
            <p:nvPr/>
          </p:nvPicPr>
          <p:blipFill>
            <a:blip r:embed="rId1"/>
            <a:srcRect l="6458" t="10805" r="6616" b="11253"/>
            <a:stretch>
              <a:fillRect/>
            </a:stretch>
          </p:blipFill>
          <p:spPr>
            <a:xfrm>
              <a:off x="7321" y="-21"/>
              <a:ext cx="11906" cy="10801"/>
            </a:xfrm>
            <a:prstGeom prst="rect">
              <a:avLst/>
            </a:prstGeom>
            <a:noFill/>
            <a:ln w="9525">
              <a:noFill/>
            </a:ln>
          </p:spPr>
        </p:pic>
        <p:sp>
          <p:nvSpPr>
            <p:cNvPr id="8" name="矩形 7"/>
            <p:cNvSpPr/>
            <p:nvPr/>
          </p:nvSpPr>
          <p:spPr>
            <a:xfrm rot="480000">
              <a:off x="9162" y="-370"/>
              <a:ext cx="1585" cy="11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9" name="矩形 8"/>
            <p:cNvSpPr/>
            <p:nvPr/>
          </p:nvSpPr>
          <p:spPr>
            <a:xfrm>
              <a:off x="-3" y="-15"/>
              <a:ext cx="9932" cy="10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grpSp>
      <p:sp>
        <p:nvSpPr>
          <p:cNvPr id="155650" name="Freeform 6"/>
          <p:cNvSpPr/>
          <p:nvPr/>
        </p:nvSpPr>
        <p:spPr>
          <a:xfrm>
            <a:off x="-1587" y="1931988"/>
            <a:ext cx="7840662" cy="3313112"/>
          </a:xfrm>
          <a:custGeom>
            <a:avLst/>
            <a:gdLst>
              <a:gd name="txL" fmla="*/ 0 w 4939"/>
              <a:gd name="txT" fmla="*/ 0 h 2087"/>
              <a:gd name="txR" fmla="*/ 4939 w 4939"/>
              <a:gd name="txB" fmla="*/ 2087 h 2087"/>
            </a:gdLst>
            <a:ahLst/>
            <a:cxnLst>
              <a:cxn ang="0">
                <a:pos x="2147483647" y="0"/>
              </a:cxn>
              <a:cxn ang="0">
                <a:pos x="0" y="0"/>
              </a:cxn>
              <a:cxn ang="0">
                <a:pos x="0" y="2147483647"/>
              </a:cxn>
              <a:cxn ang="0">
                <a:pos x="2147483647" y="2147483647"/>
              </a:cxn>
              <a:cxn ang="0">
                <a:pos x="2147483647" y="0"/>
              </a:cxn>
            </a:cxnLst>
            <a:rect l="txL" t="txT" r="txR" b="txB"/>
            <a:pathLst>
              <a:path w="4939" h="2087">
                <a:moveTo>
                  <a:pt x="4939" y="0"/>
                </a:moveTo>
                <a:lnTo>
                  <a:pt x="0" y="0"/>
                </a:lnTo>
                <a:lnTo>
                  <a:pt x="0" y="2087"/>
                </a:lnTo>
                <a:lnTo>
                  <a:pt x="4555" y="2087"/>
                </a:lnTo>
                <a:lnTo>
                  <a:pt x="4939" y="0"/>
                </a:lnTo>
                <a:close/>
              </a:path>
            </a:pathLst>
          </a:custGeom>
          <a:solidFill>
            <a:schemeClr val="accent1"/>
          </a:solidFill>
          <a:ln w="9525">
            <a:noFill/>
          </a:ln>
        </p:spPr>
        <p:txBody>
          <a:bodyPr/>
          <a:p>
            <a:endParaRPr lang="zh-CN" altLang="en-US" dirty="0">
              <a:latin typeface="Arial" panose="020B0604020202020204" pitchFamily="34" charset="0"/>
            </a:endParaRPr>
          </a:p>
        </p:txBody>
      </p:sp>
      <p:sp>
        <p:nvSpPr>
          <p:cNvPr id="219" name="Freeform 7"/>
          <p:cNvSpPr/>
          <p:nvPr/>
        </p:nvSpPr>
        <p:spPr bwMode="auto">
          <a:xfrm>
            <a:off x="7004050" y="1162050"/>
            <a:ext cx="835025" cy="769938"/>
          </a:xfrm>
          <a:custGeom>
            <a:avLst/>
            <a:gdLst>
              <a:gd name="T0" fmla="*/ 88 w 526"/>
              <a:gd name="T1" fmla="*/ 0 h 485"/>
              <a:gd name="T2" fmla="*/ 0 w 526"/>
              <a:gd name="T3" fmla="*/ 485 h 485"/>
              <a:gd name="T4" fmla="*/ 526 w 526"/>
              <a:gd name="T5" fmla="*/ 485 h 485"/>
              <a:gd name="T6" fmla="*/ 88 w 526"/>
              <a:gd name="T7" fmla="*/ 0 h 485"/>
            </a:gdLst>
            <a:ahLst/>
            <a:cxnLst>
              <a:cxn ang="0">
                <a:pos x="T0" y="T1"/>
              </a:cxn>
              <a:cxn ang="0">
                <a:pos x="T2" y="T3"/>
              </a:cxn>
              <a:cxn ang="0">
                <a:pos x="T4" y="T5"/>
              </a:cxn>
              <a:cxn ang="0">
                <a:pos x="T6" y="T7"/>
              </a:cxn>
            </a:cxnLst>
            <a:rect l="0" t="0" r="r" b="b"/>
            <a:pathLst>
              <a:path w="526" h="485">
                <a:moveTo>
                  <a:pt x="88" y="0"/>
                </a:moveTo>
                <a:lnTo>
                  <a:pt x="0" y="485"/>
                </a:lnTo>
                <a:lnTo>
                  <a:pt x="526" y="485"/>
                </a:lnTo>
                <a:lnTo>
                  <a:pt x="88" y="0"/>
                </a:lnTo>
                <a:close/>
              </a:path>
            </a:pathLst>
          </a:custGeom>
          <a:solidFill>
            <a:schemeClr val="accent1">
              <a:lumMod val="7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5652" name="文本框 239"/>
          <p:cNvSpPr txBox="1"/>
          <p:nvPr/>
        </p:nvSpPr>
        <p:spPr>
          <a:xfrm>
            <a:off x="981075" y="2354263"/>
            <a:ext cx="6537325" cy="1106487"/>
          </a:xfrm>
          <a:prstGeom prst="rect">
            <a:avLst/>
          </a:prstGeom>
          <a:noFill/>
          <a:ln w="9525">
            <a:noFill/>
          </a:ln>
        </p:spPr>
        <p:txBody>
          <a:bodyPr>
            <a:spAutoFit/>
          </a:bodyPr>
          <a:p>
            <a:r>
              <a:rPr lang="zh-CN" altLang="en-US" sz="6600" dirty="0">
                <a:solidFill>
                  <a:schemeClr val="bg1"/>
                </a:solidFill>
                <a:latin typeface="方正尚酷简体" panose="03000509000000000000" charset="-122"/>
                <a:ea typeface="方正尚酷简体" panose="03000509000000000000" charset="-122"/>
              </a:rPr>
              <a:t>感谢您的聆听</a:t>
            </a:r>
            <a:endParaRPr lang="zh-CN" altLang="en-US" sz="6600" dirty="0">
              <a:solidFill>
                <a:schemeClr val="bg1"/>
              </a:solidFill>
              <a:latin typeface="方正尚酷简体" panose="03000509000000000000" charset="-122"/>
              <a:ea typeface="方正尚酷简体" panose="03000509000000000000" charset="-122"/>
            </a:endParaRPr>
          </a:p>
        </p:txBody>
      </p:sp>
      <p:sp>
        <p:nvSpPr>
          <p:cNvPr id="242" name="矩形 241"/>
          <p:cNvSpPr/>
          <p:nvPr/>
        </p:nvSpPr>
        <p:spPr>
          <a:xfrm>
            <a:off x="1976438" y="3933825"/>
            <a:ext cx="4738688" cy="889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rPr>
              <a:t>湖里区商务局</a:t>
            </a:r>
            <a:endParaRPr kumimoji="0" lang="zh-CN" altLang="en-US"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rPr>
              <a:t>地址：厦门市湖里区枋湖南路</a:t>
            </a:r>
            <a:r>
              <a:rPr kumimoji="0" lang="en-US" altLang="zh-CN"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rPr>
              <a:t>161</a:t>
            </a:r>
            <a:r>
              <a:rPr kumimoji="0" lang="zh-CN" altLang="en-US"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rPr>
              <a:t>号</a:t>
            </a:r>
            <a:r>
              <a:rPr kumimoji="0" lang="en-US" altLang="zh-CN"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rPr>
              <a:t>3</a:t>
            </a:r>
            <a:r>
              <a:rPr kumimoji="0" lang="zh-CN" altLang="en-US"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rPr>
              <a:t>楼</a:t>
            </a:r>
            <a:endParaRPr kumimoji="0" lang="zh-CN" altLang="en-US"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rPr>
              <a:t>电话：</a:t>
            </a:r>
            <a:r>
              <a:rPr kumimoji="0" lang="en-US" altLang="zh-CN" sz="1600" b="0" i="0" u="none" strike="noStrike" kern="120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cs"/>
                <a:sym typeface="Arial" panose="020B0604020202020204" pitchFamily="34" charset="0"/>
              </a:rPr>
              <a:t>0592-5722782</a:t>
            </a:r>
            <a:endParaRPr kumimoji="0" lang="zh-CN" altLang="en-US" sz="16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pic>
        <p:nvPicPr>
          <p:cNvPr id="155654" name="图片 2" descr="湖里商务公众号"/>
          <p:cNvPicPr>
            <a:picLocks noChangeAspect="1"/>
          </p:cNvPicPr>
          <p:nvPr/>
        </p:nvPicPr>
        <p:blipFill>
          <a:blip r:embed="rId2"/>
          <a:stretch>
            <a:fillRect/>
          </a:stretch>
        </p:blipFill>
        <p:spPr>
          <a:xfrm>
            <a:off x="401638" y="3594100"/>
            <a:ext cx="1331912" cy="1330325"/>
          </a:xfrm>
          <a:prstGeom prst="rect">
            <a:avLst/>
          </a:prstGeom>
          <a:noFill/>
          <a:ln w="9525">
            <a:noFill/>
          </a:ln>
        </p:spPr>
      </p:pic>
    </p:spTree>
  </p:cSld>
  <p:clrMapOvr>
    <a:masterClrMapping/>
  </p:clrMapOvr>
  <p:transition spd="slow"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5"/>
          <p:cNvPicPr>
            <a:picLocks noGrp="1" noChangeAspect="1"/>
          </p:cNvPicPr>
          <p:nvPr/>
        </p:nvPicPr>
        <p:blipFill>
          <a:blip r:embed="rId1"/>
          <a:srcRect r="52141"/>
          <a:stretch>
            <a:fillRect/>
          </a:stretch>
        </p:blipFill>
        <p:spPr>
          <a:xfrm>
            <a:off x="1819275" y="3113088"/>
            <a:ext cx="4579938" cy="3194050"/>
          </a:xfrm>
          <a:prstGeom prst="rect">
            <a:avLst/>
          </a:prstGeom>
          <a:ln>
            <a:noFill/>
          </a:ln>
          <a:effectLst>
            <a:outerShdw blurRad="190500" algn="tl" rotWithShape="0">
              <a:srgbClr val="000000">
                <a:alpha val="70000"/>
              </a:srgbClr>
            </a:outerShdw>
          </a:effectLst>
        </p:spPr>
      </p:pic>
      <p:sp>
        <p:nvSpPr>
          <p:cNvPr id="15" name="文本框 14"/>
          <p:cNvSpPr txBox="1"/>
          <p:nvPr/>
        </p:nvSpPr>
        <p:spPr>
          <a:xfrm>
            <a:off x="1561175" y="393663"/>
            <a:ext cx="2468880" cy="1198879"/>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rPr>
              <a:t>湖里区概况</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grpSp>
        <p:nvGrpSpPr>
          <p:cNvPr id="30723" name="组合 33"/>
          <p:cNvGrpSpPr/>
          <p:nvPr/>
        </p:nvGrpSpPr>
        <p:grpSpPr>
          <a:xfrm>
            <a:off x="457200" y="1428750"/>
            <a:ext cx="11268075" cy="4984750"/>
            <a:chOff x="720" y="1949"/>
            <a:chExt cx="17746" cy="7851"/>
          </a:xfrm>
        </p:grpSpPr>
        <p:grpSp>
          <p:nvGrpSpPr>
            <p:cNvPr id="30724" name="组合 32"/>
            <p:cNvGrpSpPr/>
            <p:nvPr/>
          </p:nvGrpSpPr>
          <p:grpSpPr>
            <a:xfrm>
              <a:off x="1873" y="3716"/>
              <a:ext cx="15573" cy="6084"/>
              <a:chOff x="1369" y="3914"/>
              <a:chExt cx="15573" cy="6084"/>
            </a:xfrm>
          </p:grpSpPr>
          <p:grpSp>
            <p:nvGrpSpPr>
              <p:cNvPr id="30741" name="组合 29"/>
              <p:cNvGrpSpPr/>
              <p:nvPr/>
            </p:nvGrpSpPr>
            <p:grpSpPr>
              <a:xfrm>
                <a:off x="2858" y="3914"/>
                <a:ext cx="14084" cy="6085"/>
                <a:chOff x="2858" y="3824"/>
                <a:chExt cx="14084" cy="6085"/>
              </a:xfrm>
            </p:grpSpPr>
            <p:grpSp>
              <p:nvGrpSpPr>
                <p:cNvPr id="30743" name="组合 1"/>
                <p:cNvGrpSpPr/>
                <p:nvPr/>
              </p:nvGrpSpPr>
              <p:grpSpPr>
                <a:xfrm>
                  <a:off x="2858" y="4539"/>
                  <a:ext cx="14085" cy="5370"/>
                  <a:chOff x="2471" y="1380"/>
                  <a:chExt cx="14085" cy="5371"/>
                </a:xfrm>
              </p:grpSpPr>
              <p:grpSp>
                <p:nvGrpSpPr>
                  <p:cNvPr id="30745" name="组合 7169"/>
                  <p:cNvGrpSpPr/>
                  <p:nvPr/>
                </p:nvGrpSpPr>
                <p:grpSpPr>
                  <a:xfrm>
                    <a:off x="9026" y="1380"/>
                    <a:ext cx="7531" cy="5139"/>
                    <a:chOff x="0" y="0"/>
                    <a:chExt cx="2778145" cy="1895857"/>
                  </a:xfrm>
                </p:grpSpPr>
                <p:pic>
                  <p:nvPicPr>
                    <p:cNvPr id="30747" name="Picture 3" descr="E:\2016年2月2日 湖里战略规划\001-相关图纸\湖里行政区划\行政区划图.jpg"/>
                    <p:cNvPicPr>
                      <a:picLocks noChangeAspect="1"/>
                    </p:cNvPicPr>
                    <p:nvPr/>
                  </p:nvPicPr>
                  <p:blipFill>
                    <a:blip r:embed="rId2"/>
                    <a:stretch>
                      <a:fillRect/>
                    </a:stretch>
                  </p:blipFill>
                  <p:spPr>
                    <a:xfrm>
                      <a:off x="0" y="0"/>
                      <a:ext cx="2741625" cy="1895857"/>
                    </a:xfrm>
                    <a:prstGeom prst="rect">
                      <a:avLst/>
                    </a:prstGeom>
                    <a:noFill/>
                    <a:ln w="9525">
                      <a:noFill/>
                    </a:ln>
                  </p:spPr>
                </p:pic>
                <p:sp>
                  <p:nvSpPr>
                    <p:cNvPr id="30748" name="TextBox 5"/>
                    <p:cNvSpPr txBox="1"/>
                    <p:nvPr/>
                  </p:nvSpPr>
                  <p:spPr>
                    <a:xfrm>
                      <a:off x="109746" y="425174"/>
                      <a:ext cx="1727349" cy="194050"/>
                    </a:xfrm>
                    <a:prstGeom prst="rect">
                      <a:avLst/>
                    </a:prstGeom>
                    <a:noFill/>
                    <a:ln w="9525">
                      <a:noFill/>
                    </a:ln>
                  </p:spPr>
                  <p:txBody>
                    <a:bodyPr lIns="90847" tIns="45423" rIns="90847" bIns="45423">
                      <a:spAutoFit/>
                    </a:bodyPr>
                    <a:p>
                      <a:pPr algn="ctr">
                        <a:buFont typeface="Arial" panose="020B0604020202020204" pitchFamily="34" charset="0"/>
                      </a:pPr>
                      <a:r>
                        <a:rPr lang="zh-CN" altLang="en-US" sz="1600" b="1" dirty="0">
                          <a:solidFill>
                            <a:srgbClr val="262626"/>
                          </a:solidFill>
                          <a:latin typeface="黑体" panose="02010609060101010101" pitchFamily="49" charset="-122"/>
                          <a:ea typeface="黑体" panose="02010609060101010101" pitchFamily="49" charset="-122"/>
                        </a:rPr>
                        <a:t>殿前街道</a:t>
                      </a:r>
                      <a:endParaRPr lang="zh-CN" altLang="en-US" sz="1600" b="1" dirty="0">
                        <a:solidFill>
                          <a:srgbClr val="262626"/>
                        </a:solidFill>
                        <a:latin typeface="黑体" panose="02010609060101010101" pitchFamily="49" charset="-122"/>
                        <a:ea typeface="黑体" panose="02010609060101010101" pitchFamily="49" charset="-122"/>
                      </a:endParaRPr>
                    </a:p>
                  </p:txBody>
                </p:sp>
                <p:sp>
                  <p:nvSpPr>
                    <p:cNvPr id="30749" name="TextBox 24"/>
                    <p:cNvSpPr txBox="1"/>
                    <p:nvPr/>
                  </p:nvSpPr>
                  <p:spPr>
                    <a:xfrm>
                      <a:off x="862477" y="768631"/>
                      <a:ext cx="1800206" cy="194050"/>
                    </a:xfrm>
                    <a:prstGeom prst="rect">
                      <a:avLst/>
                    </a:prstGeom>
                    <a:noFill/>
                    <a:ln w="9525">
                      <a:noFill/>
                    </a:ln>
                  </p:spPr>
                  <p:txBody>
                    <a:bodyPr lIns="90847" tIns="45423" rIns="90847" bIns="45423">
                      <a:spAutoFit/>
                    </a:bodyPr>
                    <a:p>
                      <a:pPr algn="ctr">
                        <a:buFont typeface="Arial" panose="020B0604020202020204" pitchFamily="34" charset="0"/>
                      </a:pPr>
                      <a:r>
                        <a:rPr lang="zh-CN" altLang="en-US" sz="1600" b="1" dirty="0">
                          <a:solidFill>
                            <a:srgbClr val="262626"/>
                          </a:solidFill>
                          <a:latin typeface="黑体" panose="02010609060101010101" pitchFamily="49" charset="-122"/>
                          <a:ea typeface="黑体" panose="02010609060101010101" pitchFamily="49" charset="-122"/>
                        </a:rPr>
                        <a:t>禾山街道</a:t>
                      </a:r>
                      <a:endParaRPr lang="zh-CN" altLang="en-US" sz="1600" b="1" dirty="0">
                        <a:solidFill>
                          <a:srgbClr val="262626"/>
                        </a:solidFill>
                        <a:latin typeface="黑体" panose="02010609060101010101" pitchFamily="49" charset="-122"/>
                        <a:ea typeface="黑体" panose="02010609060101010101" pitchFamily="49" charset="-122"/>
                      </a:endParaRPr>
                    </a:p>
                  </p:txBody>
                </p:sp>
                <p:sp>
                  <p:nvSpPr>
                    <p:cNvPr id="30750" name="TextBox 25"/>
                    <p:cNvSpPr txBox="1"/>
                    <p:nvPr/>
                  </p:nvSpPr>
                  <p:spPr>
                    <a:xfrm>
                      <a:off x="1680684" y="1246197"/>
                      <a:ext cx="1097461" cy="194050"/>
                    </a:xfrm>
                    <a:prstGeom prst="rect">
                      <a:avLst/>
                    </a:prstGeom>
                    <a:noFill/>
                    <a:ln w="9525">
                      <a:noFill/>
                    </a:ln>
                  </p:spPr>
                  <p:txBody>
                    <a:bodyPr lIns="90847" tIns="45423" rIns="90847" bIns="45423">
                      <a:spAutoFit/>
                    </a:bodyPr>
                    <a:p>
                      <a:pPr algn="ctr">
                        <a:buFont typeface="Arial" panose="020B0604020202020204" pitchFamily="34" charset="0"/>
                      </a:pPr>
                      <a:r>
                        <a:rPr lang="zh-CN" altLang="en-US" sz="1600" b="1" dirty="0">
                          <a:solidFill>
                            <a:srgbClr val="262626"/>
                          </a:solidFill>
                          <a:latin typeface="黑体" panose="02010609060101010101" pitchFamily="49" charset="-122"/>
                          <a:ea typeface="黑体" panose="02010609060101010101" pitchFamily="49" charset="-122"/>
                        </a:rPr>
                        <a:t>金山街道</a:t>
                      </a:r>
                      <a:endParaRPr lang="zh-CN" altLang="en-US" sz="1600" b="1" dirty="0">
                        <a:solidFill>
                          <a:srgbClr val="262626"/>
                        </a:solidFill>
                        <a:latin typeface="黑体" panose="02010609060101010101" pitchFamily="49" charset="-122"/>
                        <a:ea typeface="黑体" panose="02010609060101010101" pitchFamily="49" charset="-122"/>
                      </a:endParaRPr>
                    </a:p>
                  </p:txBody>
                </p:sp>
                <p:sp>
                  <p:nvSpPr>
                    <p:cNvPr id="30751" name="TextBox 26"/>
                    <p:cNvSpPr txBox="1"/>
                    <p:nvPr/>
                  </p:nvSpPr>
                  <p:spPr>
                    <a:xfrm>
                      <a:off x="506493" y="1385277"/>
                      <a:ext cx="1765161" cy="176342"/>
                    </a:xfrm>
                    <a:prstGeom prst="rect">
                      <a:avLst/>
                    </a:prstGeom>
                    <a:noFill/>
                    <a:ln w="9525">
                      <a:noFill/>
                    </a:ln>
                  </p:spPr>
                  <p:txBody>
                    <a:bodyPr lIns="90847" tIns="45423" rIns="90847" bIns="45423">
                      <a:spAutoFit/>
                    </a:bodyPr>
                    <a:p>
                      <a:pPr algn="ctr">
                        <a:buFont typeface="Arial" panose="020B0604020202020204" pitchFamily="34" charset="0"/>
                      </a:pPr>
                      <a:r>
                        <a:rPr lang="zh-CN" altLang="en-US" sz="1400" b="1" dirty="0">
                          <a:solidFill>
                            <a:srgbClr val="262626"/>
                          </a:solidFill>
                          <a:latin typeface="黑体" panose="02010609060101010101" pitchFamily="49" charset="-122"/>
                          <a:ea typeface="黑体" panose="02010609060101010101" pitchFamily="49" charset="-122"/>
                        </a:rPr>
                        <a:t>江头街道</a:t>
                      </a:r>
                      <a:endParaRPr lang="zh-CN" altLang="en-US" sz="1400" b="1" dirty="0">
                        <a:solidFill>
                          <a:srgbClr val="262626"/>
                        </a:solidFill>
                        <a:latin typeface="黑体" panose="02010609060101010101" pitchFamily="49" charset="-122"/>
                        <a:ea typeface="黑体" panose="02010609060101010101" pitchFamily="49" charset="-122"/>
                      </a:endParaRPr>
                    </a:p>
                  </p:txBody>
                </p:sp>
              </p:grpSp>
              <p:sp>
                <p:nvSpPr>
                  <p:cNvPr id="30746" name="TextBox 23"/>
                  <p:cNvSpPr txBox="1"/>
                  <p:nvPr/>
                </p:nvSpPr>
                <p:spPr>
                  <a:xfrm>
                    <a:off x="8617" y="4623"/>
                    <a:ext cx="4410" cy="525"/>
                  </a:xfrm>
                  <a:prstGeom prst="rect">
                    <a:avLst/>
                  </a:prstGeom>
                  <a:noFill/>
                  <a:ln w="9525">
                    <a:noFill/>
                  </a:ln>
                </p:spPr>
                <p:txBody>
                  <a:bodyPr lIns="90847" tIns="45423" rIns="90847" bIns="45423">
                    <a:spAutoFit/>
                  </a:bodyPr>
                  <a:p>
                    <a:pPr algn="ctr">
                      <a:buFont typeface="Arial" panose="020B0604020202020204" pitchFamily="34" charset="0"/>
                    </a:pPr>
                    <a:r>
                      <a:rPr lang="zh-CN" altLang="en-US" sz="1600" b="1" dirty="0">
                        <a:solidFill>
                          <a:srgbClr val="262626"/>
                        </a:solidFill>
                        <a:latin typeface="黑体" panose="02010609060101010101" pitchFamily="49" charset="-122"/>
                        <a:ea typeface="黑体" panose="02010609060101010101" pitchFamily="49" charset="-122"/>
                      </a:rPr>
                      <a:t>湖里街道</a:t>
                    </a:r>
                    <a:endParaRPr lang="zh-CN" altLang="en-US" sz="1600" b="1" dirty="0">
                      <a:solidFill>
                        <a:srgbClr val="262626"/>
                      </a:solidFill>
                      <a:latin typeface="黑体" panose="02010609060101010101" pitchFamily="49" charset="-122"/>
                      <a:ea typeface="黑体" panose="02010609060101010101" pitchFamily="49" charset="-122"/>
                    </a:endParaRPr>
                  </a:p>
                </p:txBody>
              </p:sp>
            </p:grpSp>
            <p:sp>
              <p:nvSpPr>
                <p:cNvPr id="37" name="矩形 36"/>
                <p:cNvSpPr/>
                <p:nvPr/>
              </p:nvSpPr>
              <p:spPr>
                <a:xfrm>
                  <a:off x="9417" y="3825"/>
                  <a:ext cx="7428" cy="7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grpSp>
          <p:sp>
            <p:nvSpPr>
              <p:cNvPr id="30742" name="Text Box 4"/>
              <p:cNvSpPr txBox="1"/>
              <p:nvPr/>
            </p:nvSpPr>
            <p:spPr>
              <a:xfrm>
                <a:off x="10554" y="3968"/>
                <a:ext cx="5153" cy="580"/>
              </a:xfrm>
              <a:prstGeom prst="rect">
                <a:avLst/>
              </a:prstGeom>
              <a:noFill/>
              <a:ln w="9525">
                <a:noFill/>
              </a:ln>
            </p:spPr>
            <p:txBody>
              <a:bodyPr>
                <a:spAutoFit/>
              </a:bodyPr>
              <a:p>
                <a:pPr>
                  <a:spcAft>
                    <a:spcPts val="600"/>
                  </a:spcAft>
                  <a:buFont typeface="Arial" panose="020B0604020202020204" pitchFamily="34" charset="0"/>
                </a:pPr>
                <a:r>
                  <a:rPr lang="zh-CN" altLang="en-US" b="1" dirty="0">
                    <a:solidFill>
                      <a:srgbClr val="FF4D10"/>
                    </a:solidFill>
                    <a:latin typeface="微软雅黑" panose="020B0503020204020204" pitchFamily="34" charset="-122"/>
                    <a:ea typeface="微软雅黑" panose="020B0503020204020204" pitchFamily="34" charset="-122"/>
                    <a:sym typeface="微软雅黑" panose="020B0503020204020204" pitchFamily="34" charset="-122"/>
                  </a:rPr>
                  <a:t>现辖5个街道5</a:t>
                </a:r>
                <a:r>
                  <a:rPr lang="en-US" altLang="zh-CN" b="1">
                    <a:solidFill>
                      <a:srgbClr val="FF4D10"/>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b="1" dirty="0">
                    <a:solidFill>
                      <a:srgbClr val="FF4D10"/>
                    </a:solidFill>
                    <a:latin typeface="微软雅黑" panose="020B0503020204020204" pitchFamily="34" charset="-122"/>
                    <a:ea typeface="微软雅黑" panose="020B0503020204020204" pitchFamily="34" charset="-122"/>
                    <a:sym typeface="微软雅黑" panose="020B0503020204020204" pitchFamily="34" charset="-122"/>
                  </a:rPr>
                  <a:t>个社区居委会</a:t>
                </a:r>
                <a:endParaRPr lang="zh-CN" altLang="en-US" b="1" dirty="0">
                  <a:solidFill>
                    <a:srgbClr val="FF4D1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725" name="组合 7"/>
            <p:cNvGrpSpPr/>
            <p:nvPr/>
          </p:nvGrpSpPr>
          <p:grpSpPr>
            <a:xfrm>
              <a:off x="720" y="1990"/>
              <a:ext cx="5042" cy="899"/>
              <a:chOff x="814328" y="3219334"/>
              <a:chExt cx="2967344" cy="529095"/>
            </a:xfrm>
          </p:grpSpPr>
          <p:grpSp>
            <p:nvGrpSpPr>
              <p:cNvPr id="30737" name="组合 8"/>
              <p:cNvGrpSpPr/>
              <p:nvPr/>
            </p:nvGrpSpPr>
            <p:grpSpPr>
              <a:xfrm>
                <a:off x="814328" y="3219334"/>
                <a:ext cx="2967344" cy="432536"/>
                <a:chOff x="2173927" y="3285519"/>
                <a:chExt cx="3765284" cy="548848"/>
              </a:xfrm>
            </p:grpSpPr>
            <p:grpSp>
              <p:nvGrpSpPr>
                <p:cNvPr id="13" name="组合 12"/>
                <p:cNvGrpSpPr/>
                <p:nvPr/>
              </p:nvGrpSpPr>
              <p:grpSpPr>
                <a:xfrm>
                  <a:off x="2173927" y="3285519"/>
                  <a:ext cx="3765284" cy="548848"/>
                  <a:chOff x="4304043" y="1286668"/>
                  <a:chExt cx="8396171" cy="2757793"/>
                </a:xfrm>
                <a:effectLst>
                  <a:outerShdw blurRad="381000" dist="254000" dir="8100000" algn="tr" rotWithShape="0">
                    <a:prstClr val="black">
                      <a:alpha val="40000"/>
                    </a:prstClr>
                  </a:outerShdw>
                </a:effectLst>
              </p:grpSpPr>
              <p:sp>
                <p:nvSpPr>
                  <p:cNvPr id="3" name="圆角矩形 2"/>
                  <p:cNvSpPr/>
                  <p:nvPr/>
                </p:nvSpPr>
                <p:spPr>
                  <a:xfrm>
                    <a:off x="4304043" y="1286668"/>
                    <a:ext cx="8396171"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5" name="圆角矩形 4"/>
                  <p:cNvSpPr/>
                  <p:nvPr/>
                </p:nvSpPr>
                <p:spPr>
                  <a:xfrm>
                    <a:off x="4351923" y="1373339"/>
                    <a:ext cx="8295467" cy="258445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5400" cap="flat" cmpd="sng" algn="ctr">
                    <a:noFill/>
                    <a:prstDash val="soli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17" name="椭圆 16"/>
                <p:cNvSpPr/>
                <p:nvPr/>
              </p:nvSpPr>
              <p:spPr>
                <a:xfrm>
                  <a:off x="2306489" y="3419217"/>
                  <a:ext cx="280060" cy="280086"/>
                </a:xfrm>
                <a:prstGeom prst="ellipse">
                  <a:avLst/>
                </a:prstGeom>
                <a:solidFill>
                  <a:schemeClr val="accent1"/>
                </a:solidFill>
                <a:ln w="25400" cap="flat" cmpd="sng" algn="ctr">
                  <a:noFill/>
                  <a:prstDash val="solid"/>
                </a:ln>
                <a:effectLst>
                  <a:outerShdw blurRad="88900" dist="63500" dir="8100000" algn="tr" rotWithShape="0">
                    <a:prstClr val="black">
                      <a:alpha val="57000"/>
                    </a:prst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6" name="TextBox 45"/>
              <p:cNvSpPr txBox="1"/>
              <p:nvPr/>
            </p:nvSpPr>
            <p:spPr>
              <a:xfrm>
                <a:off x="1223376" y="3330585"/>
                <a:ext cx="2164424" cy="417915"/>
              </a:xfrm>
              <a:prstGeom prst="rect">
                <a:avLst/>
              </a:prstGeom>
              <a:noFill/>
            </p:spPr>
            <p:txBody>
              <a:bodyPr lIns="0" tIns="0" rIns="0" bIns="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60" b="1" i="0" u="none" strike="noStrike" kern="1200" cap="none" spc="30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辖区面积   </a:t>
                </a:r>
                <a:r>
                  <a:rPr kumimoji="0" lang="en-US" altLang="zh-CN"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73.77</a:t>
                </a:r>
                <a:r>
                  <a:rPr kumimoji="0" lang="en-US" altLang="zh-CN" sz="1460" b="1" i="0" u="none" strike="noStrike" kern="1200" cap="none" spc="0" normalizeH="0" baseline="0" noProof="0" dirty="0" smtClean="0">
                    <a:ln>
                      <a:noFill/>
                    </a:ln>
                    <a:solidFill>
                      <a:schemeClr val="accent6">
                        <a:lumMod val="75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endParaRPr kumimoji="0" lang="en-US" altLang="zh-CN" sz="1460" b="1" i="0" u="none" strike="noStrike" kern="1200" cap="none" spc="0" normalizeH="0" baseline="0" noProof="0" dirty="0">
                  <a:ln>
                    <a:noFill/>
                  </a:ln>
                  <a:solidFill>
                    <a:schemeClr val="accent6">
                      <a:lumMod val="75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7" name="矩形 6"/>
            <p:cNvSpPr/>
            <p:nvPr/>
          </p:nvSpPr>
          <p:spPr>
            <a:xfrm>
              <a:off x="4020" y="2092"/>
              <a:ext cx="1160" cy="50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k ㎡</a:t>
              </a:r>
              <a:endParaRPr kumimoji="0" lang="en-US" altLang="zh-CN" sz="15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30727" name="组合 9"/>
            <p:cNvGrpSpPr/>
            <p:nvPr/>
          </p:nvGrpSpPr>
          <p:grpSpPr>
            <a:xfrm>
              <a:off x="6192" y="1978"/>
              <a:ext cx="7967" cy="1253"/>
              <a:chOff x="814328" y="3219334"/>
              <a:chExt cx="3541601" cy="737438"/>
            </a:xfrm>
          </p:grpSpPr>
          <p:grpSp>
            <p:nvGrpSpPr>
              <p:cNvPr id="30733" name="组合 10"/>
              <p:cNvGrpSpPr/>
              <p:nvPr/>
            </p:nvGrpSpPr>
            <p:grpSpPr>
              <a:xfrm>
                <a:off x="814328" y="3219334"/>
                <a:ext cx="2967344" cy="432536"/>
                <a:chOff x="2173927" y="3285519"/>
                <a:chExt cx="3765284" cy="548848"/>
              </a:xfrm>
            </p:grpSpPr>
            <p:grpSp>
              <p:nvGrpSpPr>
                <p:cNvPr id="12" name="组合 11"/>
                <p:cNvGrpSpPr/>
                <p:nvPr/>
              </p:nvGrpSpPr>
              <p:grpSpPr>
                <a:xfrm>
                  <a:off x="2173927" y="3285519"/>
                  <a:ext cx="3765284" cy="548848"/>
                  <a:chOff x="4304043" y="1286668"/>
                  <a:chExt cx="8396171" cy="2757793"/>
                </a:xfrm>
                <a:effectLst>
                  <a:outerShdw blurRad="381000" dist="254000" dir="8100000" algn="tr" rotWithShape="0">
                    <a:prstClr val="black">
                      <a:alpha val="40000"/>
                    </a:prstClr>
                  </a:outerShdw>
                </a:effectLst>
              </p:grpSpPr>
              <p:sp>
                <p:nvSpPr>
                  <p:cNvPr id="14" name="圆角矩形 13"/>
                  <p:cNvSpPr/>
                  <p:nvPr/>
                </p:nvSpPr>
                <p:spPr>
                  <a:xfrm>
                    <a:off x="4304043" y="1286668"/>
                    <a:ext cx="8396171"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圆角矩形 19"/>
                  <p:cNvSpPr/>
                  <p:nvPr/>
                </p:nvSpPr>
                <p:spPr>
                  <a:xfrm>
                    <a:off x="4351923" y="1373339"/>
                    <a:ext cx="8295467" cy="258445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5400" cap="flat" cmpd="sng" algn="ctr">
                    <a:noFill/>
                    <a:prstDash val="soli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21" name="椭圆 20"/>
                <p:cNvSpPr/>
                <p:nvPr/>
              </p:nvSpPr>
              <p:spPr>
                <a:xfrm>
                  <a:off x="2306948" y="3420709"/>
                  <a:ext cx="217180" cy="280086"/>
                </a:xfrm>
                <a:prstGeom prst="ellipse">
                  <a:avLst/>
                </a:prstGeom>
                <a:solidFill>
                  <a:schemeClr val="accent1"/>
                </a:solidFill>
                <a:ln w="25400" cap="flat" cmpd="sng" algn="ctr">
                  <a:noFill/>
                  <a:prstDash val="solid"/>
                </a:ln>
                <a:effectLst>
                  <a:outerShdw blurRad="88900" dist="63500" dir="8100000" algn="tr" rotWithShape="0">
                    <a:prstClr val="black">
                      <a:alpha val="57000"/>
                    </a:prst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22" name="TextBox 45"/>
              <p:cNvSpPr txBox="1"/>
              <p:nvPr/>
            </p:nvSpPr>
            <p:spPr>
              <a:xfrm>
                <a:off x="1223682" y="3331761"/>
                <a:ext cx="3131917" cy="625401"/>
              </a:xfrm>
              <a:prstGeom prst="rect">
                <a:avLst/>
              </a:prstGeom>
              <a:noFill/>
            </p:spPr>
            <p:txBody>
              <a:bodyPr lIns="0" tIns="0" rIns="0" bIns="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60" b="1" i="0" u="none" strike="noStrike" kern="1200" cap="none" spc="30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常住人口   </a:t>
                </a:r>
                <a:r>
                  <a:rPr kumimoji="0" lang="en-US" altLang="zh-CN"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103.3</a:t>
                </a:r>
                <a:r>
                  <a:rPr kumimoji="0" lang="zh-CN" altLang="en-US"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万</a:t>
                </a:r>
                <a:r>
                  <a:rPr kumimoji="0" lang="en-US" altLang="zh-CN"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kumimoji="0" lang="zh-CN" altLang="en-US"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户籍人口</a:t>
                </a:r>
                <a:r>
                  <a:rPr kumimoji="0" lang="en-US" altLang="zh-CN"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31.85</a:t>
                </a:r>
                <a:r>
                  <a:rPr kumimoji="0" lang="zh-CN" altLang="en-US"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万</a:t>
                </a:r>
                <a:endParaRPr kumimoji="0" lang="en-US" altLang="zh-CN" sz="146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60" b="1" i="0" u="none" strike="noStrike" kern="1200" cap="none" spc="0" normalizeH="0" baseline="0" noProof="0" dirty="0">
                  <a:ln>
                    <a:noFill/>
                  </a:ln>
                  <a:solidFill>
                    <a:schemeClr val="accent6">
                      <a:lumMod val="75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30728" name="组合 22"/>
            <p:cNvGrpSpPr/>
            <p:nvPr/>
          </p:nvGrpSpPr>
          <p:grpSpPr>
            <a:xfrm>
              <a:off x="13424" y="1949"/>
              <a:ext cx="5042" cy="899"/>
              <a:chOff x="814328" y="3219334"/>
              <a:chExt cx="2967344" cy="529095"/>
            </a:xfrm>
          </p:grpSpPr>
          <p:grpSp>
            <p:nvGrpSpPr>
              <p:cNvPr id="30729" name="组合 23"/>
              <p:cNvGrpSpPr/>
              <p:nvPr/>
            </p:nvGrpSpPr>
            <p:grpSpPr>
              <a:xfrm>
                <a:off x="814328" y="3219334"/>
                <a:ext cx="2967344" cy="432536"/>
                <a:chOff x="2173927" y="3285519"/>
                <a:chExt cx="3765284" cy="548848"/>
              </a:xfrm>
            </p:grpSpPr>
            <p:grpSp>
              <p:nvGrpSpPr>
                <p:cNvPr id="25" name="组合 24"/>
                <p:cNvGrpSpPr/>
                <p:nvPr/>
              </p:nvGrpSpPr>
              <p:grpSpPr>
                <a:xfrm>
                  <a:off x="2173927" y="3285519"/>
                  <a:ext cx="3765284" cy="548848"/>
                  <a:chOff x="4304043" y="1286668"/>
                  <a:chExt cx="8396171" cy="2757793"/>
                </a:xfrm>
                <a:effectLst>
                  <a:outerShdw blurRad="381000" dist="254000" dir="8100000" algn="tr" rotWithShape="0">
                    <a:prstClr val="black">
                      <a:alpha val="40000"/>
                    </a:prstClr>
                  </a:outerShdw>
                </a:effectLst>
              </p:grpSpPr>
              <p:sp>
                <p:nvSpPr>
                  <p:cNvPr id="26" name="圆角矩形 25"/>
                  <p:cNvSpPr/>
                  <p:nvPr/>
                </p:nvSpPr>
                <p:spPr>
                  <a:xfrm>
                    <a:off x="4304043" y="1286668"/>
                    <a:ext cx="8396171"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5400" cap="flat" cmpd="sng" algn="ctr">
                    <a:noFill/>
                    <a:prstDash val="soli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7" name="圆角矩形 26"/>
                  <p:cNvSpPr/>
                  <p:nvPr/>
                </p:nvSpPr>
                <p:spPr>
                  <a:xfrm>
                    <a:off x="4351923" y="1373339"/>
                    <a:ext cx="8295467" cy="258445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5400" cap="flat" cmpd="sng" algn="ctr">
                    <a:noFill/>
                    <a:prstDash val="soli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28" name="椭圆 27"/>
                <p:cNvSpPr/>
                <p:nvPr/>
              </p:nvSpPr>
              <p:spPr>
                <a:xfrm>
                  <a:off x="2305903" y="3419960"/>
                  <a:ext cx="280060" cy="280086"/>
                </a:xfrm>
                <a:prstGeom prst="ellipse">
                  <a:avLst/>
                </a:prstGeom>
                <a:solidFill>
                  <a:schemeClr val="accent1"/>
                </a:solidFill>
                <a:ln w="25400" cap="flat" cmpd="sng" algn="ctr">
                  <a:noFill/>
                  <a:prstDash val="solid"/>
                </a:ln>
                <a:effectLst>
                  <a:outerShdw blurRad="88900" dist="63500" dir="8100000" algn="tr" rotWithShape="0">
                    <a:prstClr val="black">
                      <a:alpha val="57000"/>
                    </a:prst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29" name="TextBox 45"/>
              <p:cNvSpPr txBox="1"/>
              <p:nvPr/>
            </p:nvSpPr>
            <p:spPr>
              <a:xfrm>
                <a:off x="1222915" y="3331170"/>
                <a:ext cx="2396903" cy="417915"/>
              </a:xfrm>
              <a:prstGeom prst="rect">
                <a:avLst/>
              </a:prstGeom>
              <a:noFill/>
            </p:spPr>
            <p:txBody>
              <a:bodyPr lIns="0" tIns="0" rIns="0" bIns="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60" b="1" i="0" u="none" strike="noStrike" kern="1200" cap="none" spc="30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人口密度   </a:t>
                </a:r>
                <a:r>
                  <a:rPr kumimoji="0" lang="en-US" altLang="zh-CN"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1.52 </a:t>
                </a:r>
                <a:r>
                  <a:rPr kumimoji="0" lang="zh-CN" altLang="en-US"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万人</a:t>
                </a:r>
                <a:r>
                  <a:rPr kumimoji="0" lang="en-US" altLang="zh-CN" sz="146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/k㎡</a:t>
                </a:r>
                <a:endParaRPr kumimoji="0" lang="en-US" altLang="zh-CN" sz="146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65" b="0"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spTree>
  </p:cSld>
  <p:clrMapOvr>
    <a:masterClrMapping/>
  </p:clrMapOvr>
  <p:transition spd="slow"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561175" y="393663"/>
            <a:ext cx="4399280" cy="1198879"/>
          </a:xfrm>
          <a:prstGeom prst="rect">
            <a:avLst/>
          </a:prstGeom>
          <a:noFill/>
        </p:spPr>
        <p:txBody>
          <a:bodyPr wrap="none">
            <a:spAutoFit/>
            <a:scene3d>
              <a:camera prst="orthographicFront"/>
              <a:lightRig rig="threePt" dir="t"/>
            </a:scene3d>
          </a:bodyPr>
          <a:lstStyle/>
          <a:p>
            <a:pPr marR="0" defTabSz="914400" fontAlgn="auto">
              <a:spcBef>
                <a:spcPts val="0"/>
              </a:spcBef>
              <a:spcAft>
                <a:spcPts val="0"/>
              </a:spcAft>
              <a:buClrTx/>
              <a:buSzTx/>
              <a:buFontTx/>
              <a:defRPr/>
            </a:pPr>
            <a:r>
              <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sym typeface="+mn-ea"/>
              </a:rPr>
              <a:t>经济发展（2019年）</a:t>
            </a:r>
            <a:endParaRPr kumimoji="0" lang="zh-CN" altLang="en-US" sz="3600" b="1" kern="1200" cap="none" spc="0" normalizeH="0" baseline="0" noProof="0" dirty="0">
              <a:solidFill>
                <a:schemeClr val="tx1">
                  <a:lumMod val="75000"/>
                  <a:lumOff val="25000"/>
                </a:schemeClr>
              </a:solidFill>
              <a:latin typeface="Arial" panose="020B0604020202020204" pitchFamily="34" charset="0"/>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3600" b="1" kern="1200" cap="none" spc="0" normalizeH="0" baseline="0" noProof="0" dirty="0">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mn-cs"/>
            </a:endParaRPr>
          </a:p>
        </p:txBody>
      </p:sp>
      <p:sp>
        <p:nvSpPr>
          <p:cNvPr id="40964" name="Rectangle 3"/>
          <p:cNvSpPr>
            <a:spLocks noGrp="1"/>
          </p:cNvSpPr>
          <p:nvPr/>
        </p:nvSpPr>
        <p:spPr bwMode="auto">
          <a:xfrm>
            <a:off x="6552565" y="1677035"/>
            <a:ext cx="5441950" cy="4270375"/>
          </a:xfrm>
          <a:prstGeom prst="rect">
            <a:avLst/>
          </a:prstGeom>
          <a:noFill/>
          <a:ln w="9525">
            <a:noFill/>
            <a:miter lim="800000"/>
          </a:ln>
        </p:spPr>
        <p:txBody>
          <a:bodyPr>
            <a:scene3d>
              <a:camera prst="orthographicFront"/>
              <a:lightRig rig="threePt" dir="t"/>
            </a:scene3d>
          </a:bodyPr>
          <a:lstStyle/>
          <a:p>
            <a:pPr marL="0" marR="0" lvl="0" indent="0" algn="l" defTabSz="914400" rtl="0" eaLnBrk="1" fontAlgn="auto" latinLnBrk="0" hangingPunct="1">
              <a:lnSpc>
                <a:spcPct val="120000"/>
              </a:lnSpc>
              <a:spcBef>
                <a:spcPts val="1000"/>
              </a:spcBef>
              <a:spcAft>
                <a:spcPts val="0"/>
              </a:spcAft>
              <a:buClr>
                <a:srgbClr val="262626"/>
              </a:buClr>
              <a:buSzTx/>
              <a:buFont typeface="Wingdings" panose="05000000000000000000" pitchFamily="2" charset="2"/>
              <a:buBlip>
                <a:blip r:embed="rId1"/>
              </a:buBlip>
              <a:defRPr/>
            </a:pPr>
            <a:r>
              <a:rPr kumimoji="0" lang="en-US"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GDP：1297.30</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亿元，增长</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8.3</a:t>
            </a:r>
            <a:r>
              <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%（全省第五）</a:t>
            </a:r>
            <a:endPar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l" defTabSz="914400" rtl="0" eaLnBrk="1" fontAlgn="auto" latinLnBrk="0" hangingPunct="1">
              <a:lnSpc>
                <a:spcPct val="120000"/>
              </a:lnSpc>
              <a:spcBef>
                <a:spcPts val="1000"/>
              </a:spcBef>
              <a:spcAft>
                <a:spcPts val="0"/>
              </a:spcAft>
              <a:buClr>
                <a:srgbClr val="262626"/>
              </a:buClr>
              <a:buSzTx/>
              <a:buFont typeface="Wingdings" panose="05000000000000000000" pitchFamily="2" charset="2"/>
              <a:buBlip>
                <a:blip r:embed="rId1"/>
              </a:buBlip>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工业总产值：</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1809.88</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亿元，增长</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6.4</a:t>
            </a:r>
            <a:r>
              <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endPar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auto" latinLnBrk="0" hangingPunct="1">
              <a:lnSpc>
                <a:spcPct val="120000"/>
              </a:lnSpc>
              <a:spcBef>
                <a:spcPts val="1000"/>
              </a:spcBef>
              <a:spcAft>
                <a:spcPts val="0"/>
              </a:spcAft>
              <a:buClr>
                <a:srgbClr val="262626"/>
              </a:buClr>
              <a:buSzTx/>
              <a:buFont typeface="Arial" panose="020B0604020202020204" pitchFamily="34" charset="0"/>
              <a:buBlip>
                <a:blip r:embed="rId1"/>
              </a:buBlip>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财政总收入：</a:t>
            </a:r>
            <a:r>
              <a:rPr kumimoji="0" 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209.63</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亿元 ，增长</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4.11%</a:t>
            </a:r>
            <a:endPar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auto" latinLnBrk="0" hangingPunct="1">
              <a:lnSpc>
                <a:spcPct val="120000"/>
              </a:lnSpc>
              <a:spcBef>
                <a:spcPts val="1000"/>
              </a:spcBef>
              <a:spcAft>
                <a:spcPts val="0"/>
              </a:spcAft>
              <a:buClr>
                <a:srgbClr val="262626"/>
              </a:buClr>
              <a:buSzTx/>
              <a:buFont typeface="Wingdings" panose="05000000000000000000" pitchFamily="2" charset="2"/>
              <a:buBlip>
                <a:blip r:embed="rId1"/>
              </a:buBlip>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 批发零售业销售总额：</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5673.39</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亿元，增长</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16.2</a:t>
            </a:r>
            <a:r>
              <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endPar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l" defTabSz="914400" rtl="0" eaLnBrk="1" fontAlgn="auto" latinLnBrk="0" hangingPunct="1">
              <a:lnSpc>
                <a:spcPct val="120000"/>
              </a:lnSpc>
              <a:spcBef>
                <a:spcPts val="1000"/>
              </a:spcBef>
              <a:spcAft>
                <a:spcPts val="0"/>
              </a:spcAft>
              <a:buClr>
                <a:srgbClr val="262626"/>
              </a:buClr>
              <a:buSzTx/>
              <a:buFont typeface="Arial" panose="020B0604020202020204" pitchFamily="34" charset="0"/>
              <a:buBlip>
                <a:blip r:embed="rId1"/>
              </a:buBlip>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 固定资产投资：比增</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9.5</a:t>
            </a:r>
            <a:r>
              <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endPar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l" defTabSz="914400" rtl="0" eaLnBrk="1" fontAlgn="auto" latinLnBrk="0" hangingPunct="1">
              <a:lnSpc>
                <a:spcPct val="120000"/>
              </a:lnSpc>
              <a:spcBef>
                <a:spcPts val="1000"/>
              </a:spcBef>
              <a:spcAft>
                <a:spcPts val="0"/>
              </a:spcAft>
              <a:buClr>
                <a:srgbClr val="262626"/>
              </a:buClr>
              <a:buSzTx/>
              <a:buFont typeface="Arial" panose="020B0604020202020204" pitchFamily="34" charset="0"/>
              <a:buBlip>
                <a:blip r:embed="rId1"/>
              </a:buBlip>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合同利用外资：</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63.5</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亿元</a:t>
            </a:r>
            <a:endPar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auto" latinLnBrk="0" hangingPunct="1">
              <a:lnSpc>
                <a:spcPct val="120000"/>
              </a:lnSpc>
              <a:spcBef>
                <a:spcPts val="1000"/>
              </a:spcBef>
              <a:spcAft>
                <a:spcPts val="0"/>
              </a:spcAft>
              <a:buClr>
                <a:srgbClr val="262626"/>
              </a:buClr>
              <a:buSzTx/>
              <a:buFont typeface="Wingdings" panose="05000000000000000000" pitchFamily="2" charset="2"/>
              <a:buBlip>
                <a:blip r:embed="rId1"/>
              </a:buBlip>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实际利用外资：</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亿元</a:t>
            </a:r>
            <a:endPar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auto" latinLnBrk="0" hangingPunct="1">
              <a:lnSpc>
                <a:spcPct val="120000"/>
              </a:lnSpc>
              <a:spcBef>
                <a:spcPts val="1000"/>
              </a:spcBef>
              <a:spcAft>
                <a:spcPts val="0"/>
              </a:spcAft>
              <a:buClr>
                <a:srgbClr val="262626"/>
              </a:buClr>
              <a:buSzTx/>
              <a:buFont typeface="Wingdings" panose="05000000000000000000" pitchFamily="2" charset="2"/>
              <a:buBlip>
                <a:blip r:embed="rId1"/>
              </a:buBlip>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引进内资：</a:t>
            </a:r>
            <a:r>
              <a:rPr kumimoji="0" 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1000</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亿元</a:t>
            </a:r>
            <a:endPar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auto" latinLnBrk="0" hangingPunct="1">
              <a:lnSpc>
                <a:spcPct val="120000"/>
              </a:lnSpc>
              <a:spcBef>
                <a:spcPts val="1000"/>
              </a:spcBef>
              <a:spcAft>
                <a:spcPts val="0"/>
              </a:spcAft>
              <a:buClr>
                <a:srgbClr val="262626"/>
              </a:buClr>
              <a:buSzTx/>
              <a:buFont typeface="Wingdings" panose="05000000000000000000" pitchFamily="2" charset="2"/>
              <a:buBlip>
                <a:blip r:embed="rId1"/>
              </a:buBlip>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新设立企业：近</a:t>
            </a: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20000</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家</a:t>
            </a:r>
            <a:endPar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auto" latinLnBrk="0" hangingPunct="1">
              <a:lnSpc>
                <a:spcPct val="120000"/>
              </a:lnSpc>
              <a:spcBef>
                <a:spcPts val="1000"/>
              </a:spcBef>
              <a:spcAft>
                <a:spcPts val="0"/>
              </a:spcAft>
              <a:buClr>
                <a:srgbClr val="262626"/>
              </a:buClr>
              <a:buSzTx/>
              <a:buFont typeface="Wingdings" panose="05000000000000000000" pitchFamily="2" charset="2"/>
              <a:buBlip>
                <a:blip r:embed="rId1"/>
              </a:buBlip>
              <a:defRPr/>
            </a:pPr>
            <a:endPar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14342" name="图片 1" descr="E:\2019九八PPT\画册\图片.jpg图片"/>
          <p:cNvPicPr>
            <a:picLocks noChangeAspect="1"/>
          </p:cNvPicPr>
          <p:nvPr/>
        </p:nvPicPr>
        <p:blipFill>
          <a:blip r:embed="rId2"/>
          <a:srcRect/>
          <a:stretch>
            <a:fillRect/>
          </a:stretch>
        </p:blipFill>
        <p:spPr>
          <a:xfrm>
            <a:off x="440055" y="1677035"/>
            <a:ext cx="5849620" cy="4058920"/>
          </a:xfrm>
          <a:prstGeom prst="roundRect">
            <a:avLst/>
          </a:prstGeom>
          <a:ln>
            <a:noFill/>
          </a:ln>
          <a:effectLst>
            <a:outerShdw blurRad="190500" algn="tl" rotWithShape="0">
              <a:srgbClr val="000000">
                <a:alpha val="70000"/>
              </a:srgbClr>
            </a:outerShdw>
          </a:effectLst>
        </p:spPr>
      </p:pic>
    </p:spTree>
  </p:cSld>
  <p:clrMapOvr>
    <a:masterClrMapping/>
  </p:clrMapOvr>
  <p:transition spd="slow" advTm="3000"/>
</p:sld>
</file>

<file path=ppt/tags/tag1.xml><?xml version="1.0" encoding="utf-8"?>
<p:tagLst xmlns:p="http://schemas.openxmlformats.org/presentationml/2006/main">
  <p:tag name="KSO_WM_UNIT_PLACING_PICTURE_USER_VIEWPORT" val="{&quot;height&quot;:7267,&quot;width&quot;:5637}"/>
</p:tagLst>
</file>

<file path=ppt/theme/theme1.xml><?xml version="1.0" encoding="utf-8"?>
<a:theme xmlns:a="http://schemas.openxmlformats.org/drawingml/2006/main" name="Office 主题​​">
  <a:themeElements>
    <a:clrScheme name="自定义 177">
      <a:dk1>
        <a:sysClr val="windowText" lastClr="000000"/>
      </a:dk1>
      <a:lt1>
        <a:sysClr val="window" lastClr="FFFFFF"/>
      </a:lt1>
      <a:dk2>
        <a:srgbClr val="3F3F3F"/>
      </a:dk2>
      <a:lt2>
        <a:srgbClr val="E7E6E6"/>
      </a:lt2>
      <a:accent1>
        <a:srgbClr val="0070C0"/>
      </a:accent1>
      <a:accent2>
        <a:srgbClr val="5A5A5A"/>
      </a:accent2>
      <a:accent3>
        <a:srgbClr val="0070C0"/>
      </a:accent3>
      <a:accent4>
        <a:srgbClr val="5A5A5A"/>
      </a:accent4>
      <a:accent5>
        <a:srgbClr val="0070C0"/>
      </a:accent5>
      <a:accent6>
        <a:srgbClr val="5A5A5A"/>
      </a:accent6>
      <a:hlink>
        <a:srgbClr val="0070C0"/>
      </a:hlink>
      <a:folHlink>
        <a:srgbClr val="5A5A5A"/>
      </a:folHlink>
    </a:clrScheme>
    <a:fontScheme name="2017">
      <a:majorFont>
        <a:latin typeface="Campton Medium"/>
        <a:ea typeface="方正尚酷简体"/>
        <a:cs typeface=""/>
      </a:majorFont>
      <a:minorFont>
        <a:latin typeface="Campton Light"/>
        <a:ea typeface="方正兰亭准黑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18252</Words>
  <Application>WPS 演示</Application>
  <PresentationFormat/>
  <Paragraphs>1259</Paragraphs>
  <Slides>73</Slides>
  <Notes>69</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73</vt:i4>
      </vt:variant>
    </vt:vector>
  </HeadingPairs>
  <TitlesOfParts>
    <vt:vector size="102" baseType="lpstr">
      <vt:lpstr>Arial</vt:lpstr>
      <vt:lpstr>宋体</vt:lpstr>
      <vt:lpstr>Wingdings</vt:lpstr>
      <vt:lpstr>Campton Light</vt:lpstr>
      <vt:lpstr>Campton Medium</vt:lpstr>
      <vt:lpstr>方正尚酷简体</vt:lpstr>
      <vt:lpstr>等线</vt:lpstr>
      <vt:lpstr>微软雅黑</vt:lpstr>
      <vt:lpstr>方正兰亭准黑_GBK</vt:lpstr>
      <vt:lpstr>方正小标宋简体</vt:lpstr>
      <vt:lpstr>方正粗黑宋简体</vt:lpstr>
      <vt:lpstr>Agency FB</vt:lpstr>
      <vt:lpstr>隶书</vt:lpstr>
      <vt:lpstr>Agency FB</vt:lpstr>
      <vt:lpstr>Verdana</vt:lpstr>
      <vt:lpstr>Calibri</vt:lpstr>
      <vt:lpstr>华文楷体</vt:lpstr>
      <vt:lpstr>方正粗倩简体</vt:lpstr>
      <vt:lpstr>Gill Sans MT</vt:lpstr>
      <vt:lpstr>黑体</vt:lpstr>
      <vt:lpstr>Arial Unicode MS</vt:lpstr>
      <vt:lpstr>Segoe Print</vt:lpstr>
      <vt:lpstr>华文黑体</vt:lpstr>
      <vt:lpstr>Wingdings</vt:lpstr>
      <vt:lpstr>Calibri</vt:lpstr>
      <vt:lpstr>华文琥珀</vt:lpstr>
      <vt:lpstr>Gill Sans MT</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厦门自贸区两岸贸易中心核心区企业发展扶持办法 （厦湖府规【2020】4号）</vt:lpstr>
      <vt:lpstr>PowerPoint 演示文稿</vt:lpstr>
      <vt:lpstr>PowerPoint 演示文稿</vt:lpstr>
      <vt:lpstr>PowerPoint 演示文稿</vt:lpstr>
      <vt:lpstr>湖里区政府 《湖里区产业引导基金管理办法》之1 （厦湖产业引导基金理事会〔2020〕1号）</vt:lpstr>
      <vt:lpstr>湖里区政府 《湖里区产业引导基金管理办法》之2 （厦湖产业引导基金理事会〔2020〕1号）</vt:lpstr>
      <vt:lpstr>PowerPoint 演示文稿</vt:lpstr>
      <vt:lpstr>PowerPoint 演示文稿</vt:lpstr>
      <vt:lpstr>PowerPoint 演示文稿</vt:lpstr>
      <vt:lpstr>湖里区鼓励和支持台湾青年创业就业实施办法 （厦湖府办规【2020】3号）</vt:lpstr>
      <vt:lpstr>关于深化人才发展体制改革加快推进“智汇湖里”人才强区战略的意见 （厦湖委【2018】74号）  </vt:lpstr>
      <vt:lpstr>PowerPoint 演示文稿</vt:lpstr>
      <vt:lpstr>PowerPoint 演示文稿</vt:lpstr>
      <vt:lpstr>PowerPoint 演示文稿</vt:lpstr>
      <vt:lpstr>厦门市高层次创新人才和领军型创业人才“双百计划”实施意见 （厦委组【2020】33号） </vt:lpstr>
      <vt:lpstr>厦门市高层次创新人才和领军型创业人才“双百计划”实施意见 （厦委组【2020】33号） </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dc:subject>tukuppt</dc:subject>
  <cp:lastModifiedBy>ltx</cp:lastModifiedBy>
  <cp:revision>177</cp:revision>
  <dcterms:created xsi:type="dcterms:W3CDTF">2017-04-11T02:55:00Z</dcterms:created>
  <dcterms:modified xsi:type="dcterms:W3CDTF">2020-12-25T07:35:04Z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2052-11.8.2.8053</vt:lpwstr>
  </property>
</Properties>
</file>