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handoutMasterIdLst>
    <p:handoutMasterId r:id="rId41"/>
  </p:handoutMasterIdLst>
  <p:sldIdLst>
    <p:sldId id="1161" r:id="rId4"/>
    <p:sldId id="1430" r:id="rId5"/>
    <p:sldId id="1148" r:id="rId6"/>
    <p:sldId id="1103" r:id="rId8"/>
    <p:sldId id="455" r:id="rId9"/>
    <p:sldId id="1389" r:id="rId10"/>
    <p:sldId id="1362" r:id="rId11"/>
    <p:sldId id="1395" r:id="rId12"/>
    <p:sldId id="1396" r:id="rId13"/>
    <p:sldId id="1398" r:id="rId14"/>
    <p:sldId id="1399" r:id="rId15"/>
    <p:sldId id="1404" r:id="rId16"/>
    <p:sldId id="1405" r:id="rId17"/>
    <p:sldId id="1045" r:id="rId18"/>
    <p:sldId id="817" r:id="rId19"/>
    <p:sldId id="818" r:id="rId20"/>
    <p:sldId id="1408" r:id="rId21"/>
    <p:sldId id="1406" r:id="rId22"/>
    <p:sldId id="1407" r:id="rId23"/>
    <p:sldId id="1409" r:id="rId24"/>
    <p:sldId id="1106" r:id="rId25"/>
    <p:sldId id="1105" r:id="rId26"/>
    <p:sldId id="1347" r:id="rId27"/>
    <p:sldId id="593" r:id="rId28"/>
    <p:sldId id="1340" r:id="rId29"/>
    <p:sldId id="1341" r:id="rId30"/>
    <p:sldId id="1344" r:id="rId31"/>
    <p:sldId id="277" r:id="rId32"/>
    <p:sldId id="278" r:id="rId33"/>
    <p:sldId id="282" r:id="rId34"/>
    <p:sldId id="270" r:id="rId35"/>
    <p:sldId id="279" r:id="rId36"/>
    <p:sldId id="280" r:id="rId37"/>
    <p:sldId id="281" r:id="rId38"/>
    <p:sldId id="295" r:id="rId39"/>
    <p:sldId id="275"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PTer_Ta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F5B"/>
    <a:srgbClr val="DAA775"/>
    <a:srgbClr val="E7B268"/>
    <a:srgbClr val="F9FB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7" autoAdjust="0"/>
    <p:restoredTop sz="94660"/>
  </p:normalViewPr>
  <p:slideViewPr>
    <p:cSldViewPr snapToGrid="0">
      <p:cViewPr>
        <p:scale>
          <a:sx n="75" d="100"/>
          <a:sy n="75" d="100"/>
        </p:scale>
        <p:origin x="954"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DF25F41-E89D-41AA-80AB-60922C7F43F7}" type="doc">
      <dgm:prSet loTypeId="urn:microsoft.com/office/officeart/2005/8/layout/hProcess9" loCatId="process" qsTypeId="urn:microsoft.com/office/officeart/2005/8/quickstyle/simple1" qsCatId="simple" csTypeId="urn:microsoft.com/office/officeart/2005/8/colors/accent1_5" csCatId="accent1" phldr="1"/>
      <dgm:spPr/>
    </dgm:pt>
    <dgm:pt modelId="{CFE02372-6094-4B09-A5B7-708EAB042487}">
      <dgm:prSet phldrT="[文本]"/>
      <dgm:spPr/>
      <dgm:t>
        <a:bodyPr/>
        <a:lstStyle/>
        <a:p>
          <a:r>
            <a:rPr lang="zh-CN" altLang="en-US" dirty="0"/>
            <a:t>中外合资经营企业法</a:t>
          </a:r>
        </a:p>
      </dgm:t>
    </dgm:pt>
    <dgm:pt modelId="{0B8FA598-E20B-4713-AAFE-2CD6C5085AED}" cxnId="{683A807C-5F54-40B0-B442-AE2C6935E2A7}" type="parTrans">
      <dgm:prSet/>
      <dgm:spPr/>
      <dgm:t>
        <a:bodyPr/>
        <a:lstStyle/>
        <a:p>
          <a:endParaRPr lang="zh-CN" altLang="en-US"/>
        </a:p>
      </dgm:t>
    </dgm:pt>
    <dgm:pt modelId="{46327642-D049-4133-8941-7ED5BBDECF9F}" cxnId="{683A807C-5F54-40B0-B442-AE2C6935E2A7}" type="sibTrans">
      <dgm:prSet/>
      <dgm:spPr/>
      <dgm:t>
        <a:bodyPr/>
        <a:lstStyle/>
        <a:p>
          <a:endParaRPr lang="zh-CN" altLang="en-US"/>
        </a:p>
      </dgm:t>
    </dgm:pt>
    <dgm:pt modelId="{9E89707C-65A0-46A2-936E-6A10FD7A1FFB}">
      <dgm:prSet phldrT="[文本]"/>
      <dgm:spPr/>
      <dgm:t>
        <a:bodyPr/>
        <a:lstStyle/>
        <a:p>
          <a:r>
            <a:rPr lang="zh-CN" altLang="en-US" dirty="0"/>
            <a:t>外资企业法</a:t>
          </a:r>
        </a:p>
      </dgm:t>
    </dgm:pt>
    <dgm:pt modelId="{95E76498-44DB-435D-8946-39433FF9E24A}" cxnId="{C34E9616-0DBA-46BC-94DE-13E5CFDE847F}" type="parTrans">
      <dgm:prSet/>
      <dgm:spPr/>
      <dgm:t>
        <a:bodyPr/>
        <a:lstStyle/>
        <a:p>
          <a:endParaRPr lang="zh-CN" altLang="en-US"/>
        </a:p>
      </dgm:t>
    </dgm:pt>
    <dgm:pt modelId="{3969E217-3690-47C0-844B-B77FDA0F9AEF}" cxnId="{C34E9616-0DBA-46BC-94DE-13E5CFDE847F}" type="sibTrans">
      <dgm:prSet/>
      <dgm:spPr/>
      <dgm:t>
        <a:bodyPr/>
        <a:lstStyle/>
        <a:p>
          <a:endParaRPr lang="zh-CN" altLang="en-US"/>
        </a:p>
      </dgm:t>
    </dgm:pt>
    <dgm:pt modelId="{E1D56594-6A2A-44EE-8A64-513D4C471B47}">
      <dgm:prSet phldrT="[文本]"/>
      <dgm:spPr/>
      <dgm:t>
        <a:bodyPr/>
        <a:lstStyle/>
        <a:p>
          <a:r>
            <a:rPr lang="zh-CN" altLang="en-US" dirty="0"/>
            <a:t>中外合作经营企业法</a:t>
          </a:r>
        </a:p>
      </dgm:t>
    </dgm:pt>
    <dgm:pt modelId="{2C98CCC3-E163-453B-BFF4-D0D5A2A0E917}" cxnId="{CEE98E77-A815-4BCA-88A6-6EBCF9A7E7AF}" type="parTrans">
      <dgm:prSet/>
      <dgm:spPr/>
      <dgm:t>
        <a:bodyPr/>
        <a:lstStyle/>
        <a:p>
          <a:endParaRPr lang="zh-CN" altLang="en-US"/>
        </a:p>
      </dgm:t>
    </dgm:pt>
    <dgm:pt modelId="{FDB0C9CC-B774-494B-924D-18454B751031}" cxnId="{CEE98E77-A815-4BCA-88A6-6EBCF9A7E7AF}" type="sibTrans">
      <dgm:prSet/>
      <dgm:spPr/>
      <dgm:t>
        <a:bodyPr/>
        <a:lstStyle/>
        <a:p>
          <a:endParaRPr lang="zh-CN" altLang="en-US"/>
        </a:p>
      </dgm:t>
    </dgm:pt>
    <dgm:pt modelId="{D403A6CC-A9D8-4C70-B02C-7B70C0799919}" type="pres">
      <dgm:prSet presAssocID="{DDF25F41-E89D-41AA-80AB-60922C7F43F7}" presName="CompostProcess" presStyleCnt="0">
        <dgm:presLayoutVars>
          <dgm:dir/>
          <dgm:resizeHandles val="exact"/>
        </dgm:presLayoutVars>
      </dgm:prSet>
      <dgm:spPr/>
    </dgm:pt>
    <dgm:pt modelId="{005785EB-36CC-4264-BAF6-24E09DC605F3}" type="pres">
      <dgm:prSet presAssocID="{DDF25F41-E89D-41AA-80AB-60922C7F43F7}" presName="arrow" presStyleLbl="bgShp" presStyleIdx="0" presStyleCnt="1" custScaleX="117646" custLinFactNeighborX="-3440" custLinFactNeighborY="-87887"/>
      <dgm:spPr/>
    </dgm:pt>
    <dgm:pt modelId="{CE2E04FD-D62B-4258-B39E-CCF1B88B18E0}" type="pres">
      <dgm:prSet presAssocID="{DDF25F41-E89D-41AA-80AB-60922C7F43F7}" presName="linearProcess" presStyleCnt="0"/>
      <dgm:spPr/>
    </dgm:pt>
    <dgm:pt modelId="{8851FD85-4102-4EBF-8C0C-453391434EDB}" type="pres">
      <dgm:prSet presAssocID="{CFE02372-6094-4B09-A5B7-708EAB042487}" presName="textNode" presStyleLbl="node1" presStyleIdx="0" presStyleCnt="3">
        <dgm:presLayoutVars>
          <dgm:bulletEnabled val="1"/>
        </dgm:presLayoutVars>
      </dgm:prSet>
      <dgm:spPr/>
    </dgm:pt>
    <dgm:pt modelId="{7136B70A-F541-4C3C-9148-F554A4DB6BFB}" type="pres">
      <dgm:prSet presAssocID="{46327642-D049-4133-8941-7ED5BBDECF9F}" presName="sibTrans" presStyleCnt="0"/>
      <dgm:spPr/>
    </dgm:pt>
    <dgm:pt modelId="{EA5E69BD-AE25-4856-B262-F7C8B894735E}" type="pres">
      <dgm:prSet presAssocID="{9E89707C-65A0-46A2-936E-6A10FD7A1FFB}" presName="textNode" presStyleLbl="node1" presStyleIdx="1" presStyleCnt="3">
        <dgm:presLayoutVars>
          <dgm:bulletEnabled val="1"/>
        </dgm:presLayoutVars>
      </dgm:prSet>
      <dgm:spPr/>
    </dgm:pt>
    <dgm:pt modelId="{67056CD5-67FD-444C-B100-CCA2101AB9DD}" type="pres">
      <dgm:prSet presAssocID="{3969E217-3690-47C0-844B-B77FDA0F9AEF}" presName="sibTrans" presStyleCnt="0"/>
      <dgm:spPr/>
    </dgm:pt>
    <dgm:pt modelId="{D0F0A165-1FBB-4C73-96C9-4582844AFEB6}" type="pres">
      <dgm:prSet presAssocID="{E1D56594-6A2A-44EE-8A64-513D4C471B47}" presName="textNode" presStyleLbl="node1" presStyleIdx="2" presStyleCnt="3">
        <dgm:presLayoutVars>
          <dgm:bulletEnabled val="1"/>
        </dgm:presLayoutVars>
      </dgm:prSet>
      <dgm:spPr/>
    </dgm:pt>
  </dgm:ptLst>
  <dgm:cxnLst>
    <dgm:cxn modelId="{21B4E70B-AECE-4EE8-B1B5-75E5251FBB67}" type="presOf" srcId="{E1D56594-6A2A-44EE-8A64-513D4C471B47}" destId="{D0F0A165-1FBB-4C73-96C9-4582844AFEB6}" srcOrd="0" destOrd="0" presId="urn:microsoft.com/office/officeart/2005/8/layout/hProcess9"/>
    <dgm:cxn modelId="{C34E9616-0DBA-46BC-94DE-13E5CFDE847F}" srcId="{DDF25F41-E89D-41AA-80AB-60922C7F43F7}" destId="{9E89707C-65A0-46A2-936E-6A10FD7A1FFB}" srcOrd="1" destOrd="0" parTransId="{95E76498-44DB-435D-8946-39433FF9E24A}" sibTransId="{3969E217-3690-47C0-844B-B77FDA0F9AEF}"/>
    <dgm:cxn modelId="{A45DAD4F-F579-40C4-A978-0F2CE583A1FB}" type="presOf" srcId="{CFE02372-6094-4B09-A5B7-708EAB042487}" destId="{8851FD85-4102-4EBF-8C0C-453391434EDB}" srcOrd="0" destOrd="0" presId="urn:microsoft.com/office/officeart/2005/8/layout/hProcess9"/>
    <dgm:cxn modelId="{CEE98E77-A815-4BCA-88A6-6EBCF9A7E7AF}" srcId="{DDF25F41-E89D-41AA-80AB-60922C7F43F7}" destId="{E1D56594-6A2A-44EE-8A64-513D4C471B47}" srcOrd="2" destOrd="0" parTransId="{2C98CCC3-E163-453B-BFF4-D0D5A2A0E917}" sibTransId="{FDB0C9CC-B774-494B-924D-18454B751031}"/>
    <dgm:cxn modelId="{683A807C-5F54-40B0-B442-AE2C6935E2A7}" srcId="{DDF25F41-E89D-41AA-80AB-60922C7F43F7}" destId="{CFE02372-6094-4B09-A5B7-708EAB042487}" srcOrd="0" destOrd="0" parTransId="{0B8FA598-E20B-4713-AAFE-2CD6C5085AED}" sibTransId="{46327642-D049-4133-8941-7ED5BBDECF9F}"/>
    <dgm:cxn modelId="{4D5945B4-30A9-4F8F-958A-6912C043C1AB}" type="presOf" srcId="{DDF25F41-E89D-41AA-80AB-60922C7F43F7}" destId="{D403A6CC-A9D8-4C70-B02C-7B70C0799919}" srcOrd="0" destOrd="0" presId="urn:microsoft.com/office/officeart/2005/8/layout/hProcess9"/>
    <dgm:cxn modelId="{923250C0-0F61-4FB6-8A88-D337475F87C3}" type="presOf" srcId="{9E89707C-65A0-46A2-936E-6A10FD7A1FFB}" destId="{EA5E69BD-AE25-4856-B262-F7C8B894735E}" srcOrd="0" destOrd="0" presId="urn:microsoft.com/office/officeart/2005/8/layout/hProcess9"/>
    <dgm:cxn modelId="{C516F899-7372-4984-AC5F-4892E5F86C0D}" type="presParOf" srcId="{D403A6CC-A9D8-4C70-B02C-7B70C0799919}" destId="{005785EB-36CC-4264-BAF6-24E09DC605F3}" srcOrd="0" destOrd="0" presId="urn:microsoft.com/office/officeart/2005/8/layout/hProcess9"/>
    <dgm:cxn modelId="{F79C982C-8C56-4D88-94E4-BC9EC9B8B745}" type="presParOf" srcId="{D403A6CC-A9D8-4C70-B02C-7B70C0799919}" destId="{CE2E04FD-D62B-4258-B39E-CCF1B88B18E0}" srcOrd="1" destOrd="0" presId="urn:microsoft.com/office/officeart/2005/8/layout/hProcess9"/>
    <dgm:cxn modelId="{C0C8A80A-4A15-4B64-A9C0-E990DAF9ACB3}" type="presParOf" srcId="{CE2E04FD-D62B-4258-B39E-CCF1B88B18E0}" destId="{8851FD85-4102-4EBF-8C0C-453391434EDB}" srcOrd="0" destOrd="0" presId="urn:microsoft.com/office/officeart/2005/8/layout/hProcess9"/>
    <dgm:cxn modelId="{B56DBD4F-3E51-485D-B9B0-47DAD71EE58D}" type="presParOf" srcId="{CE2E04FD-D62B-4258-B39E-CCF1B88B18E0}" destId="{7136B70A-F541-4C3C-9148-F554A4DB6BFB}" srcOrd="1" destOrd="0" presId="urn:microsoft.com/office/officeart/2005/8/layout/hProcess9"/>
    <dgm:cxn modelId="{7FAAB5B2-7050-4652-AB0A-EBFEDC2C246E}" type="presParOf" srcId="{CE2E04FD-D62B-4258-B39E-CCF1B88B18E0}" destId="{EA5E69BD-AE25-4856-B262-F7C8B894735E}" srcOrd="2" destOrd="0" presId="urn:microsoft.com/office/officeart/2005/8/layout/hProcess9"/>
    <dgm:cxn modelId="{2665D6E4-2700-4BA5-90B9-089A0676CE55}" type="presParOf" srcId="{CE2E04FD-D62B-4258-B39E-CCF1B88B18E0}" destId="{67056CD5-67FD-444C-B100-CCA2101AB9DD}" srcOrd="3" destOrd="0" presId="urn:microsoft.com/office/officeart/2005/8/layout/hProcess9"/>
    <dgm:cxn modelId="{1778294C-F31E-42E1-9573-3F119970F79B}" type="presParOf" srcId="{CE2E04FD-D62B-4258-B39E-CCF1B88B18E0}" destId="{D0F0A165-1FBB-4C73-96C9-4582844AFEB6}" srcOrd="4"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F5DEA-2BA8-4BC4-9EA7-7931423A25AE}" type="doc">
      <dgm:prSet loTypeId="urn:microsoft.com/office/officeart/2005/8/layout/hProcess7#1" loCatId="process" qsTypeId="urn:microsoft.com/office/officeart/2005/8/quickstyle/simple1#1" qsCatId="simple" csTypeId="urn:microsoft.com/office/officeart/2005/8/colors/accent1_3" csCatId="accent1" phldr="1"/>
      <dgm:spPr/>
      <dgm:t>
        <a:bodyPr/>
        <a:lstStyle/>
        <a:p>
          <a:endParaRPr lang="zh-CN" altLang="en-US"/>
        </a:p>
      </dgm:t>
    </dgm:pt>
    <dgm:pt modelId="{AD935DFD-5D5F-41DB-8664-2C92C06497D9}">
      <dgm:prSet phldrT="[文本]" phldr="1"/>
      <dgm:spPr/>
      <dgm:t>
        <a:bodyPr/>
        <a:lstStyle/>
        <a:p>
          <a:endParaRPr lang="zh-CN" altLang="en-US"/>
        </a:p>
      </dgm:t>
    </dgm:pt>
    <dgm:pt modelId="{3C448638-337C-4555-9860-7346EC88D544}" cxnId="{F79E2738-7B8D-425D-84BD-22963730B348}" type="parTrans">
      <dgm:prSet/>
      <dgm:spPr/>
      <dgm:t>
        <a:bodyPr/>
        <a:lstStyle/>
        <a:p>
          <a:endParaRPr lang="zh-CN" altLang="en-US"/>
        </a:p>
      </dgm:t>
    </dgm:pt>
    <dgm:pt modelId="{812F2F4E-AF67-4ED5-91FC-30621D43CAF7}" cxnId="{F79E2738-7B8D-425D-84BD-22963730B348}" type="sibTrans">
      <dgm:prSet/>
      <dgm:spPr/>
      <dgm:t>
        <a:bodyPr/>
        <a:lstStyle/>
        <a:p>
          <a:endParaRPr lang="zh-CN" altLang="en-US"/>
        </a:p>
      </dgm:t>
    </dgm:pt>
    <dgm:pt modelId="{1FCCEF3F-99CE-4025-A59A-42819818FF44}">
      <dgm:prSet phldrT="[文本]" phldr="1"/>
      <dgm:spPr/>
      <dgm:t>
        <a:bodyPr/>
        <a:lstStyle/>
        <a:p>
          <a:endParaRPr lang="zh-CN" altLang="en-US" dirty="0"/>
        </a:p>
      </dgm:t>
    </dgm:pt>
    <dgm:pt modelId="{27BAD214-A1CA-42BD-8181-E82168EF7455}" cxnId="{5B38A3D6-60C0-4330-ADE3-B48413ECF72D}" type="parTrans">
      <dgm:prSet/>
      <dgm:spPr/>
      <dgm:t>
        <a:bodyPr/>
        <a:lstStyle/>
        <a:p>
          <a:endParaRPr lang="zh-CN" altLang="en-US"/>
        </a:p>
      </dgm:t>
    </dgm:pt>
    <dgm:pt modelId="{E6DF0843-A931-4D08-8BA4-C276F187F723}" cxnId="{5B38A3D6-60C0-4330-ADE3-B48413ECF72D}" type="sibTrans">
      <dgm:prSet/>
      <dgm:spPr/>
      <dgm:t>
        <a:bodyPr/>
        <a:lstStyle/>
        <a:p>
          <a:endParaRPr lang="zh-CN" altLang="en-US"/>
        </a:p>
      </dgm:t>
    </dgm:pt>
    <dgm:pt modelId="{53096B12-CD99-4D18-B1EA-133011EEA5DD}">
      <dgm:prSet phldrT="[文本]" phldr="1"/>
      <dgm:spPr/>
      <dgm:t>
        <a:bodyPr/>
        <a:lstStyle/>
        <a:p>
          <a:endParaRPr lang="zh-CN" altLang="en-US"/>
        </a:p>
      </dgm:t>
    </dgm:pt>
    <dgm:pt modelId="{94A85E54-4794-4D04-9B1B-F0287717316D}" cxnId="{C1CD7B20-52BE-4556-8640-9CC1D6CEF09A}" type="parTrans">
      <dgm:prSet/>
      <dgm:spPr/>
      <dgm:t>
        <a:bodyPr/>
        <a:lstStyle/>
        <a:p>
          <a:endParaRPr lang="zh-CN" altLang="en-US"/>
        </a:p>
      </dgm:t>
    </dgm:pt>
    <dgm:pt modelId="{C6A675C8-E695-4361-86BD-C2EC70E7E8B2}" cxnId="{C1CD7B20-52BE-4556-8640-9CC1D6CEF09A}" type="sibTrans">
      <dgm:prSet/>
      <dgm:spPr/>
      <dgm:t>
        <a:bodyPr/>
        <a:lstStyle/>
        <a:p>
          <a:endParaRPr lang="zh-CN" altLang="en-US"/>
        </a:p>
      </dgm:t>
    </dgm:pt>
    <dgm:pt modelId="{31E48A86-F8B6-4B26-BEB0-CD573467F8B5}">
      <dgm:prSet/>
      <dgm:spPr/>
      <dgm:t>
        <a:bodyPr/>
        <a:lstStyle/>
        <a:p>
          <a:endParaRPr lang="zh-CN" altLang="en-US"/>
        </a:p>
      </dgm:t>
    </dgm:pt>
    <dgm:pt modelId="{23D897DC-1E98-422C-AC20-ED4F7E8D64E6}" cxnId="{0498DFB1-2B4E-4498-879E-3733C49F47D9}" type="parTrans">
      <dgm:prSet/>
      <dgm:spPr/>
      <dgm:t>
        <a:bodyPr/>
        <a:lstStyle/>
        <a:p>
          <a:endParaRPr lang="zh-CN" altLang="en-US"/>
        </a:p>
      </dgm:t>
    </dgm:pt>
    <dgm:pt modelId="{FA1D0E20-21AD-4C7D-BC1B-4969A5864212}" cxnId="{0498DFB1-2B4E-4498-879E-3733C49F47D9}" type="sibTrans">
      <dgm:prSet/>
      <dgm:spPr/>
      <dgm:t>
        <a:bodyPr/>
        <a:lstStyle/>
        <a:p>
          <a:endParaRPr lang="zh-CN" altLang="en-US"/>
        </a:p>
      </dgm:t>
    </dgm:pt>
    <dgm:pt modelId="{4DFA6371-1720-43D5-89D6-5298D6BA69DF}" type="pres">
      <dgm:prSet presAssocID="{AB3F5DEA-2BA8-4BC4-9EA7-7931423A25AE}" presName="Name0" presStyleCnt="0">
        <dgm:presLayoutVars>
          <dgm:dir/>
          <dgm:animLvl val="lvl"/>
          <dgm:resizeHandles val="exact"/>
        </dgm:presLayoutVars>
      </dgm:prSet>
      <dgm:spPr/>
    </dgm:pt>
    <dgm:pt modelId="{7BDDF597-FF7D-4384-8EC0-47BE1CD32E7F}" type="pres">
      <dgm:prSet presAssocID="{AD935DFD-5D5F-41DB-8664-2C92C06497D9}" presName="compositeNode" presStyleCnt="0">
        <dgm:presLayoutVars>
          <dgm:bulletEnabled val="1"/>
        </dgm:presLayoutVars>
      </dgm:prSet>
      <dgm:spPr/>
    </dgm:pt>
    <dgm:pt modelId="{88E173DA-A4A7-4875-A7AA-26DBC92754D6}" type="pres">
      <dgm:prSet presAssocID="{AD935DFD-5D5F-41DB-8664-2C92C06497D9}" presName="bgRect" presStyleLbl="node1" presStyleIdx="0" presStyleCnt="4"/>
      <dgm:spPr/>
    </dgm:pt>
    <dgm:pt modelId="{8B465B10-C313-4A52-BD16-8E6A88DB4F2F}" type="pres">
      <dgm:prSet presAssocID="{AD935DFD-5D5F-41DB-8664-2C92C06497D9}" presName="parentNode" presStyleLbl="node1" presStyleIdx="0" presStyleCnt="4">
        <dgm:presLayoutVars>
          <dgm:chMax val="0"/>
          <dgm:bulletEnabled val="1"/>
        </dgm:presLayoutVars>
      </dgm:prSet>
      <dgm:spPr/>
    </dgm:pt>
    <dgm:pt modelId="{AA8A50E3-E287-481A-AD28-30B51FD0ADAA}" type="pres">
      <dgm:prSet presAssocID="{812F2F4E-AF67-4ED5-91FC-30621D43CAF7}" presName="hSp" presStyleCnt="0"/>
      <dgm:spPr/>
    </dgm:pt>
    <dgm:pt modelId="{6EAB5465-B868-4865-9849-45D23F967127}" type="pres">
      <dgm:prSet presAssocID="{812F2F4E-AF67-4ED5-91FC-30621D43CAF7}" presName="vProcSp" presStyleCnt="0"/>
      <dgm:spPr/>
    </dgm:pt>
    <dgm:pt modelId="{E4234E61-BA06-4987-9F65-F3C385DB9F81}" type="pres">
      <dgm:prSet presAssocID="{812F2F4E-AF67-4ED5-91FC-30621D43CAF7}" presName="vSp1" presStyleCnt="0"/>
      <dgm:spPr/>
    </dgm:pt>
    <dgm:pt modelId="{AE991BE0-904E-4E6D-A001-87A2BD033FB0}" type="pres">
      <dgm:prSet presAssocID="{812F2F4E-AF67-4ED5-91FC-30621D43CAF7}" presName="simulatedConn" presStyleLbl="solidFgAcc1" presStyleIdx="0" presStyleCnt="3"/>
      <dgm:spPr/>
    </dgm:pt>
    <dgm:pt modelId="{A55AD075-CF78-44DF-A05E-FD1CB9135D0C}" type="pres">
      <dgm:prSet presAssocID="{812F2F4E-AF67-4ED5-91FC-30621D43CAF7}" presName="vSp2" presStyleCnt="0"/>
      <dgm:spPr/>
    </dgm:pt>
    <dgm:pt modelId="{ADE58AC6-341D-4729-9DE3-031615790748}" type="pres">
      <dgm:prSet presAssocID="{812F2F4E-AF67-4ED5-91FC-30621D43CAF7}" presName="sibTrans" presStyleCnt="0"/>
      <dgm:spPr/>
    </dgm:pt>
    <dgm:pt modelId="{3219171B-C9C0-47CF-BDBE-B6F8D70C02AA}" type="pres">
      <dgm:prSet presAssocID="{1FCCEF3F-99CE-4025-A59A-42819818FF44}" presName="compositeNode" presStyleCnt="0">
        <dgm:presLayoutVars>
          <dgm:bulletEnabled val="1"/>
        </dgm:presLayoutVars>
      </dgm:prSet>
      <dgm:spPr/>
    </dgm:pt>
    <dgm:pt modelId="{6E4C3106-D616-4894-AB56-B270A09EC884}" type="pres">
      <dgm:prSet presAssocID="{1FCCEF3F-99CE-4025-A59A-42819818FF44}" presName="bgRect" presStyleLbl="node1" presStyleIdx="1" presStyleCnt="4"/>
      <dgm:spPr/>
    </dgm:pt>
    <dgm:pt modelId="{EF32AC51-F580-4063-B4A0-590F30D23F1C}" type="pres">
      <dgm:prSet presAssocID="{1FCCEF3F-99CE-4025-A59A-42819818FF44}" presName="parentNode" presStyleLbl="node1" presStyleIdx="1" presStyleCnt="4">
        <dgm:presLayoutVars>
          <dgm:chMax val="0"/>
          <dgm:bulletEnabled val="1"/>
        </dgm:presLayoutVars>
      </dgm:prSet>
      <dgm:spPr/>
    </dgm:pt>
    <dgm:pt modelId="{83FB0DFF-195E-496C-AFFA-0DB6B212341F}" type="pres">
      <dgm:prSet presAssocID="{E6DF0843-A931-4D08-8BA4-C276F187F723}" presName="hSp" presStyleCnt="0"/>
      <dgm:spPr/>
    </dgm:pt>
    <dgm:pt modelId="{1BF14F4C-0B4E-480D-8CA5-1556E9E609C3}" type="pres">
      <dgm:prSet presAssocID="{E6DF0843-A931-4D08-8BA4-C276F187F723}" presName="vProcSp" presStyleCnt="0"/>
      <dgm:spPr/>
    </dgm:pt>
    <dgm:pt modelId="{382B8F0A-5BB9-4753-96A5-C530FA9ADD2B}" type="pres">
      <dgm:prSet presAssocID="{E6DF0843-A931-4D08-8BA4-C276F187F723}" presName="vSp1" presStyleCnt="0"/>
      <dgm:spPr/>
    </dgm:pt>
    <dgm:pt modelId="{A464F28B-7623-44DF-863A-B3A868A54B82}" type="pres">
      <dgm:prSet presAssocID="{E6DF0843-A931-4D08-8BA4-C276F187F723}" presName="simulatedConn" presStyleLbl="solidFgAcc1" presStyleIdx="1" presStyleCnt="3"/>
      <dgm:spPr/>
    </dgm:pt>
    <dgm:pt modelId="{480617D9-B3E7-4B2E-A19C-16F723458995}" type="pres">
      <dgm:prSet presAssocID="{E6DF0843-A931-4D08-8BA4-C276F187F723}" presName="vSp2" presStyleCnt="0"/>
      <dgm:spPr/>
    </dgm:pt>
    <dgm:pt modelId="{F389299B-A5DB-4E59-8AD5-EDE62B7A3A49}" type="pres">
      <dgm:prSet presAssocID="{E6DF0843-A931-4D08-8BA4-C276F187F723}" presName="sibTrans" presStyleCnt="0"/>
      <dgm:spPr/>
    </dgm:pt>
    <dgm:pt modelId="{74E3B73A-05F0-40FA-BBF7-6C9C636B6E0F}" type="pres">
      <dgm:prSet presAssocID="{53096B12-CD99-4D18-B1EA-133011EEA5DD}" presName="compositeNode" presStyleCnt="0">
        <dgm:presLayoutVars>
          <dgm:bulletEnabled val="1"/>
        </dgm:presLayoutVars>
      </dgm:prSet>
      <dgm:spPr/>
    </dgm:pt>
    <dgm:pt modelId="{05994E09-8AA9-4774-A57D-F97B22427794}" type="pres">
      <dgm:prSet presAssocID="{53096B12-CD99-4D18-B1EA-133011EEA5DD}" presName="bgRect" presStyleLbl="node1" presStyleIdx="2" presStyleCnt="4"/>
      <dgm:spPr/>
    </dgm:pt>
    <dgm:pt modelId="{22C50B28-DF63-4B95-9000-301C58DE8B22}" type="pres">
      <dgm:prSet presAssocID="{53096B12-CD99-4D18-B1EA-133011EEA5DD}" presName="parentNode" presStyleLbl="node1" presStyleIdx="2" presStyleCnt="4">
        <dgm:presLayoutVars>
          <dgm:chMax val="0"/>
          <dgm:bulletEnabled val="1"/>
        </dgm:presLayoutVars>
      </dgm:prSet>
      <dgm:spPr/>
    </dgm:pt>
    <dgm:pt modelId="{9539EB0C-452E-42FE-BAD3-560B9F801F67}" type="pres">
      <dgm:prSet presAssocID="{C6A675C8-E695-4361-86BD-C2EC70E7E8B2}" presName="hSp" presStyleCnt="0"/>
      <dgm:spPr/>
    </dgm:pt>
    <dgm:pt modelId="{5C2AA960-3BF3-4222-B94A-1B21E0DE8ED0}" type="pres">
      <dgm:prSet presAssocID="{C6A675C8-E695-4361-86BD-C2EC70E7E8B2}" presName="vProcSp" presStyleCnt="0"/>
      <dgm:spPr/>
    </dgm:pt>
    <dgm:pt modelId="{2A852D9B-8E3D-4D4D-BEDB-844CC15BCFEA}" type="pres">
      <dgm:prSet presAssocID="{C6A675C8-E695-4361-86BD-C2EC70E7E8B2}" presName="vSp1" presStyleCnt="0"/>
      <dgm:spPr/>
    </dgm:pt>
    <dgm:pt modelId="{5D3F4F4E-141D-49C7-B550-1D6F6CF921D9}" type="pres">
      <dgm:prSet presAssocID="{C6A675C8-E695-4361-86BD-C2EC70E7E8B2}" presName="simulatedConn" presStyleLbl="solidFgAcc1" presStyleIdx="2" presStyleCnt="3"/>
      <dgm:spPr/>
    </dgm:pt>
    <dgm:pt modelId="{5CF4EF3F-B1AA-4965-B978-F05508C73CA1}" type="pres">
      <dgm:prSet presAssocID="{C6A675C8-E695-4361-86BD-C2EC70E7E8B2}" presName="vSp2" presStyleCnt="0"/>
      <dgm:spPr/>
    </dgm:pt>
    <dgm:pt modelId="{165258CE-6CB4-4B1B-A5E0-93875A0CD5DF}" type="pres">
      <dgm:prSet presAssocID="{C6A675C8-E695-4361-86BD-C2EC70E7E8B2}" presName="sibTrans" presStyleCnt="0"/>
      <dgm:spPr/>
    </dgm:pt>
    <dgm:pt modelId="{95A3E4D2-2809-456A-8909-958F3C1655A7}" type="pres">
      <dgm:prSet presAssocID="{31E48A86-F8B6-4B26-BEB0-CD573467F8B5}" presName="compositeNode" presStyleCnt="0">
        <dgm:presLayoutVars>
          <dgm:bulletEnabled val="1"/>
        </dgm:presLayoutVars>
      </dgm:prSet>
      <dgm:spPr/>
    </dgm:pt>
    <dgm:pt modelId="{CB29F762-298C-4DDF-B960-4136465A1B94}" type="pres">
      <dgm:prSet presAssocID="{31E48A86-F8B6-4B26-BEB0-CD573467F8B5}" presName="bgRect" presStyleLbl="node1" presStyleIdx="3" presStyleCnt="4"/>
      <dgm:spPr/>
    </dgm:pt>
    <dgm:pt modelId="{5DDE7B5B-4FC5-4435-9BA3-D81DB4FC9418}" type="pres">
      <dgm:prSet presAssocID="{31E48A86-F8B6-4B26-BEB0-CD573467F8B5}" presName="parentNode" presStyleLbl="node1" presStyleIdx="3" presStyleCnt="4">
        <dgm:presLayoutVars>
          <dgm:chMax val="0"/>
          <dgm:bulletEnabled val="1"/>
        </dgm:presLayoutVars>
      </dgm:prSet>
      <dgm:spPr/>
    </dgm:pt>
  </dgm:ptLst>
  <dgm:cxnLst>
    <dgm:cxn modelId="{C1CD7B20-52BE-4556-8640-9CC1D6CEF09A}" srcId="{AB3F5DEA-2BA8-4BC4-9EA7-7931423A25AE}" destId="{53096B12-CD99-4D18-B1EA-133011EEA5DD}" srcOrd="2" destOrd="0" parTransId="{94A85E54-4794-4D04-9B1B-F0287717316D}" sibTransId="{C6A675C8-E695-4361-86BD-C2EC70E7E8B2}"/>
    <dgm:cxn modelId="{F79E2738-7B8D-425D-84BD-22963730B348}" srcId="{AB3F5DEA-2BA8-4BC4-9EA7-7931423A25AE}" destId="{AD935DFD-5D5F-41DB-8664-2C92C06497D9}" srcOrd="0" destOrd="0" parTransId="{3C448638-337C-4555-9860-7346EC88D544}" sibTransId="{812F2F4E-AF67-4ED5-91FC-30621D43CAF7}"/>
    <dgm:cxn modelId="{68C31A6A-6CA7-437D-BAFA-501C35AD5BFF}" type="presOf" srcId="{1FCCEF3F-99CE-4025-A59A-42819818FF44}" destId="{EF32AC51-F580-4063-B4A0-590F30D23F1C}" srcOrd="1" destOrd="0" presId="urn:microsoft.com/office/officeart/2005/8/layout/hProcess7#1"/>
    <dgm:cxn modelId="{0C406F4D-D494-415D-8EDD-FCF174ED568D}" type="presOf" srcId="{53096B12-CD99-4D18-B1EA-133011EEA5DD}" destId="{05994E09-8AA9-4774-A57D-F97B22427794}" srcOrd="0" destOrd="0" presId="urn:microsoft.com/office/officeart/2005/8/layout/hProcess7#1"/>
    <dgm:cxn modelId="{DE8A2C7F-C175-4439-ABF8-98E29242612C}" type="presOf" srcId="{1FCCEF3F-99CE-4025-A59A-42819818FF44}" destId="{6E4C3106-D616-4894-AB56-B270A09EC884}" srcOrd="0" destOrd="0" presId="urn:microsoft.com/office/officeart/2005/8/layout/hProcess7#1"/>
    <dgm:cxn modelId="{56FDD899-43C0-4EDB-9028-A2BB2CA5DDEA}" type="presOf" srcId="{31E48A86-F8B6-4B26-BEB0-CD573467F8B5}" destId="{5DDE7B5B-4FC5-4435-9BA3-D81DB4FC9418}" srcOrd="1" destOrd="0" presId="urn:microsoft.com/office/officeart/2005/8/layout/hProcess7#1"/>
    <dgm:cxn modelId="{432E60A0-BBD4-47C2-AE8E-968DA4554689}" type="presOf" srcId="{53096B12-CD99-4D18-B1EA-133011EEA5DD}" destId="{22C50B28-DF63-4B95-9000-301C58DE8B22}" srcOrd="1" destOrd="0" presId="urn:microsoft.com/office/officeart/2005/8/layout/hProcess7#1"/>
    <dgm:cxn modelId="{0498DFB1-2B4E-4498-879E-3733C49F47D9}" srcId="{AB3F5DEA-2BA8-4BC4-9EA7-7931423A25AE}" destId="{31E48A86-F8B6-4B26-BEB0-CD573467F8B5}" srcOrd="3" destOrd="0" parTransId="{23D897DC-1E98-422C-AC20-ED4F7E8D64E6}" sibTransId="{FA1D0E20-21AD-4C7D-BC1B-4969A5864212}"/>
    <dgm:cxn modelId="{776B21B5-4895-4215-9E1E-20F25E00AF35}" type="presOf" srcId="{31E48A86-F8B6-4B26-BEB0-CD573467F8B5}" destId="{CB29F762-298C-4DDF-B960-4136465A1B94}" srcOrd="0" destOrd="0" presId="urn:microsoft.com/office/officeart/2005/8/layout/hProcess7#1"/>
    <dgm:cxn modelId="{919DE9B9-AAF5-4668-89CB-E4634C3F9BDA}" type="presOf" srcId="{AD935DFD-5D5F-41DB-8664-2C92C06497D9}" destId="{88E173DA-A4A7-4875-A7AA-26DBC92754D6}" srcOrd="0" destOrd="0" presId="urn:microsoft.com/office/officeart/2005/8/layout/hProcess7#1"/>
    <dgm:cxn modelId="{5B38A3D6-60C0-4330-ADE3-B48413ECF72D}" srcId="{AB3F5DEA-2BA8-4BC4-9EA7-7931423A25AE}" destId="{1FCCEF3F-99CE-4025-A59A-42819818FF44}" srcOrd="1" destOrd="0" parTransId="{27BAD214-A1CA-42BD-8181-E82168EF7455}" sibTransId="{E6DF0843-A931-4D08-8BA4-C276F187F723}"/>
    <dgm:cxn modelId="{6EEC43F6-E22E-41C3-9E00-3ED6F4134530}" type="presOf" srcId="{AB3F5DEA-2BA8-4BC4-9EA7-7931423A25AE}" destId="{4DFA6371-1720-43D5-89D6-5298D6BA69DF}" srcOrd="0" destOrd="0" presId="urn:microsoft.com/office/officeart/2005/8/layout/hProcess7#1"/>
    <dgm:cxn modelId="{82F1DCFB-10A6-405E-838D-CD0144089F27}" type="presOf" srcId="{AD935DFD-5D5F-41DB-8664-2C92C06497D9}" destId="{8B465B10-C313-4A52-BD16-8E6A88DB4F2F}" srcOrd="1" destOrd="0" presId="urn:microsoft.com/office/officeart/2005/8/layout/hProcess7#1"/>
    <dgm:cxn modelId="{A1C4F974-36D2-4BE1-9D53-C24651E4F30F}" type="presParOf" srcId="{4DFA6371-1720-43D5-89D6-5298D6BA69DF}" destId="{7BDDF597-FF7D-4384-8EC0-47BE1CD32E7F}" srcOrd="0" destOrd="0" presId="urn:microsoft.com/office/officeart/2005/8/layout/hProcess7#1"/>
    <dgm:cxn modelId="{3A208F88-FEA6-47F0-A3F2-7C587B0E732C}" type="presParOf" srcId="{7BDDF597-FF7D-4384-8EC0-47BE1CD32E7F}" destId="{88E173DA-A4A7-4875-A7AA-26DBC92754D6}" srcOrd="0" destOrd="0" presId="urn:microsoft.com/office/officeart/2005/8/layout/hProcess7#1"/>
    <dgm:cxn modelId="{BFFEAD97-4B9E-4DC7-B1B5-F47A3137A801}" type="presParOf" srcId="{7BDDF597-FF7D-4384-8EC0-47BE1CD32E7F}" destId="{8B465B10-C313-4A52-BD16-8E6A88DB4F2F}" srcOrd="1" destOrd="0" presId="urn:microsoft.com/office/officeart/2005/8/layout/hProcess7#1"/>
    <dgm:cxn modelId="{3B1B9D7C-A088-45CB-94B9-8DF1C15C1E77}" type="presParOf" srcId="{4DFA6371-1720-43D5-89D6-5298D6BA69DF}" destId="{AA8A50E3-E287-481A-AD28-30B51FD0ADAA}" srcOrd="1" destOrd="0" presId="urn:microsoft.com/office/officeart/2005/8/layout/hProcess7#1"/>
    <dgm:cxn modelId="{6E060A82-7839-4D6D-9FF0-F1D1D66E37FD}" type="presParOf" srcId="{4DFA6371-1720-43D5-89D6-5298D6BA69DF}" destId="{6EAB5465-B868-4865-9849-45D23F967127}" srcOrd="2" destOrd="0" presId="urn:microsoft.com/office/officeart/2005/8/layout/hProcess7#1"/>
    <dgm:cxn modelId="{D59DC925-84BB-41A4-ABFF-52B78702C1A0}" type="presParOf" srcId="{6EAB5465-B868-4865-9849-45D23F967127}" destId="{E4234E61-BA06-4987-9F65-F3C385DB9F81}" srcOrd="0" destOrd="0" presId="urn:microsoft.com/office/officeart/2005/8/layout/hProcess7#1"/>
    <dgm:cxn modelId="{3C45DF0C-1794-4327-BE39-5DF8E6AAC21C}" type="presParOf" srcId="{6EAB5465-B868-4865-9849-45D23F967127}" destId="{AE991BE0-904E-4E6D-A001-87A2BD033FB0}" srcOrd="1" destOrd="0" presId="urn:microsoft.com/office/officeart/2005/8/layout/hProcess7#1"/>
    <dgm:cxn modelId="{39A5FA9C-6558-4982-B2D1-7F4E12659A85}" type="presParOf" srcId="{6EAB5465-B868-4865-9849-45D23F967127}" destId="{A55AD075-CF78-44DF-A05E-FD1CB9135D0C}" srcOrd="2" destOrd="0" presId="urn:microsoft.com/office/officeart/2005/8/layout/hProcess7#1"/>
    <dgm:cxn modelId="{7F985158-0F0D-4026-B647-E8B67C116A19}" type="presParOf" srcId="{4DFA6371-1720-43D5-89D6-5298D6BA69DF}" destId="{ADE58AC6-341D-4729-9DE3-031615790748}" srcOrd="3" destOrd="0" presId="urn:microsoft.com/office/officeart/2005/8/layout/hProcess7#1"/>
    <dgm:cxn modelId="{DDCEB903-322F-41DD-9A9A-A33573A32897}" type="presParOf" srcId="{4DFA6371-1720-43D5-89D6-5298D6BA69DF}" destId="{3219171B-C9C0-47CF-BDBE-B6F8D70C02AA}" srcOrd="4" destOrd="0" presId="urn:microsoft.com/office/officeart/2005/8/layout/hProcess7#1"/>
    <dgm:cxn modelId="{E91DF620-9D32-4BE6-8048-EA8A591D99C4}" type="presParOf" srcId="{3219171B-C9C0-47CF-BDBE-B6F8D70C02AA}" destId="{6E4C3106-D616-4894-AB56-B270A09EC884}" srcOrd="0" destOrd="0" presId="urn:microsoft.com/office/officeart/2005/8/layout/hProcess7#1"/>
    <dgm:cxn modelId="{6E21E222-5B04-4DF9-94FF-E1FD136CE7A5}" type="presParOf" srcId="{3219171B-C9C0-47CF-BDBE-B6F8D70C02AA}" destId="{EF32AC51-F580-4063-B4A0-590F30D23F1C}" srcOrd="1" destOrd="0" presId="urn:microsoft.com/office/officeart/2005/8/layout/hProcess7#1"/>
    <dgm:cxn modelId="{256EFBBE-9C21-462D-A315-C63675E2FA76}" type="presParOf" srcId="{4DFA6371-1720-43D5-89D6-5298D6BA69DF}" destId="{83FB0DFF-195E-496C-AFFA-0DB6B212341F}" srcOrd="5" destOrd="0" presId="urn:microsoft.com/office/officeart/2005/8/layout/hProcess7#1"/>
    <dgm:cxn modelId="{A6681DEA-054A-4193-BB4D-52CBB4AB1622}" type="presParOf" srcId="{4DFA6371-1720-43D5-89D6-5298D6BA69DF}" destId="{1BF14F4C-0B4E-480D-8CA5-1556E9E609C3}" srcOrd="6" destOrd="0" presId="urn:microsoft.com/office/officeart/2005/8/layout/hProcess7#1"/>
    <dgm:cxn modelId="{CB67ADE4-6B88-4766-922A-76A575FFC5B2}" type="presParOf" srcId="{1BF14F4C-0B4E-480D-8CA5-1556E9E609C3}" destId="{382B8F0A-5BB9-4753-96A5-C530FA9ADD2B}" srcOrd="0" destOrd="0" presId="urn:microsoft.com/office/officeart/2005/8/layout/hProcess7#1"/>
    <dgm:cxn modelId="{8403A65C-71A1-4857-AC13-7351C4A59510}" type="presParOf" srcId="{1BF14F4C-0B4E-480D-8CA5-1556E9E609C3}" destId="{A464F28B-7623-44DF-863A-B3A868A54B82}" srcOrd="1" destOrd="0" presId="urn:microsoft.com/office/officeart/2005/8/layout/hProcess7#1"/>
    <dgm:cxn modelId="{39499E83-5DCE-4437-8BA3-AD09EA14B262}" type="presParOf" srcId="{1BF14F4C-0B4E-480D-8CA5-1556E9E609C3}" destId="{480617D9-B3E7-4B2E-A19C-16F723458995}" srcOrd="2" destOrd="0" presId="urn:microsoft.com/office/officeart/2005/8/layout/hProcess7#1"/>
    <dgm:cxn modelId="{720D4D86-0FBA-447A-BE57-F62C2FCB8DDA}" type="presParOf" srcId="{4DFA6371-1720-43D5-89D6-5298D6BA69DF}" destId="{F389299B-A5DB-4E59-8AD5-EDE62B7A3A49}" srcOrd="7" destOrd="0" presId="urn:microsoft.com/office/officeart/2005/8/layout/hProcess7#1"/>
    <dgm:cxn modelId="{06F131BF-D2DB-4467-B52D-DAFF365279D2}" type="presParOf" srcId="{4DFA6371-1720-43D5-89D6-5298D6BA69DF}" destId="{74E3B73A-05F0-40FA-BBF7-6C9C636B6E0F}" srcOrd="8" destOrd="0" presId="urn:microsoft.com/office/officeart/2005/8/layout/hProcess7#1"/>
    <dgm:cxn modelId="{F59A8388-1014-4DD9-8162-50D92237B79F}" type="presParOf" srcId="{74E3B73A-05F0-40FA-BBF7-6C9C636B6E0F}" destId="{05994E09-8AA9-4774-A57D-F97B22427794}" srcOrd="0" destOrd="0" presId="urn:microsoft.com/office/officeart/2005/8/layout/hProcess7#1"/>
    <dgm:cxn modelId="{A5C3CC0A-3329-4057-9218-ED3D3146616C}" type="presParOf" srcId="{74E3B73A-05F0-40FA-BBF7-6C9C636B6E0F}" destId="{22C50B28-DF63-4B95-9000-301C58DE8B22}" srcOrd="1" destOrd="0" presId="urn:microsoft.com/office/officeart/2005/8/layout/hProcess7#1"/>
    <dgm:cxn modelId="{43B2AC84-2D8B-4095-8283-E5A0B17EC6D0}" type="presParOf" srcId="{4DFA6371-1720-43D5-89D6-5298D6BA69DF}" destId="{9539EB0C-452E-42FE-BAD3-560B9F801F67}" srcOrd="9" destOrd="0" presId="urn:microsoft.com/office/officeart/2005/8/layout/hProcess7#1"/>
    <dgm:cxn modelId="{93F30A56-2313-4162-A0E3-2FD44702A31C}" type="presParOf" srcId="{4DFA6371-1720-43D5-89D6-5298D6BA69DF}" destId="{5C2AA960-3BF3-4222-B94A-1B21E0DE8ED0}" srcOrd="10" destOrd="0" presId="urn:microsoft.com/office/officeart/2005/8/layout/hProcess7#1"/>
    <dgm:cxn modelId="{7E367429-FC72-40BE-980A-6C5775A261A6}" type="presParOf" srcId="{5C2AA960-3BF3-4222-B94A-1B21E0DE8ED0}" destId="{2A852D9B-8E3D-4D4D-BEDB-844CC15BCFEA}" srcOrd="0" destOrd="0" presId="urn:microsoft.com/office/officeart/2005/8/layout/hProcess7#1"/>
    <dgm:cxn modelId="{80A62088-B3D9-45A4-BF50-DD94EF659E57}" type="presParOf" srcId="{5C2AA960-3BF3-4222-B94A-1B21E0DE8ED0}" destId="{5D3F4F4E-141D-49C7-B550-1D6F6CF921D9}" srcOrd="1" destOrd="0" presId="urn:microsoft.com/office/officeart/2005/8/layout/hProcess7#1"/>
    <dgm:cxn modelId="{99C6ABE1-2C43-47DB-861F-B582D5DC50D8}" type="presParOf" srcId="{5C2AA960-3BF3-4222-B94A-1B21E0DE8ED0}" destId="{5CF4EF3F-B1AA-4965-B978-F05508C73CA1}" srcOrd="2" destOrd="0" presId="urn:microsoft.com/office/officeart/2005/8/layout/hProcess7#1"/>
    <dgm:cxn modelId="{4BF069DC-76CC-438E-8891-32F23E259F0D}" type="presParOf" srcId="{4DFA6371-1720-43D5-89D6-5298D6BA69DF}" destId="{165258CE-6CB4-4B1B-A5E0-93875A0CD5DF}" srcOrd="11" destOrd="0" presId="urn:microsoft.com/office/officeart/2005/8/layout/hProcess7#1"/>
    <dgm:cxn modelId="{DA147973-14B7-4BC7-9C4F-3B422E7BB1D4}" type="presParOf" srcId="{4DFA6371-1720-43D5-89D6-5298D6BA69DF}" destId="{95A3E4D2-2809-456A-8909-958F3C1655A7}" srcOrd="12" destOrd="0" presId="urn:microsoft.com/office/officeart/2005/8/layout/hProcess7#1"/>
    <dgm:cxn modelId="{701776F4-7243-486F-A68E-B7DB3A5E679C}" type="presParOf" srcId="{95A3E4D2-2809-456A-8909-958F3C1655A7}" destId="{CB29F762-298C-4DDF-B960-4136465A1B94}" srcOrd="0" destOrd="0" presId="urn:microsoft.com/office/officeart/2005/8/layout/hProcess7#1"/>
    <dgm:cxn modelId="{D68E7C9A-4BF2-4E91-8E8F-B67568EAE662}" type="presParOf" srcId="{95A3E4D2-2809-456A-8909-958F3C1655A7}" destId="{5DDE7B5B-4FC5-4435-9BA3-D81DB4FC9418}" srcOrd="1" destOrd="0" presId="urn:microsoft.com/office/officeart/2005/8/layout/hProcess7#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785EB-36CC-4264-BAF6-24E09DC605F3}">
      <dsp:nvSpPr>
        <dsp:cNvPr id="0" name=""/>
        <dsp:cNvSpPr/>
      </dsp:nvSpPr>
      <dsp:spPr>
        <a:xfrm>
          <a:off x="0" y="0"/>
          <a:ext cx="4531979" cy="230942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1FD85-4102-4EBF-8C0C-453391434EDB}">
      <dsp:nvSpPr>
        <dsp:cNvPr id="0" name=""/>
        <dsp:cNvSpPr/>
      </dsp:nvSpPr>
      <dsp:spPr>
        <a:xfrm>
          <a:off x="4868" y="692826"/>
          <a:ext cx="1458731" cy="923768"/>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中外合资经营企业法</a:t>
          </a:r>
        </a:p>
      </dsp:txBody>
      <dsp:txXfrm>
        <a:off x="49963" y="737921"/>
        <a:ext cx="1368541" cy="833578"/>
      </dsp:txXfrm>
    </dsp:sp>
    <dsp:sp modelId="{EA5E69BD-AE25-4856-B262-F7C8B894735E}">
      <dsp:nvSpPr>
        <dsp:cNvPr id="0" name=""/>
        <dsp:cNvSpPr/>
      </dsp:nvSpPr>
      <dsp:spPr>
        <a:xfrm>
          <a:off x="1536625" y="692826"/>
          <a:ext cx="1458731" cy="923768"/>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外资企业法</a:t>
          </a:r>
        </a:p>
      </dsp:txBody>
      <dsp:txXfrm>
        <a:off x="1581720" y="737921"/>
        <a:ext cx="1368541" cy="833578"/>
      </dsp:txXfrm>
    </dsp:sp>
    <dsp:sp modelId="{D0F0A165-1FBB-4C73-96C9-4582844AFEB6}">
      <dsp:nvSpPr>
        <dsp:cNvPr id="0" name=""/>
        <dsp:cNvSpPr/>
      </dsp:nvSpPr>
      <dsp:spPr>
        <a:xfrm>
          <a:off x="3068381" y="692826"/>
          <a:ext cx="1458731" cy="923768"/>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中外合作经营企业法</a:t>
          </a:r>
        </a:p>
      </dsp:txBody>
      <dsp:txXfrm>
        <a:off x="3113476" y="737921"/>
        <a:ext cx="1368541" cy="83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173DA-A4A7-4875-A7AA-26DBC92754D6}">
      <dsp:nvSpPr>
        <dsp:cNvPr id="0" name=""/>
        <dsp:cNvSpPr/>
      </dsp:nvSpPr>
      <dsp:spPr>
        <a:xfrm>
          <a:off x="3289" y="1522280"/>
          <a:ext cx="1978421" cy="2374106"/>
        </a:xfrm>
        <a:prstGeom prst="roundRect">
          <a:avLst>
            <a:gd name="adj" fmla="val 5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zh-CN" altLang="en-US" sz="2000" kern="1200"/>
        </a:p>
      </dsp:txBody>
      <dsp:txXfrm rot="16200000">
        <a:off x="-772252" y="2297821"/>
        <a:ext cx="1946767" cy="395684"/>
      </dsp:txXfrm>
    </dsp:sp>
    <dsp:sp modelId="{6E4C3106-D616-4894-AB56-B270A09EC884}">
      <dsp:nvSpPr>
        <dsp:cNvPr id="0" name=""/>
        <dsp:cNvSpPr/>
      </dsp:nvSpPr>
      <dsp:spPr>
        <a:xfrm>
          <a:off x="2050955" y="1522280"/>
          <a:ext cx="1978421" cy="2374106"/>
        </a:xfrm>
        <a:prstGeom prst="roundRect">
          <a:avLst>
            <a:gd name="adj" fmla="val 5000"/>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zh-CN" altLang="en-US" sz="2000" kern="1200" dirty="0"/>
        </a:p>
      </dsp:txBody>
      <dsp:txXfrm rot="16200000">
        <a:off x="1275414" y="2297821"/>
        <a:ext cx="1946767" cy="395684"/>
      </dsp:txXfrm>
    </dsp:sp>
    <dsp:sp modelId="{AE991BE0-904E-4E6D-A001-87A2BD033FB0}">
      <dsp:nvSpPr>
        <dsp:cNvPr id="0" name=""/>
        <dsp:cNvSpPr/>
      </dsp:nvSpPr>
      <dsp:spPr>
        <a:xfrm rot="5400000">
          <a:off x="1886412" y="3408973"/>
          <a:ext cx="348869" cy="296763"/>
        </a:xfrm>
        <a:prstGeom prst="flowChartExtra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94E09-8AA9-4774-A57D-F97B22427794}">
      <dsp:nvSpPr>
        <dsp:cNvPr id="0" name=""/>
        <dsp:cNvSpPr/>
      </dsp:nvSpPr>
      <dsp:spPr>
        <a:xfrm>
          <a:off x="4098622" y="1522280"/>
          <a:ext cx="1978421" cy="2374106"/>
        </a:xfrm>
        <a:prstGeom prst="roundRect">
          <a:avLst>
            <a:gd name="adj" fmla="val 5000"/>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zh-CN" altLang="en-US" sz="2000" kern="1200"/>
        </a:p>
      </dsp:txBody>
      <dsp:txXfrm rot="16200000">
        <a:off x="3323081" y="2297821"/>
        <a:ext cx="1946767" cy="395684"/>
      </dsp:txXfrm>
    </dsp:sp>
    <dsp:sp modelId="{A464F28B-7623-44DF-863A-B3A868A54B82}">
      <dsp:nvSpPr>
        <dsp:cNvPr id="0" name=""/>
        <dsp:cNvSpPr/>
      </dsp:nvSpPr>
      <dsp:spPr>
        <a:xfrm rot="5400000">
          <a:off x="3934079" y="3408973"/>
          <a:ext cx="348869" cy="296763"/>
        </a:xfrm>
        <a:prstGeom prst="flowChartExtract">
          <a:avLst/>
        </a:prstGeom>
        <a:solidFill>
          <a:schemeClr val="lt1">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29F762-298C-4DDF-B960-4136465A1B94}">
      <dsp:nvSpPr>
        <dsp:cNvPr id="0" name=""/>
        <dsp:cNvSpPr/>
      </dsp:nvSpPr>
      <dsp:spPr>
        <a:xfrm>
          <a:off x="6146289" y="1522280"/>
          <a:ext cx="1978421" cy="2374106"/>
        </a:xfrm>
        <a:prstGeom prst="roundRect">
          <a:avLst>
            <a:gd name="adj" fmla="val 5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zh-CN" altLang="en-US" sz="2000" kern="1200"/>
        </a:p>
      </dsp:txBody>
      <dsp:txXfrm rot="16200000">
        <a:off x="5370747" y="2297821"/>
        <a:ext cx="1946767" cy="395684"/>
      </dsp:txXfrm>
    </dsp:sp>
    <dsp:sp modelId="{5D3F4F4E-141D-49C7-B550-1D6F6CF921D9}">
      <dsp:nvSpPr>
        <dsp:cNvPr id="0" name=""/>
        <dsp:cNvSpPr/>
      </dsp:nvSpPr>
      <dsp:spPr>
        <a:xfrm rot="5400000">
          <a:off x="5981746" y="3408973"/>
          <a:ext cx="348869" cy="296763"/>
        </a:xfrm>
        <a:prstGeom prst="flowChartExtract">
          <a:avLst/>
        </a:prstGeom>
        <a:solidFill>
          <a:schemeClr val="lt1">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parTxLTRAlign" val="r"/>
                <dgm:param type="parTxRTLAlign" val="r"/>
                <dgm:param type="txAnchorVert" val="t"/>
              </dgm:alg>
              <dgm:shape xmlns:r="http://schemas.openxmlformats.org/officeDocument/2006/relationships" type="rect" r:blip="" rot="270"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parTxLTRAlign" val="l"/>
                <dgm:param type="parTxRTLAlign" val="l"/>
                <dgm:param type="txAnchorVert" val="t"/>
              </dgm:alg>
              <dgm:shape xmlns:r="http://schemas.openxmlformats.org/officeDocument/2006/relationships" type="rect" r:blip="" rot="90"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type="flowChartExtract" r:blip="" rot="90">
                  <dgm:adjLst/>
                </dgm:shape>
              </dgm:if>
              <dgm:else name="Name17">
                <dgm:shape xmlns:r="http://schemas.openxmlformats.org/officeDocument/2006/relationships" type="flowChartExtract" r:blip="" rot="-90">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3506C-C9B1-4FE0-B9D6-8CDFF752602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6C45E-DB3F-4E78-9654-4133053DC7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96C45E-DB3F-4E78-9654-4133053DC72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96C45E-DB3F-4E78-9654-4133053DC72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96C45E-DB3F-4E78-9654-4133053DC72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stretch>
            <a:fillRect/>
          </a:stretch>
        </p:blipFill>
        <p:spPr>
          <a:xfrm>
            <a:off x="0" y="0"/>
            <a:ext cx="12192000" cy="6858000"/>
          </a:xfrm>
          <a:prstGeom prst="rect">
            <a:avLst/>
          </a:prstGeom>
        </p:spPr>
      </p:pic>
      <p:sp>
        <p:nvSpPr>
          <p:cNvPr id="3" name="Rectangle 2"/>
          <p:cNvSpPr/>
          <p:nvPr userDrawn="1"/>
        </p:nvSpPr>
        <p:spPr>
          <a:xfrm>
            <a:off x="0" y="0"/>
            <a:ext cx="12192000" cy="6858000"/>
          </a:xfrm>
          <a:prstGeom prst="rect">
            <a:avLst/>
          </a:prstGeom>
          <a:gradFill flip="none" rotWithShape="1">
            <a:gsLst>
              <a:gs pos="0">
                <a:schemeClr val="tx1">
                  <a:alpha val="1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stretch>
            <a:fillRect/>
          </a:stretch>
        </p:blipFill>
        <p:spPr>
          <a:xfrm>
            <a:off x="0" y="0"/>
            <a:ext cx="12192000" cy="6858000"/>
          </a:xfrm>
          <a:prstGeom prst="rect">
            <a:avLst/>
          </a:prstGeom>
        </p:spPr>
      </p:pic>
      <p:sp>
        <p:nvSpPr>
          <p:cNvPr id="3" name="Rectangle 2"/>
          <p:cNvSpPr/>
          <p:nvPr userDrawn="1"/>
        </p:nvSpPr>
        <p:spPr>
          <a:xfrm>
            <a:off x="0" y="0"/>
            <a:ext cx="12192000" cy="6858000"/>
          </a:xfrm>
          <a:prstGeom prst="rect">
            <a:avLst/>
          </a:prstGeom>
          <a:gradFill flip="none" rotWithShape="1">
            <a:gsLst>
              <a:gs pos="0">
                <a:schemeClr val="tx1">
                  <a:alpha val="1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33509E8-EDB3-4BFB-9C63-B01D176D4351}" type="slidenum">
              <a:rPr lang="ko-KR" altLang="en-US" smtClean="0"/>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0407673-7D9F-4376-81A6-0BC8BB2648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09F11-85A0-4735-8B24-58EE968F793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07673-7D9F-4376-81A6-0BC8BB26482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09F11-85A0-4735-8B24-58EE968F79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07673-7D9F-4376-81A6-0BC8BB26482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09F11-85A0-4735-8B24-58EE968F79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microsoft.com/office/2007/relationships/hdphoto" Target="../media/image9.wdp"/><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microsoft.com/office/2007/relationships/hdphoto" Target="../media/image26.wdp"/><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65150" y="2289810"/>
            <a:ext cx="7590155" cy="2031365"/>
          </a:xfrm>
          <a:prstGeom prst="rect">
            <a:avLst/>
          </a:prstGeom>
          <a:noFill/>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defTabSz="914400">
              <a:tabLst>
                <a:tab pos="2596515" algn="l"/>
              </a:tabLst>
            </a:pPr>
            <a:r>
              <a:rPr lang="en-US" altLang="zh-CN" sz="6600" dirty="0">
                <a:solidFill>
                  <a:srgbClr val="FFC000"/>
                </a:solidFill>
                <a:effectLst>
                  <a:glow rad="38100">
                    <a:schemeClr val="tx1">
                      <a:lumMod val="50000"/>
                      <a:lumOff val="50000"/>
                      <a:alpha val="50000"/>
                    </a:schemeClr>
                  </a:glow>
                  <a:outerShdw blurRad="12700" dist="25400" dir="5400000" algn="t" rotWithShape="0">
                    <a:prstClr val="black">
                      <a:alpha val="50000"/>
                    </a:prstClr>
                  </a:outerShdw>
                </a:effectLst>
                <a:latin typeface="微软雅黑" panose="020B0503020204020204" pitchFamily="34" charset="-122"/>
                <a:ea typeface="微软雅黑" panose="020B0503020204020204" pitchFamily="34" charset="-122"/>
                <a:cs typeface="+mn-cs"/>
              </a:rPr>
              <a:t>FDI</a:t>
            </a:r>
            <a:r>
              <a:rPr lang="zh-CN" sz="6600" dirty="0">
                <a:solidFill>
                  <a:schemeClr val="accent5">
                    <a:lumMod val="20000"/>
                    <a:lumOff val="80000"/>
                  </a:schemeClr>
                </a:solidFill>
                <a:effectLst>
                  <a:glow rad="38100">
                    <a:schemeClr val="tx1">
                      <a:lumMod val="50000"/>
                      <a:lumOff val="50000"/>
                      <a:alpha val="50000"/>
                    </a:schemeClr>
                  </a:glow>
                  <a:outerShdw blurRad="12700" dist="25400" dir="5400000" algn="t" rotWithShape="0">
                    <a:prstClr val="black">
                      <a:alpha val="50000"/>
                    </a:prstClr>
                  </a:outerShdw>
                </a:effectLst>
                <a:latin typeface="微软雅黑" panose="020B0503020204020204" pitchFamily="34" charset="-122"/>
                <a:ea typeface="微软雅黑" panose="020B0503020204020204" pitchFamily="34" charset="-122"/>
                <a:cs typeface="+mn-cs"/>
              </a:rPr>
              <a:t>近期</a:t>
            </a:r>
            <a:endParaRPr lang="zh-CN" sz="6600" dirty="0">
              <a:solidFill>
                <a:schemeClr val="accent5">
                  <a:lumMod val="20000"/>
                  <a:lumOff val="80000"/>
                </a:schemeClr>
              </a:solidFill>
              <a:effectLst>
                <a:glow rad="38100">
                  <a:schemeClr val="tx1">
                    <a:lumMod val="50000"/>
                    <a:lumOff val="50000"/>
                    <a:alpha val="50000"/>
                  </a:schemeClr>
                </a:glow>
                <a:outerShdw blurRad="12700" dist="25400" dir="5400000" algn="t" rotWithShape="0">
                  <a:prstClr val="black">
                    <a:alpha val="50000"/>
                  </a:prstClr>
                </a:outerShdw>
              </a:effectLst>
              <a:latin typeface="微软雅黑" panose="020B0503020204020204" pitchFamily="34" charset="-122"/>
              <a:ea typeface="微软雅黑" panose="020B0503020204020204" pitchFamily="34" charset="-122"/>
              <a:cs typeface="+mn-cs"/>
            </a:endParaRPr>
          </a:p>
          <a:p>
            <a:pPr algn="l"/>
            <a:r>
              <a:rPr lang="zh-CN" altLang="en-US" sz="6600" dirty="0">
                <a:solidFill>
                  <a:schemeClr val="accent5">
                    <a:lumMod val="20000"/>
                    <a:lumOff val="80000"/>
                  </a:schemeClr>
                </a:solidFill>
                <a:effectLst>
                  <a:glow rad="38100">
                    <a:schemeClr val="tx1">
                      <a:lumMod val="50000"/>
                      <a:lumOff val="50000"/>
                      <a:alpha val="50000"/>
                    </a:schemeClr>
                  </a:glow>
                  <a:outerShdw blurRad="12700" dist="25400" dir="5400000" algn="t" rotWithShape="0">
                    <a:prstClr val="black">
                      <a:alpha val="50000"/>
                    </a:prstClr>
                  </a:outerShdw>
                </a:effectLst>
                <a:latin typeface="微软雅黑" panose="020B0503020204020204" pitchFamily="34" charset="-122"/>
                <a:ea typeface="微软雅黑" panose="020B0503020204020204" pitchFamily="34" charset="-122"/>
                <a:cs typeface="+mn-cs"/>
              </a:rPr>
              <a:t>便利化</a:t>
            </a:r>
            <a:r>
              <a:rPr lang="zh-CN" sz="6600" dirty="0">
                <a:solidFill>
                  <a:schemeClr val="accent5">
                    <a:lumMod val="20000"/>
                    <a:lumOff val="80000"/>
                  </a:schemeClr>
                </a:solidFill>
                <a:effectLst>
                  <a:glow rad="38100">
                    <a:schemeClr val="tx1">
                      <a:lumMod val="50000"/>
                      <a:lumOff val="50000"/>
                      <a:alpha val="50000"/>
                    </a:schemeClr>
                  </a:glow>
                  <a:outerShdw blurRad="12700" dist="25400" dir="5400000" algn="t" rotWithShape="0">
                    <a:prstClr val="black">
                      <a:alpha val="50000"/>
                    </a:prstClr>
                  </a:outerShdw>
                </a:effectLst>
                <a:latin typeface="微软雅黑" panose="020B0503020204020204" pitchFamily="34" charset="-122"/>
                <a:ea typeface="微软雅黑" panose="020B0503020204020204" pitchFamily="34" charset="-122"/>
                <a:cs typeface="+mn-cs"/>
              </a:rPr>
              <a:t>政策简介</a:t>
            </a:r>
            <a:r>
              <a:rPr lang="en-US" altLang="zh-CN" sz="6600" dirty="0">
                <a:solidFill>
                  <a:schemeClr val="accent5">
                    <a:lumMod val="20000"/>
                    <a:lumOff val="80000"/>
                  </a:schemeClr>
                </a:solidFill>
                <a:effectLst>
                  <a:glow rad="38100">
                    <a:schemeClr val="tx1">
                      <a:lumMod val="50000"/>
                      <a:lumOff val="50000"/>
                      <a:alpha val="50000"/>
                    </a:schemeClr>
                  </a:glow>
                  <a:outerShdw blurRad="12700" dist="25400" dir="5400000" algn="t" rotWithShape="0">
                    <a:prstClr val="black">
                      <a:alpha val="50000"/>
                    </a:prstClr>
                  </a:outerShdw>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6600" dirty="0">
              <a:solidFill>
                <a:schemeClr val="accent5">
                  <a:lumMod val="20000"/>
                  <a:lumOff val="80000"/>
                </a:schemeClr>
              </a:solidFill>
              <a:effectLst>
                <a:glow rad="38100">
                  <a:schemeClr val="tx1">
                    <a:lumMod val="50000"/>
                    <a:lumOff val="50000"/>
                    <a:alpha val="50000"/>
                  </a:schemeClr>
                </a:glow>
                <a:outerShdw blurRad="12700" dist="25400" dir="5400000" algn="t" rotWithShape="0">
                  <a:prstClr val="black">
                    <a:alpha val="5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9288145" y="5669915"/>
            <a:ext cx="3224530" cy="4527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b="1"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2020</a:t>
            </a:r>
            <a:r>
              <a:rPr lang="zh-CN" sz="2000" b="1"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000" b="1"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sz="2000" b="1"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月 </a:t>
            </a:r>
            <a:r>
              <a:rPr lang="en-US" altLang="zh-CN" sz="2000" b="1"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38921" name="矩形 8"/>
          <p:cNvSpPr>
            <a:spLocks noChangeArrowheads="1"/>
          </p:cNvSpPr>
          <p:nvPr/>
        </p:nvSpPr>
        <p:spPr bwMode="auto">
          <a:xfrm>
            <a:off x="1267460" y="1632584"/>
            <a:ext cx="9490710" cy="2025015"/>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2" name="矩形 9"/>
          <p:cNvSpPr>
            <a:spLocks noChangeArrowheads="1"/>
          </p:cNvSpPr>
          <p:nvPr/>
        </p:nvSpPr>
        <p:spPr bwMode="auto">
          <a:xfrm>
            <a:off x="1729740" y="1398905"/>
            <a:ext cx="2206625" cy="480695"/>
          </a:xfrm>
          <a:prstGeom prst="rect">
            <a:avLst/>
          </a:prstGeom>
          <a:solidFill>
            <a:schemeClr val="accent4"/>
          </a:solidFill>
          <a:ln>
            <a:noFill/>
          </a:ln>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3" name="文本框 11"/>
          <p:cNvSpPr txBox="1">
            <a:spLocks noChangeArrowheads="1"/>
          </p:cNvSpPr>
          <p:nvPr/>
        </p:nvSpPr>
        <p:spPr bwMode="auto">
          <a:xfrm>
            <a:off x="2141537" y="1432530"/>
            <a:ext cx="1383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典型案例</a:t>
            </a:r>
            <a:endParaRPr 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bwMode="auto">
          <a:xfrm>
            <a:off x="1729740" y="2157729"/>
            <a:ext cx="8569960" cy="9984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p>
            <a:pPr lvl="0" algn="just" defTabSz="1216025">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杰克、萝丝看中了境内主体张三的鲍鱼制品有限公司，觉得发展前景好，就参与交易所的股权竞拍公开投标。从境外汇入</a:t>
            </a: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万美元保证金。</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0" y="-4"/>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421320" y="2124759"/>
            <a:ext cx="9349359" cy="1689052"/>
          </a:xfrm>
          <a:prstGeom prst="rect">
            <a:avLst/>
          </a:prstGeom>
          <a:ln>
            <a:noFill/>
          </a:ln>
        </p:spPr>
        <p:txBody>
          <a:bodyPr wrap="square">
            <a:spAutoFit/>
          </a:bodyPr>
          <a:lstStyle/>
          <a:p>
            <a:pPr algn="just">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外国投资者从境外汇入或从境内划入的保证金，在</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交易达成</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后，可直接用于其</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境内合法出资</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境内外支付对价</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等。</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取消保证金账户内资金不得结汇的限制</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，允许交易达成或违约扣款时将保证金直接结汇支付。</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流程图: 过程 9"/>
          <p:cNvSpPr/>
          <p:nvPr/>
        </p:nvSpPr>
        <p:spPr bwMode="auto">
          <a:xfrm>
            <a:off x="1001925" y="1093066"/>
            <a:ext cx="582973" cy="509592"/>
          </a:xfrm>
          <a:prstGeom prst="flowChartProcess">
            <a:avLst/>
          </a:prstGeom>
          <a:solidFill>
            <a:schemeClr val="accent5">
              <a:lumMod val="40000"/>
              <a:lumOff val="60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lnSpc>
                <a:spcPct val="100000"/>
              </a:lnSpc>
              <a:spcBef>
                <a:spcPts val="0"/>
              </a:spcBef>
              <a:spcAft>
                <a:spcPts val="0"/>
              </a:spcAft>
              <a:buFontTx/>
              <a:defRPr/>
            </a:pPr>
            <a:endParaRPr lang="zh-CN" altLang="zh-CN" sz="1800" b="1" dirty="0">
              <a:solidFill>
                <a:schemeClr val="accent4"/>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2" name="文本框 11"/>
          <p:cNvSpPr txBox="1"/>
          <p:nvPr/>
        </p:nvSpPr>
        <p:spPr>
          <a:xfrm>
            <a:off x="1785022" y="1117029"/>
            <a:ext cx="7914969" cy="461665"/>
          </a:xfrm>
          <a:prstGeom prst="rect">
            <a:avLst/>
          </a:prstGeom>
          <a:noFill/>
        </p:spPr>
        <p:txBody>
          <a:bodyPr wrap="square">
            <a:spAutoFit/>
          </a:bodyPr>
          <a:lstStyle/>
          <a:p>
            <a:pPr lvl="0" algn="just" eaLnBrk="1" hangingPunct="1">
              <a:lnSpc>
                <a:spcPct val="100000"/>
              </a:lnSpc>
              <a:spcBef>
                <a:spcPts val="0"/>
              </a:spcBef>
              <a:spcAft>
                <a:spcPts val="0"/>
              </a:spcAft>
              <a:buFontTx/>
              <a:defRPr/>
            </a:pPr>
            <a:r>
              <a:rPr lang="zh-CN" altLang="en-US"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rPr>
              <a:t>放宽外国投资者保证金使用和结汇限制</a:t>
            </a:r>
            <a:endParaRPr lang="zh-CN" altLang="en-US"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 name="文本框 13"/>
          <p:cNvSpPr txBox="1"/>
          <p:nvPr/>
        </p:nvSpPr>
        <p:spPr>
          <a:xfrm>
            <a:off x="519364" y="345734"/>
            <a:ext cx="876817" cy="1374911"/>
          </a:xfrm>
          <a:prstGeom prst="rect">
            <a:avLst/>
          </a:prstGeom>
          <a:noFill/>
        </p:spPr>
        <p:txBody>
          <a:bodyPr wrap="square" rtlCol="0">
            <a:spAutoFit/>
          </a:bodyPr>
          <a:lstStyle/>
          <a:p>
            <a:r>
              <a:rPr lang="en-US" altLang="zh-CN" sz="8000" dirty="0">
                <a:solidFill>
                  <a:schemeClr val="accent4"/>
                </a:solidFill>
                <a:latin typeface="Arial Black" panose="020B0A04020102020204" pitchFamily="34" charset="0"/>
              </a:rPr>
              <a:t>3</a:t>
            </a:r>
            <a:endParaRPr lang="zh-CN" altLang="en-US" sz="8000" dirty="0">
              <a:solidFill>
                <a:schemeClr val="accent4"/>
              </a:solidFill>
              <a:latin typeface="Arial Black" panose="020B0A04020102020204" pitchFamily="34" charset="0"/>
            </a:endParaRPr>
          </a:p>
        </p:txBody>
      </p:sp>
      <p:sp>
        <p:nvSpPr>
          <p:cNvPr id="15" name="矩形 8"/>
          <p:cNvSpPr>
            <a:spLocks noChangeArrowheads="1"/>
          </p:cNvSpPr>
          <p:nvPr/>
        </p:nvSpPr>
        <p:spPr bwMode="auto">
          <a:xfrm>
            <a:off x="1228132" y="2075035"/>
            <a:ext cx="9803662" cy="1926694"/>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8"/>
          <p:cNvSpPr>
            <a:spLocks noChangeArrowheads="1"/>
          </p:cNvSpPr>
          <p:nvPr/>
        </p:nvSpPr>
        <p:spPr bwMode="auto">
          <a:xfrm>
            <a:off x="1228132" y="4178710"/>
            <a:ext cx="9803662" cy="1926694"/>
          </a:xfrm>
          <a:prstGeom prst="rect">
            <a:avLst/>
          </a:prstGeom>
          <a:noFill/>
          <a:ln w="25400">
            <a:solidFill>
              <a:schemeClr val="accent4">
                <a:lumMod val="60000"/>
                <a:lumOff val="40000"/>
              </a:schemeClr>
            </a:solidFill>
            <a:miter lim="800000"/>
          </a:ln>
        </p:spPr>
        <p:txBody>
          <a:bodyPr anchor="ctr"/>
          <a:lstStyle/>
          <a:p>
            <a:pPr marL="179705" algn="just">
              <a:lnSpc>
                <a:spcPct val="120000"/>
              </a:lnSpc>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421320" y="4263990"/>
            <a:ext cx="9349358" cy="1705403"/>
          </a:xfrm>
          <a:prstGeom prst="rect">
            <a:avLst/>
          </a:prstGeom>
          <a:noFill/>
        </p:spPr>
        <p:txBody>
          <a:bodyPr wrap="square">
            <a:spAutoFit/>
          </a:bodyPr>
          <a:lstStyle/>
          <a:p>
            <a:pPr algn="just">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改革前：</a:t>
            </a:r>
            <a:endParaRPr lang="en-US" altLang="zh-CN" sz="1800" b="1" dirty="0">
              <a:solidFill>
                <a:schemeClr val="bg1"/>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n"/>
            </a:pPr>
            <a:r>
              <a:rPr lang="zh-CN" altLang="en-US" sz="1800" dirty="0">
                <a:solidFill>
                  <a:schemeClr val="bg1"/>
                </a:solidFill>
                <a:latin typeface="微软雅黑" panose="020B0503020204020204" pitchFamily="34" charset="-122"/>
                <a:ea typeface="微软雅黑" panose="020B0503020204020204" pitchFamily="34" charset="-122"/>
              </a:rPr>
              <a:t>境内划入保证金专用账户资金无论是否竞标成功均应划回原划入账户。 </a:t>
            </a:r>
            <a:endParaRPr lang="en-US" altLang="zh-CN" sz="1800" dirty="0">
              <a:solidFill>
                <a:schemeClr val="bg1"/>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n"/>
            </a:pPr>
            <a:r>
              <a:rPr lang="zh-CN" altLang="en-US" sz="1800" dirty="0">
                <a:solidFill>
                  <a:schemeClr val="bg1"/>
                </a:solidFill>
                <a:latin typeface="微软雅黑" panose="020B0503020204020204" pitchFamily="34" charset="-122"/>
                <a:ea typeface="微软雅黑" panose="020B0503020204020204" pitchFamily="34" charset="-122"/>
              </a:rPr>
              <a:t>境外汇入保证金专用账户内资金，如竞标成功可作为对后续成立外商投资企业境内投资的出资；如竞标未成功，则应原路汇回境外。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4" grpId="0"/>
      <p:bldP spid="15" grpId="0" animBg="1"/>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38921" name="矩形 8"/>
          <p:cNvSpPr>
            <a:spLocks noChangeArrowheads="1"/>
          </p:cNvSpPr>
          <p:nvPr/>
        </p:nvSpPr>
        <p:spPr bwMode="auto">
          <a:xfrm>
            <a:off x="1267460" y="1632584"/>
            <a:ext cx="9490710" cy="2516629"/>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2" name="矩形 9"/>
          <p:cNvSpPr>
            <a:spLocks noChangeArrowheads="1"/>
          </p:cNvSpPr>
          <p:nvPr/>
        </p:nvSpPr>
        <p:spPr bwMode="auto">
          <a:xfrm>
            <a:off x="1729740" y="1398905"/>
            <a:ext cx="2206625" cy="480695"/>
          </a:xfrm>
          <a:prstGeom prst="rect">
            <a:avLst/>
          </a:prstGeom>
          <a:solidFill>
            <a:schemeClr val="accent4"/>
          </a:solidFill>
          <a:ln>
            <a:noFill/>
          </a:ln>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3" name="文本框 11"/>
          <p:cNvSpPr txBox="1">
            <a:spLocks noChangeArrowheads="1"/>
          </p:cNvSpPr>
          <p:nvPr/>
        </p:nvSpPr>
        <p:spPr bwMode="auto">
          <a:xfrm>
            <a:off x="2141537" y="1432530"/>
            <a:ext cx="1383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典型案例</a:t>
            </a:r>
            <a:endParaRPr 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bwMode="auto">
          <a:xfrm>
            <a:off x="1729740" y="2157729"/>
            <a:ext cx="8569960" cy="9984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p>
            <a:pPr lvl="0" algn="just" defTabSz="1216025">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杰克、萝丝看中了境内主体张三的鲍鱼制品有限公司，觉得发展前景好，就参与交易所的股权竞拍公开投标。从境外汇入</a:t>
            </a: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万美元保证金。</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bwMode="auto">
          <a:xfrm>
            <a:off x="1720504" y="3032518"/>
            <a:ext cx="8569960" cy="921839"/>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p>
            <a:pPr algn="just">
              <a:lnSpc>
                <a:spcPct val="120000"/>
              </a:lnSpc>
              <a:defRPr/>
            </a:pPr>
            <a:r>
              <a:rPr lang="en-US"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noProof="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收购回来</a:t>
            </a:r>
            <a:r>
              <a:rPr lang="zh-CN"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后，更名</a:t>
            </a:r>
            <a:r>
              <a:rPr sz="2400" noProof="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为海洋之心</a:t>
            </a:r>
            <a:r>
              <a:rPr lang="zh-CN" altLang="en-US"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鲍鱼</a:t>
            </a:r>
            <a:r>
              <a:rPr sz="2400" noProof="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制品有限公司</a:t>
            </a:r>
            <a:r>
              <a:rPr lang="zh-CN"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经营满一年。</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矩形 8"/>
          <p:cNvSpPr>
            <a:spLocks noChangeArrowheads="1"/>
          </p:cNvSpPr>
          <p:nvPr/>
        </p:nvSpPr>
        <p:spPr bwMode="auto">
          <a:xfrm>
            <a:off x="1228132" y="4532672"/>
            <a:ext cx="9530038" cy="658761"/>
          </a:xfrm>
          <a:prstGeom prst="rect">
            <a:avLst/>
          </a:prstGeom>
          <a:noFill/>
          <a:ln w="25400">
            <a:solidFill>
              <a:schemeClr val="accent4">
                <a:lumMod val="60000"/>
                <a:lumOff val="40000"/>
              </a:schemeClr>
            </a:solidFill>
            <a:miter lim="800000"/>
          </a:ln>
        </p:spPr>
        <p:txBody>
          <a:bodyPr anchor="ctr"/>
          <a:lstStyle/>
          <a:p>
            <a:r>
              <a:rPr lang="en-US"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外商投资企业年度存量权益登记并入市场监督管理部门“多报合一”年报</a:t>
            </a:r>
            <a:endParaRPr lang="zh-CN" altLang="en-US" sz="2000"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500"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ldLvl="0" build="allAtOnce"/>
      <p:bldP spid="8" grpId="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38921" name="矩形 8"/>
          <p:cNvSpPr>
            <a:spLocks noChangeArrowheads="1"/>
          </p:cNvSpPr>
          <p:nvPr/>
        </p:nvSpPr>
        <p:spPr bwMode="auto">
          <a:xfrm>
            <a:off x="1267460" y="1632584"/>
            <a:ext cx="9490710" cy="1645921"/>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2" name="矩形 9"/>
          <p:cNvSpPr>
            <a:spLocks noChangeArrowheads="1"/>
          </p:cNvSpPr>
          <p:nvPr/>
        </p:nvSpPr>
        <p:spPr bwMode="auto">
          <a:xfrm>
            <a:off x="1729740" y="1398905"/>
            <a:ext cx="2206625" cy="480695"/>
          </a:xfrm>
          <a:prstGeom prst="rect">
            <a:avLst/>
          </a:prstGeom>
          <a:solidFill>
            <a:schemeClr val="accent4"/>
          </a:solidFill>
          <a:ln>
            <a:noFill/>
          </a:ln>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3" name="文本框 11"/>
          <p:cNvSpPr txBox="1">
            <a:spLocks noChangeArrowheads="1"/>
          </p:cNvSpPr>
          <p:nvPr/>
        </p:nvSpPr>
        <p:spPr bwMode="auto">
          <a:xfrm>
            <a:off x="2141537" y="1432530"/>
            <a:ext cx="1383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典型案例</a:t>
            </a:r>
            <a:endParaRPr 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bwMode="auto">
          <a:xfrm>
            <a:off x="1729740" y="2157729"/>
            <a:ext cx="8569960" cy="9984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p>
            <a:pPr lvl="0" algn="just" defTabSz="1216025">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杰克、萝丝又看到李四的龙虾养殖有限公司很红火，就通过泰坦尼克餐饮有限公司收购回来。</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5" name="矩形 4"/>
          <p:cNvSpPr/>
          <p:nvPr/>
        </p:nvSpPr>
        <p:spPr>
          <a:xfrm>
            <a:off x="1421320" y="2105095"/>
            <a:ext cx="9349359" cy="2797048"/>
          </a:xfrm>
          <a:prstGeom prst="rect">
            <a:avLst/>
          </a:prstGeom>
          <a:ln>
            <a:noFill/>
          </a:ln>
        </p:spPr>
        <p:txBody>
          <a:bodyPr wrap="square">
            <a:spAutoFit/>
          </a:bodyPr>
          <a:lstStyle/>
          <a:p>
            <a:pPr algn="just">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在投资性外商投资企业（包括外商投资性公司、外商投资创业投资企业和外商投资股权投资企业）可依法依规以资本金开展境内股权投资的基础上，允许</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非投资性外商投资企业</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在不违反现行外商投资准入特别管理措施（负面清单）且境内所投项目真实、合规的前提下，依法以</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资本金</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进行境内股权投资。</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流程图: 过程 5"/>
          <p:cNvSpPr/>
          <p:nvPr/>
        </p:nvSpPr>
        <p:spPr bwMode="auto">
          <a:xfrm>
            <a:off x="1001925" y="1093066"/>
            <a:ext cx="582973" cy="509592"/>
          </a:xfrm>
          <a:prstGeom prst="flowChartProcess">
            <a:avLst/>
          </a:prstGeom>
          <a:solidFill>
            <a:schemeClr val="accent5">
              <a:lumMod val="40000"/>
              <a:lumOff val="60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lnSpc>
                <a:spcPct val="100000"/>
              </a:lnSpc>
              <a:spcBef>
                <a:spcPts val="0"/>
              </a:spcBef>
              <a:spcAft>
                <a:spcPts val="0"/>
              </a:spcAft>
              <a:buFontTx/>
              <a:defRPr/>
            </a:pPr>
            <a:endParaRPr lang="zh-CN" altLang="zh-CN" sz="1800" b="1" dirty="0">
              <a:solidFill>
                <a:schemeClr val="accent4"/>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7" name="文本框 6"/>
          <p:cNvSpPr txBox="1"/>
          <p:nvPr/>
        </p:nvSpPr>
        <p:spPr>
          <a:xfrm>
            <a:off x="1293411" y="1117029"/>
            <a:ext cx="7914969" cy="461665"/>
          </a:xfrm>
          <a:prstGeom prst="rect">
            <a:avLst/>
          </a:prstGeom>
          <a:noFill/>
        </p:spPr>
        <p:txBody>
          <a:bodyPr wrap="square">
            <a:spAutoFit/>
          </a:bodyPr>
          <a:lstStyle/>
          <a:p>
            <a:pPr lvl="0" algn="ctr" eaLnBrk="1" hangingPunct="1">
              <a:lnSpc>
                <a:spcPct val="100000"/>
              </a:lnSpc>
              <a:spcBef>
                <a:spcPts val="0"/>
              </a:spcBef>
              <a:spcAft>
                <a:spcPts val="0"/>
              </a:spcAft>
              <a:buFontTx/>
              <a:defRPr/>
            </a:pPr>
            <a:r>
              <a:rPr lang="zh-CN" altLang="zh-CN"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rPr>
              <a:t>取消非投资性外商投资企业资本金境内股权投资限制</a:t>
            </a:r>
            <a:endParaRPr lang="zh-CN" altLang="zh-CN"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9" name="文本框 8"/>
          <p:cNvSpPr txBox="1"/>
          <p:nvPr/>
        </p:nvSpPr>
        <p:spPr>
          <a:xfrm>
            <a:off x="519364" y="345734"/>
            <a:ext cx="876817" cy="1374911"/>
          </a:xfrm>
          <a:prstGeom prst="rect">
            <a:avLst/>
          </a:prstGeom>
          <a:noFill/>
        </p:spPr>
        <p:txBody>
          <a:bodyPr wrap="square" rtlCol="0">
            <a:spAutoFit/>
          </a:bodyPr>
          <a:lstStyle/>
          <a:p>
            <a:r>
              <a:rPr lang="en-US" altLang="zh-CN" sz="8000" dirty="0">
                <a:solidFill>
                  <a:schemeClr val="accent4"/>
                </a:solidFill>
                <a:latin typeface="Arial Black" panose="020B0A04020102020204" pitchFamily="34" charset="0"/>
              </a:rPr>
              <a:t>4</a:t>
            </a:r>
            <a:endParaRPr lang="zh-CN" altLang="en-US" sz="8000" dirty="0">
              <a:solidFill>
                <a:schemeClr val="accent4"/>
              </a:solidFill>
              <a:latin typeface="Arial Black" panose="020B0A04020102020204" pitchFamily="34" charset="0"/>
            </a:endParaRPr>
          </a:p>
        </p:txBody>
      </p:sp>
      <p:sp>
        <p:nvSpPr>
          <p:cNvPr id="10" name="矩形 8"/>
          <p:cNvSpPr>
            <a:spLocks noChangeArrowheads="1"/>
          </p:cNvSpPr>
          <p:nvPr/>
        </p:nvSpPr>
        <p:spPr bwMode="auto">
          <a:xfrm>
            <a:off x="1228132" y="2075034"/>
            <a:ext cx="9803662" cy="3062321"/>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pic>
        <p:nvPicPr>
          <p:cNvPr id="4" name="图片 3"/>
          <p:cNvPicPr>
            <a:picLocks noChangeAspect="1"/>
          </p:cNvPicPr>
          <p:nvPr/>
        </p:nvPicPr>
        <p:blipFill>
          <a:blip r:embed="rId1">
            <a:biLevel thresh="25000"/>
            <a:extLst>
              <a:ext uri="{28A0092B-C50C-407E-A947-70E740481C1C}">
                <a14:useLocalDpi xmlns:a14="http://schemas.microsoft.com/office/drawing/2010/main" val="0"/>
              </a:ext>
            </a:extLst>
          </a:blip>
          <a:srcRect/>
          <a:stretch>
            <a:fillRect/>
          </a:stretch>
        </p:blipFill>
        <p:spPr>
          <a:xfrm>
            <a:off x="2855641" y="944042"/>
            <a:ext cx="609631" cy="609631"/>
          </a:xfrm>
          <a:prstGeom prst="rect">
            <a:avLst/>
          </a:prstGeom>
        </p:spPr>
      </p:pic>
      <p:pic>
        <p:nvPicPr>
          <p:cNvPr id="5" name="图片 4"/>
          <p:cNvPicPr>
            <a:picLocks noChangeAspect="1"/>
          </p:cNvPicPr>
          <p:nvPr/>
        </p:nvPicPr>
        <p:blipFill>
          <a:blip r:embed="rId2">
            <a:biLevel thresh="25000"/>
            <a:extLst>
              <a:ext uri="{28A0092B-C50C-407E-A947-70E740481C1C}">
                <a14:useLocalDpi xmlns:a14="http://schemas.microsoft.com/office/drawing/2010/main" val="0"/>
              </a:ext>
            </a:extLst>
          </a:blip>
          <a:srcRect/>
          <a:stretch>
            <a:fillRect/>
          </a:stretch>
        </p:blipFill>
        <p:spPr>
          <a:xfrm>
            <a:off x="8544273" y="949182"/>
            <a:ext cx="609631" cy="609631"/>
          </a:xfrm>
          <a:prstGeom prst="rect">
            <a:avLst/>
          </a:prstGeom>
        </p:spPr>
      </p:pic>
      <p:pic>
        <p:nvPicPr>
          <p:cNvPr id="6" name="图片 5"/>
          <p:cNvPicPr>
            <a:picLocks noChangeAspect="1"/>
          </p:cNvPicPr>
          <p:nvPr/>
        </p:nvPicPr>
        <p:blipFill>
          <a:blip r:embed="rId3">
            <a:biLevel thresh="25000"/>
            <a:extLst>
              <a:ext uri="{28A0092B-C50C-407E-A947-70E740481C1C}">
                <a14:useLocalDpi xmlns:a14="http://schemas.microsoft.com/office/drawing/2010/main" val="0"/>
              </a:ext>
            </a:extLst>
          </a:blip>
          <a:srcRect/>
          <a:stretch>
            <a:fillRect/>
          </a:stretch>
        </p:blipFill>
        <p:spPr>
          <a:xfrm>
            <a:off x="4826129" y="941960"/>
            <a:ext cx="609631" cy="609631"/>
          </a:xfrm>
          <a:prstGeom prst="rect">
            <a:avLst/>
          </a:prstGeom>
        </p:spPr>
      </p:pic>
      <p:sp>
        <p:nvSpPr>
          <p:cNvPr id="7" name="文本框 6"/>
          <p:cNvSpPr txBox="1"/>
          <p:nvPr/>
        </p:nvSpPr>
        <p:spPr>
          <a:xfrm>
            <a:off x="2495600" y="1611671"/>
            <a:ext cx="1512168"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非投资性外商投资企业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296483" y="1630984"/>
            <a:ext cx="1616376"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经营范围含“投资”字样</a:t>
            </a:r>
            <a:endParaRPr lang="zh-CN" altLang="en-US" dirty="0">
              <a:solidFill>
                <a:schemeClr val="bg1"/>
              </a:solidFill>
            </a:endParaRPr>
          </a:p>
        </p:txBody>
      </p:sp>
      <p:pic>
        <p:nvPicPr>
          <p:cNvPr id="10" name="图片 9"/>
          <p:cNvPicPr>
            <a:picLocks noChangeAspect="1"/>
          </p:cNvPicPr>
          <p:nvPr/>
        </p:nvPicPr>
        <p:blipFill>
          <a:blip r:embed="rId4">
            <a:biLevel thresh="25000"/>
            <a:extLst>
              <a:ext uri="{28A0092B-C50C-407E-A947-70E740481C1C}">
                <a14:useLocalDpi xmlns:a14="http://schemas.microsoft.com/office/drawing/2010/main" val="0"/>
              </a:ext>
            </a:extLst>
          </a:blip>
          <a:srcRect/>
          <a:stretch>
            <a:fillRect/>
          </a:stretch>
        </p:blipFill>
        <p:spPr>
          <a:xfrm>
            <a:off x="6715673" y="949182"/>
            <a:ext cx="609631" cy="609631"/>
          </a:xfrm>
          <a:prstGeom prst="rect">
            <a:avLst/>
          </a:prstGeom>
        </p:spPr>
      </p:pic>
      <p:sp>
        <p:nvSpPr>
          <p:cNvPr id="11" name="箭头: 右 10"/>
          <p:cNvSpPr/>
          <p:nvPr/>
        </p:nvSpPr>
        <p:spPr>
          <a:xfrm>
            <a:off x="3791744" y="1160065"/>
            <a:ext cx="648072" cy="128694"/>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p:cNvSpPr/>
          <p:nvPr/>
        </p:nvSpPr>
        <p:spPr>
          <a:xfrm>
            <a:off x="5823007" y="1158522"/>
            <a:ext cx="648072" cy="128694"/>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p:cNvSpPr/>
          <p:nvPr/>
        </p:nvSpPr>
        <p:spPr>
          <a:xfrm>
            <a:off x="7616633" y="1176736"/>
            <a:ext cx="648072" cy="11048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240016" y="1611669"/>
            <a:ext cx="1795620"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资本金及结汇所得人民币资金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112224" y="1630983"/>
            <a:ext cx="1512168"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被投资企业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流程图: 可选过程 15"/>
          <p:cNvSpPr/>
          <p:nvPr/>
        </p:nvSpPr>
        <p:spPr bwMode="auto">
          <a:xfrm>
            <a:off x="724439" y="468814"/>
            <a:ext cx="1184202" cy="480368"/>
          </a:xfrm>
          <a:prstGeom prst="flowChartAlternateProcess">
            <a:avLst/>
          </a:prstGeom>
          <a:solidFill>
            <a:schemeClr val="bg1">
              <a:lumMod val="50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r>
              <a:rPr lang="zh-CN" altLang="zh-CN" sz="1800" b="1" dirty="0">
                <a:solidFill>
                  <a:srgbClr val="FFFFFF"/>
                </a:solidFill>
                <a:latin typeface="微软雅黑" panose="020B0503020204020204" pitchFamily="34" charset="-122"/>
                <a:ea typeface="微软雅黑" panose="020B0503020204020204" pitchFamily="34" charset="-122"/>
                <a:sym typeface="黑体" panose="02010609060101010101" pitchFamily="49" charset="-122"/>
              </a:rPr>
              <a:t>改革前</a:t>
            </a:r>
            <a:endParaRPr lang="zh-CN" altLang="zh-CN" sz="1800" b="1" dirty="0">
              <a:solidFill>
                <a:srgbClr val="FFFFFF"/>
              </a:solidFill>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17" name="图片 16"/>
          <p:cNvPicPr>
            <a:picLocks noChangeAspect="1"/>
          </p:cNvPicPr>
          <p:nvPr/>
        </p:nvPicPr>
        <p:blipFill>
          <a:blip r:embed="rId1">
            <a:biLevel thresh="25000"/>
            <a:extLst>
              <a:ext uri="{28A0092B-C50C-407E-A947-70E740481C1C}">
                <a14:useLocalDpi xmlns:a14="http://schemas.microsoft.com/office/drawing/2010/main" val="0"/>
              </a:ext>
            </a:extLst>
          </a:blip>
          <a:srcRect/>
          <a:stretch>
            <a:fillRect/>
          </a:stretch>
        </p:blipFill>
        <p:spPr>
          <a:xfrm>
            <a:off x="2880793" y="2527776"/>
            <a:ext cx="609631" cy="609631"/>
          </a:xfrm>
          <a:prstGeom prst="rect">
            <a:avLst/>
          </a:prstGeom>
        </p:spPr>
      </p:pic>
      <p:pic>
        <p:nvPicPr>
          <p:cNvPr id="18" name="图片 17"/>
          <p:cNvPicPr>
            <a:picLocks noChangeAspect="1"/>
          </p:cNvPicPr>
          <p:nvPr/>
        </p:nvPicPr>
        <p:blipFill>
          <a:blip r:embed="rId2">
            <a:biLevel thresh="25000"/>
            <a:extLst>
              <a:ext uri="{28A0092B-C50C-407E-A947-70E740481C1C}">
                <a14:useLocalDpi xmlns:a14="http://schemas.microsoft.com/office/drawing/2010/main" val="0"/>
              </a:ext>
            </a:extLst>
          </a:blip>
          <a:srcRect/>
          <a:stretch>
            <a:fillRect/>
          </a:stretch>
        </p:blipFill>
        <p:spPr>
          <a:xfrm>
            <a:off x="8569425" y="2532916"/>
            <a:ext cx="609631" cy="609631"/>
          </a:xfrm>
          <a:prstGeom prst="rect">
            <a:avLst/>
          </a:prstGeom>
        </p:spPr>
      </p:pic>
      <p:pic>
        <p:nvPicPr>
          <p:cNvPr id="19" name="图片 18"/>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851281" y="2525694"/>
            <a:ext cx="609631" cy="609631"/>
          </a:xfrm>
          <a:prstGeom prst="rect">
            <a:avLst/>
          </a:prstGeom>
        </p:spPr>
      </p:pic>
      <p:sp>
        <p:nvSpPr>
          <p:cNvPr id="20" name="文本框 19"/>
          <p:cNvSpPr txBox="1"/>
          <p:nvPr/>
        </p:nvSpPr>
        <p:spPr>
          <a:xfrm>
            <a:off x="2520752" y="3195405"/>
            <a:ext cx="1512168"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非投资性外商投资企业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4321635" y="3214718"/>
            <a:ext cx="1616376"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经营范围</a:t>
            </a:r>
            <a:r>
              <a:rPr lang="zh-CN" altLang="en-US" b="1" dirty="0">
                <a:solidFill>
                  <a:schemeClr val="accent4"/>
                </a:solidFill>
                <a:latin typeface="微软雅黑" panose="020B0503020204020204" pitchFamily="34" charset="-122"/>
                <a:ea typeface="微软雅黑" panose="020B0503020204020204" pitchFamily="34" charset="-122"/>
              </a:rPr>
              <a:t>不</a:t>
            </a:r>
            <a:r>
              <a:rPr lang="zh-CN" altLang="en-US" dirty="0">
                <a:solidFill>
                  <a:schemeClr val="bg1"/>
                </a:solidFill>
                <a:latin typeface="微软雅黑" panose="020B0503020204020204" pitchFamily="34" charset="-122"/>
                <a:ea typeface="微软雅黑" panose="020B0503020204020204" pitchFamily="34" charset="-122"/>
              </a:rPr>
              <a:t>含“投资”字样</a:t>
            </a:r>
            <a:endParaRPr lang="zh-CN" altLang="en-US" dirty="0">
              <a:solidFill>
                <a:schemeClr val="bg1"/>
              </a:solidFill>
            </a:endParaRPr>
          </a:p>
        </p:txBody>
      </p:sp>
      <p:pic>
        <p:nvPicPr>
          <p:cNvPr id="22" name="图片 21"/>
          <p:cNvPicPr>
            <a:picLocks noChangeAspect="1"/>
          </p:cNvPicPr>
          <p:nvPr/>
        </p:nvPicPr>
        <p:blipFill>
          <a:blip r:embed="rId4">
            <a:biLevel thresh="25000"/>
            <a:extLst>
              <a:ext uri="{28A0092B-C50C-407E-A947-70E740481C1C}">
                <a14:useLocalDpi xmlns:a14="http://schemas.microsoft.com/office/drawing/2010/main" val="0"/>
              </a:ext>
            </a:extLst>
          </a:blip>
          <a:srcRect/>
          <a:stretch>
            <a:fillRect/>
          </a:stretch>
        </p:blipFill>
        <p:spPr>
          <a:xfrm>
            <a:off x="6740825" y="2532916"/>
            <a:ext cx="609631" cy="609631"/>
          </a:xfrm>
          <a:prstGeom prst="rect">
            <a:avLst/>
          </a:prstGeom>
        </p:spPr>
      </p:pic>
      <p:sp>
        <p:nvSpPr>
          <p:cNvPr id="23" name="箭头: 右 22"/>
          <p:cNvSpPr/>
          <p:nvPr/>
        </p:nvSpPr>
        <p:spPr>
          <a:xfrm>
            <a:off x="3816896" y="2743799"/>
            <a:ext cx="648072" cy="128694"/>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p:cNvSpPr/>
          <p:nvPr/>
        </p:nvSpPr>
        <p:spPr>
          <a:xfrm>
            <a:off x="5848159" y="2742256"/>
            <a:ext cx="648072" cy="128694"/>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右 24"/>
          <p:cNvSpPr/>
          <p:nvPr/>
        </p:nvSpPr>
        <p:spPr>
          <a:xfrm>
            <a:off x="7641785" y="2760470"/>
            <a:ext cx="648072" cy="11048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137376" y="3214717"/>
            <a:ext cx="1512168"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被投资企业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禁止符 27"/>
          <p:cNvSpPr/>
          <p:nvPr/>
        </p:nvSpPr>
        <p:spPr>
          <a:xfrm>
            <a:off x="7752184" y="2617201"/>
            <a:ext cx="385192" cy="369332"/>
          </a:xfrm>
          <a:prstGeom prst="noSmoking">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流程图: 可选过程 28"/>
          <p:cNvSpPr/>
          <p:nvPr/>
        </p:nvSpPr>
        <p:spPr>
          <a:xfrm>
            <a:off x="724439" y="4002006"/>
            <a:ext cx="1184202" cy="480368"/>
          </a:xfrm>
          <a:prstGeom prst="flowChartAlternate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b="1" dirty="0">
                <a:latin typeface="微软雅黑" panose="020B0503020204020204" pitchFamily="34" charset="-122"/>
                <a:ea typeface="微软雅黑" panose="020B0503020204020204" pitchFamily="34" charset="-122"/>
                <a:sym typeface="黑体" panose="02010609060101010101" pitchFamily="49" charset="-122"/>
              </a:rPr>
              <a:t>改革后</a:t>
            </a:r>
            <a:endParaRPr lang="zh-CN" altLang="zh-CN" dirty="0">
              <a:latin typeface="微软雅黑" panose="020B0503020204020204" pitchFamily="34" charset="-122"/>
              <a:ea typeface="微软雅黑" panose="020B0503020204020204" pitchFamily="34" charset="-122"/>
              <a:sym typeface="+mn-ea"/>
            </a:endParaRPr>
          </a:p>
        </p:txBody>
      </p:sp>
      <p:pic>
        <p:nvPicPr>
          <p:cNvPr id="30" name="图片 29"/>
          <p:cNvPicPr>
            <a:picLocks noChangeAspect="1"/>
          </p:cNvPicPr>
          <p:nvPr/>
        </p:nvPicPr>
        <p:blipFill>
          <a:blip r:embed="rId1">
            <a:biLevel thresh="25000"/>
            <a:extLst>
              <a:ext uri="{28A0092B-C50C-407E-A947-70E740481C1C}">
                <a14:useLocalDpi xmlns:a14="http://schemas.microsoft.com/office/drawing/2010/main" val="0"/>
              </a:ext>
            </a:extLst>
          </a:blip>
          <a:srcRect/>
          <a:stretch>
            <a:fillRect/>
          </a:stretch>
        </p:blipFill>
        <p:spPr>
          <a:xfrm>
            <a:off x="2880793" y="4594231"/>
            <a:ext cx="609631" cy="609631"/>
          </a:xfrm>
          <a:prstGeom prst="rect">
            <a:avLst/>
          </a:prstGeom>
        </p:spPr>
      </p:pic>
      <p:pic>
        <p:nvPicPr>
          <p:cNvPr id="31" name="图片 30"/>
          <p:cNvPicPr>
            <a:picLocks noChangeAspect="1"/>
          </p:cNvPicPr>
          <p:nvPr/>
        </p:nvPicPr>
        <p:blipFill>
          <a:blip r:embed="rId2">
            <a:biLevel thresh="25000"/>
            <a:extLst>
              <a:ext uri="{28A0092B-C50C-407E-A947-70E740481C1C}">
                <a14:useLocalDpi xmlns:a14="http://schemas.microsoft.com/office/drawing/2010/main" val="0"/>
              </a:ext>
            </a:extLst>
          </a:blip>
          <a:srcRect/>
          <a:stretch>
            <a:fillRect/>
          </a:stretch>
        </p:blipFill>
        <p:spPr>
          <a:xfrm>
            <a:off x="8569425" y="4599371"/>
            <a:ext cx="609631" cy="609631"/>
          </a:xfrm>
          <a:prstGeom prst="rect">
            <a:avLst/>
          </a:prstGeom>
        </p:spPr>
      </p:pic>
      <p:pic>
        <p:nvPicPr>
          <p:cNvPr id="32" name="图片 31"/>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53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a:xfrm>
            <a:off x="4851281" y="4592149"/>
            <a:ext cx="609631" cy="609631"/>
          </a:xfrm>
          <a:prstGeom prst="rect">
            <a:avLst/>
          </a:prstGeom>
        </p:spPr>
      </p:pic>
      <p:sp>
        <p:nvSpPr>
          <p:cNvPr id="33" name="文本框 32"/>
          <p:cNvSpPr txBox="1"/>
          <p:nvPr/>
        </p:nvSpPr>
        <p:spPr>
          <a:xfrm>
            <a:off x="2520752" y="5261860"/>
            <a:ext cx="1512168"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非投资性外商投资企业</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4">
            <a:biLevel thresh="25000"/>
            <a:extLst>
              <a:ext uri="{28A0092B-C50C-407E-A947-70E740481C1C}">
                <a14:useLocalDpi xmlns:a14="http://schemas.microsoft.com/office/drawing/2010/main" val="0"/>
              </a:ext>
            </a:extLst>
          </a:blip>
          <a:srcRect/>
          <a:stretch>
            <a:fillRect/>
          </a:stretch>
        </p:blipFill>
        <p:spPr>
          <a:xfrm>
            <a:off x="6740825" y="4599371"/>
            <a:ext cx="609631" cy="609631"/>
          </a:xfrm>
          <a:prstGeom prst="rect">
            <a:avLst/>
          </a:prstGeom>
        </p:spPr>
      </p:pic>
      <p:sp>
        <p:nvSpPr>
          <p:cNvPr id="35" name="箭头: 右 34"/>
          <p:cNvSpPr/>
          <p:nvPr/>
        </p:nvSpPr>
        <p:spPr>
          <a:xfrm>
            <a:off x="3816896" y="4810254"/>
            <a:ext cx="648072" cy="128694"/>
          </a:xfrm>
          <a:prstGeom prst="rightArrow">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solidFill>
                <a:schemeClr val="bg1"/>
              </a:solidFill>
            </a:endParaRPr>
          </a:p>
        </p:txBody>
      </p:sp>
      <p:sp>
        <p:nvSpPr>
          <p:cNvPr id="36" name="箭头: 右 35"/>
          <p:cNvSpPr/>
          <p:nvPr/>
        </p:nvSpPr>
        <p:spPr>
          <a:xfrm>
            <a:off x="5848159" y="4808711"/>
            <a:ext cx="648072" cy="128694"/>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箭头: 右 36"/>
          <p:cNvSpPr/>
          <p:nvPr/>
        </p:nvSpPr>
        <p:spPr>
          <a:xfrm>
            <a:off x="7641785" y="4826925"/>
            <a:ext cx="648072" cy="11048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文本框 37"/>
          <p:cNvSpPr txBox="1"/>
          <p:nvPr/>
        </p:nvSpPr>
        <p:spPr>
          <a:xfrm>
            <a:off x="6265168" y="5261858"/>
            <a:ext cx="1512168"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资本金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137376" y="5281172"/>
            <a:ext cx="1512168"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被投资企业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bwMode="auto">
          <a:xfrm>
            <a:off x="2207568" y="4374924"/>
            <a:ext cx="7776864" cy="1668154"/>
          </a:xfrm>
          <a:prstGeom prst="rect">
            <a:avLst/>
          </a:prstGeom>
          <a:solidFill>
            <a:schemeClr val="accent1">
              <a:lumMod val="75000"/>
              <a:alpha val="93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r>
              <a:rPr lang="zh-CN" altLang="zh-CN" sz="1800" b="1" dirty="0">
                <a:solidFill>
                  <a:schemeClr val="bg1"/>
                </a:solidFill>
                <a:latin typeface="微软雅黑" panose="020B0503020204020204" pitchFamily="34" charset="-122"/>
                <a:ea typeface="微软雅黑" panose="020B0503020204020204" pitchFamily="34" charset="-122"/>
                <a:sym typeface="+mn-ea"/>
              </a:rPr>
              <a:t>不违反现行外商投资准入特别管理措施（负面清单）</a:t>
            </a:r>
            <a:endParaRPr lang="en-US" altLang="zh-CN" sz="1800" b="1" dirty="0">
              <a:solidFill>
                <a:schemeClr val="bg1"/>
              </a:solidFill>
              <a:latin typeface="微软雅黑" panose="020B0503020204020204" pitchFamily="34" charset="-122"/>
              <a:ea typeface="微软雅黑" panose="020B0503020204020204" pitchFamily="34" charset="-122"/>
              <a:sym typeface="+mn-ea"/>
            </a:endParaRPr>
          </a:p>
          <a:p>
            <a:pPr lvl="0" algn="ctr" eaLnBrk="1" hangingPunct="1">
              <a:spcBef>
                <a:spcPts val="0"/>
              </a:spcBef>
              <a:spcAft>
                <a:spcPts val="0"/>
              </a:spcAft>
              <a:buFontTx/>
              <a:defRPr/>
            </a:pPr>
            <a:r>
              <a:rPr lang="zh-CN" altLang="zh-CN" sz="1800" b="1" dirty="0">
                <a:solidFill>
                  <a:schemeClr val="bg1"/>
                </a:solidFill>
                <a:latin typeface="微软雅黑" panose="020B0503020204020204" pitchFamily="34" charset="-122"/>
                <a:ea typeface="微软雅黑" panose="020B0503020204020204" pitchFamily="34" charset="-122"/>
                <a:sym typeface="+mn-ea"/>
              </a:rPr>
              <a:t>且境内所投项目真实、合规的前提下，依法以资本金进行境内股权投资</a:t>
            </a:r>
            <a:endParaRPr lang="zh-CN" altLang="zh-CN" sz="1800" b="1" dirty="0">
              <a:solidFill>
                <a:schemeClr val="bg1"/>
              </a:solidFill>
              <a:latin typeface="微软雅黑" panose="020B0503020204020204" pitchFamily="34" charset="-122"/>
              <a:ea typeface="微软雅黑" panose="020B0503020204020204" pitchFamily="34" charset="-122"/>
              <a:sym typeface="+mn-ea"/>
            </a:endParaRPr>
          </a:p>
        </p:txBody>
      </p:sp>
      <p:sp>
        <p:nvSpPr>
          <p:cNvPr id="40" name="文本框 39"/>
          <p:cNvSpPr txBox="1"/>
          <p:nvPr/>
        </p:nvSpPr>
        <p:spPr>
          <a:xfrm>
            <a:off x="6226726" y="3213832"/>
            <a:ext cx="1795620"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资本金及结汇所得人民币资金</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par>
                          <p:cTn id="77" fill="hold">
                            <p:stCondLst>
                              <p:cond delay="2000"/>
                            </p:stCondLst>
                            <p:childTnLst>
                              <p:par>
                                <p:cTn id="78" presetID="10" presetClass="entr" presetSubtype="0"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par>
                                <p:cTn id="105" presetID="10" presetClass="entr" presetSubtype="0"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par>
                                <p:cTn id="115" presetID="10" presetClass="entr" presetSubtype="0" fill="hold"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childTnLst>
                          </p:cTn>
                        </p:par>
                        <p:par>
                          <p:cTn id="118" fill="hold">
                            <p:stCondLst>
                              <p:cond delay="1000"/>
                            </p:stCondLst>
                            <p:childTnLst>
                              <p:par>
                                <p:cTn id="119" presetID="22" presetClass="entr" presetSubtype="8"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wipe(left)">
                                      <p:cBhvr>
                                        <p:cTn id="121" dur="500"/>
                                        <p:tgtEl>
                                          <p:spTgt spid="36"/>
                                        </p:tgtEl>
                                      </p:cBhvr>
                                    </p:animEffect>
                                  </p:childTnLst>
                                </p:cTn>
                              </p:par>
                              <p:par>
                                <p:cTn id="122" presetID="10" presetClass="entr" presetSubtype="0" fill="hold" nodeType="with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fade">
                                      <p:cBhvr>
                                        <p:cTn id="124" dur="500"/>
                                        <p:tgtEl>
                                          <p:spTgt spid="3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500"/>
                                        <p:tgtEl>
                                          <p:spTgt spid="38"/>
                                        </p:tgtEl>
                                      </p:cBhvr>
                                    </p:animEffect>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left)">
                                      <p:cBhvr>
                                        <p:cTn id="131" dur="500"/>
                                        <p:tgtEl>
                                          <p:spTgt spid="37"/>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fade">
                                      <p:cBhvr>
                                        <p:cTn id="136" dur="1000"/>
                                        <p:tgtEl>
                                          <p:spTgt spid="41"/>
                                        </p:tgtEl>
                                      </p:cBhvr>
                                    </p:animEffect>
                                    <p:anim calcmode="lin" valueType="num">
                                      <p:cBhvr>
                                        <p:cTn id="137" dur="1000" fill="hold"/>
                                        <p:tgtEl>
                                          <p:spTgt spid="41"/>
                                        </p:tgtEl>
                                        <p:attrNameLst>
                                          <p:attrName>ppt_x</p:attrName>
                                        </p:attrNameLst>
                                      </p:cBhvr>
                                      <p:tavLst>
                                        <p:tav tm="0">
                                          <p:val>
                                            <p:strVal val="#ppt_x"/>
                                          </p:val>
                                        </p:tav>
                                        <p:tav tm="100000">
                                          <p:val>
                                            <p:strVal val="#ppt_x"/>
                                          </p:val>
                                        </p:tav>
                                      </p:tavLst>
                                    </p:anim>
                                    <p:anim calcmode="lin" valueType="num">
                                      <p:cBhvr>
                                        <p:cTn id="13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animBg="1"/>
      <p:bldP spid="13" grpId="0" animBg="1"/>
      <p:bldP spid="14" grpId="0"/>
      <p:bldP spid="15" grpId="0"/>
      <p:bldP spid="16" grpId="0" bldLvl="0" animBg="1"/>
      <p:bldP spid="20" grpId="0"/>
      <p:bldP spid="21" grpId="0"/>
      <p:bldP spid="23" grpId="0" animBg="1"/>
      <p:bldP spid="24" grpId="0" animBg="1"/>
      <p:bldP spid="25" grpId="0" animBg="1"/>
      <p:bldP spid="27" grpId="0"/>
      <p:bldP spid="28" grpId="0" animBg="1"/>
      <p:bldP spid="29" grpId="0" bldLvl="0" animBg="1"/>
      <p:bldP spid="33" grpId="0"/>
      <p:bldP spid="35" grpId="0" animBg="1"/>
      <p:bldP spid="36" grpId="0" animBg="1"/>
      <p:bldP spid="37" grpId="0" animBg="1"/>
      <p:bldP spid="38" grpId="0"/>
      <p:bldP spid="39" grpId="0"/>
      <p:bldP spid="41" grpId="0" bldLvl="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a:endParaRPr lang="zh-CN" altLang="zh-CN" dirty="0">
              <a:solidFill>
                <a:srgbClr val="FFFFFF"/>
              </a:solidFill>
              <a:latin typeface="宋体" panose="02010600030101010101" pitchFamily="2" charset="-122"/>
              <a:sym typeface="+mn-ea"/>
            </a:endParaRPr>
          </a:p>
        </p:txBody>
      </p:sp>
      <p:pic>
        <p:nvPicPr>
          <p:cNvPr id="4" name="图片 3"/>
          <p:cNvPicPr>
            <a:picLocks noChangeAspect="1"/>
          </p:cNvPicPr>
          <p:nvPr/>
        </p:nvPicPr>
        <p:blipFill>
          <a:blip r:embed="rId1">
            <a:biLevel thresh="25000"/>
            <a:extLst>
              <a:ext uri="{28A0092B-C50C-407E-A947-70E740481C1C}">
                <a14:useLocalDpi xmlns:a14="http://schemas.microsoft.com/office/drawing/2010/main" val="0"/>
              </a:ext>
            </a:extLst>
          </a:blip>
          <a:srcRect/>
          <a:stretch>
            <a:fillRect/>
          </a:stretch>
        </p:blipFill>
        <p:spPr>
          <a:xfrm>
            <a:off x="2495601" y="3081185"/>
            <a:ext cx="609631" cy="609631"/>
          </a:xfrm>
          <a:prstGeom prst="rect">
            <a:avLst/>
          </a:prstGeom>
        </p:spPr>
      </p:pic>
      <p:pic>
        <p:nvPicPr>
          <p:cNvPr id="5" name="图片 4"/>
          <p:cNvPicPr>
            <a:picLocks noChangeAspect="1"/>
          </p:cNvPicPr>
          <p:nvPr/>
        </p:nvPicPr>
        <p:blipFill>
          <a:blip r:embed="rId2">
            <a:biLevel thresh="25000"/>
            <a:extLst>
              <a:ext uri="{28A0092B-C50C-407E-A947-70E740481C1C}">
                <a14:useLocalDpi xmlns:a14="http://schemas.microsoft.com/office/drawing/2010/main" val="0"/>
              </a:ext>
            </a:extLst>
          </a:blip>
          <a:srcRect/>
          <a:stretch>
            <a:fillRect/>
          </a:stretch>
        </p:blipFill>
        <p:spPr>
          <a:xfrm>
            <a:off x="8184233" y="3086325"/>
            <a:ext cx="609631" cy="609631"/>
          </a:xfrm>
          <a:prstGeom prst="rect">
            <a:avLst/>
          </a:prstGeom>
        </p:spPr>
      </p:pic>
      <p:sp>
        <p:nvSpPr>
          <p:cNvPr id="7" name="文本框 6"/>
          <p:cNvSpPr txBox="1"/>
          <p:nvPr/>
        </p:nvSpPr>
        <p:spPr>
          <a:xfrm>
            <a:off x="2135560" y="3748814"/>
            <a:ext cx="1512168"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非投资性外商投资企业</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a:biLevel thresh="25000"/>
            <a:extLst>
              <a:ext uri="{28A0092B-C50C-407E-A947-70E740481C1C}">
                <a14:useLocalDpi xmlns:a14="http://schemas.microsoft.com/office/drawing/2010/main" val="0"/>
              </a:ext>
            </a:extLst>
          </a:blip>
          <a:srcRect/>
          <a:stretch>
            <a:fillRect/>
          </a:stretch>
        </p:blipFill>
        <p:spPr>
          <a:xfrm>
            <a:off x="4240681" y="3068179"/>
            <a:ext cx="609631" cy="609631"/>
          </a:xfrm>
          <a:prstGeom prst="rect">
            <a:avLst/>
          </a:prstGeom>
        </p:spPr>
      </p:pic>
      <p:sp>
        <p:nvSpPr>
          <p:cNvPr id="11" name="箭头: 右 10"/>
          <p:cNvSpPr/>
          <p:nvPr/>
        </p:nvSpPr>
        <p:spPr>
          <a:xfrm>
            <a:off x="3431704" y="3297208"/>
            <a:ext cx="648072" cy="128694"/>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箭头: 右 11"/>
          <p:cNvSpPr/>
          <p:nvPr/>
        </p:nvSpPr>
        <p:spPr>
          <a:xfrm>
            <a:off x="5011215" y="3297208"/>
            <a:ext cx="1084785" cy="128694"/>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文本框 13"/>
          <p:cNvSpPr txBox="1"/>
          <p:nvPr/>
        </p:nvSpPr>
        <p:spPr>
          <a:xfrm>
            <a:off x="3782126" y="3837762"/>
            <a:ext cx="1512168"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资本金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752184" y="3768126"/>
            <a:ext cx="1512168"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被投资企业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流程图: 可选过程 15"/>
          <p:cNvSpPr/>
          <p:nvPr/>
        </p:nvSpPr>
        <p:spPr bwMode="auto">
          <a:xfrm>
            <a:off x="755264" y="637855"/>
            <a:ext cx="1616250" cy="480368"/>
          </a:xfrm>
          <a:prstGeom prst="flowChartAlternateProcess">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r>
              <a:rPr lang="zh-CN" altLang="zh-CN" sz="1800" b="1" dirty="0">
                <a:solidFill>
                  <a:srgbClr val="FFFFFF"/>
                </a:solidFill>
                <a:latin typeface="微软雅黑" panose="020B0503020204020204" pitchFamily="34" charset="-122"/>
                <a:ea typeface="微软雅黑" panose="020B0503020204020204" pitchFamily="34" charset="-122"/>
                <a:sym typeface="黑体" panose="02010609060101010101" pitchFamily="49" charset="-122"/>
              </a:rPr>
              <a:t>改革后流程</a:t>
            </a:r>
            <a:endParaRPr lang="zh-CN" altLang="zh-CN" sz="1800" b="1" dirty="0">
              <a:solidFill>
                <a:srgbClr val="FFFFFF"/>
              </a:solidFill>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40" name="图片 39"/>
          <p:cNvPicPr>
            <a:picLocks noChangeAspect="1"/>
          </p:cNvPicPr>
          <p:nvPr/>
        </p:nvPicPr>
        <p:blipFill>
          <a:blip r:embed="rId4">
            <a:biLevel thresh="25000"/>
            <a:extLst>
              <a:ext uri="{28A0092B-C50C-407E-A947-70E740481C1C}">
                <a14:useLocalDpi xmlns:a14="http://schemas.microsoft.com/office/drawing/2010/main" val="0"/>
              </a:ext>
            </a:extLst>
          </a:blip>
          <a:srcRect/>
          <a:stretch>
            <a:fillRect/>
          </a:stretch>
        </p:blipFill>
        <p:spPr>
          <a:xfrm>
            <a:off x="8184233" y="1628801"/>
            <a:ext cx="609631" cy="609631"/>
          </a:xfrm>
          <a:prstGeom prst="rect">
            <a:avLst/>
          </a:prstGeom>
        </p:spPr>
      </p:pic>
      <p:sp>
        <p:nvSpPr>
          <p:cNvPr id="42" name="箭头: 右 41"/>
          <p:cNvSpPr/>
          <p:nvPr/>
        </p:nvSpPr>
        <p:spPr>
          <a:xfrm rot="16200000">
            <a:off x="8184232" y="2617677"/>
            <a:ext cx="648072" cy="11048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矩形 1"/>
          <p:cNvSpPr/>
          <p:nvPr/>
        </p:nvSpPr>
        <p:spPr>
          <a:xfrm>
            <a:off x="8688288" y="2420888"/>
            <a:ext cx="1371763" cy="523220"/>
          </a:xfrm>
          <a:prstGeom prst="rect">
            <a:avLst/>
          </a:prstGeom>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办理接收境内再投资登记</a:t>
            </a:r>
            <a:endParaRPr lang="zh-CN" altLang="en-US" sz="1400" dirty="0">
              <a:solidFill>
                <a:schemeClr val="bg1"/>
              </a:solidFill>
            </a:endParaRPr>
          </a:p>
        </p:txBody>
      </p:sp>
      <p:sp>
        <p:nvSpPr>
          <p:cNvPr id="3" name="文本框 2"/>
          <p:cNvSpPr txBox="1"/>
          <p:nvPr/>
        </p:nvSpPr>
        <p:spPr>
          <a:xfrm>
            <a:off x="7299325" y="1196975"/>
            <a:ext cx="2371725" cy="368300"/>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所属分局辖内银行</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6389735" y="4292368"/>
            <a:ext cx="609631" cy="609631"/>
          </a:xfrm>
          <a:prstGeom prst="rect">
            <a:avLst/>
          </a:prstGeom>
        </p:spPr>
      </p:pic>
      <p:sp>
        <p:nvSpPr>
          <p:cNvPr id="9" name="文本框 8"/>
          <p:cNvSpPr txBox="1"/>
          <p:nvPr/>
        </p:nvSpPr>
        <p:spPr>
          <a:xfrm>
            <a:off x="6118485" y="4885455"/>
            <a:ext cx="1152128"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银行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5" name="箭头: 右 44"/>
          <p:cNvSpPr/>
          <p:nvPr/>
        </p:nvSpPr>
        <p:spPr>
          <a:xfrm rot="16200000">
            <a:off x="6370514" y="3900236"/>
            <a:ext cx="648072" cy="128694"/>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6" name="图片 45"/>
          <p:cNvPicPr>
            <a:picLocks noChangeAspect="1"/>
          </p:cNvPicPr>
          <p:nvPr/>
        </p:nvPicPr>
        <p:blipFill>
          <a:blip r:embed="rId6">
            <a:biLevel thresh="25000"/>
            <a:extLst>
              <a:ext uri="{28A0092B-C50C-407E-A947-70E740481C1C}">
                <a14:useLocalDpi xmlns:a14="http://schemas.microsoft.com/office/drawing/2010/main" val="0"/>
              </a:ext>
            </a:extLst>
          </a:blip>
          <a:srcRect/>
          <a:stretch>
            <a:fillRect/>
          </a:stretch>
        </p:blipFill>
        <p:spPr>
          <a:xfrm>
            <a:off x="6346855" y="3014511"/>
            <a:ext cx="609631" cy="609631"/>
          </a:xfrm>
          <a:prstGeom prst="rect">
            <a:avLst/>
          </a:prstGeom>
        </p:spPr>
      </p:pic>
      <p:sp>
        <p:nvSpPr>
          <p:cNvPr id="47" name="文本框 46"/>
          <p:cNvSpPr txBox="1"/>
          <p:nvPr/>
        </p:nvSpPr>
        <p:spPr>
          <a:xfrm>
            <a:off x="5905447" y="2600166"/>
            <a:ext cx="1512168"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资本金账户</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4760864" y="3439476"/>
            <a:ext cx="1512168"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原币划转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流程图: 过程 48"/>
          <p:cNvSpPr/>
          <p:nvPr/>
        </p:nvSpPr>
        <p:spPr>
          <a:xfrm>
            <a:off x="8453028" y="4091131"/>
            <a:ext cx="64347" cy="533042"/>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箭头: 右 49"/>
          <p:cNvSpPr/>
          <p:nvPr/>
        </p:nvSpPr>
        <p:spPr>
          <a:xfrm rot="10800000">
            <a:off x="7400416" y="4525974"/>
            <a:ext cx="1084785" cy="128694"/>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4760864" y="3445836"/>
            <a:ext cx="1512168"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结汇资金</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6346855" y="3001563"/>
            <a:ext cx="609631" cy="609631"/>
          </a:xfrm>
          <a:prstGeom prst="rect">
            <a:avLst/>
          </a:prstGeom>
        </p:spPr>
      </p:pic>
      <p:sp>
        <p:nvSpPr>
          <p:cNvPr id="30" name="文本框 29"/>
          <p:cNvSpPr txBox="1"/>
          <p:nvPr/>
        </p:nvSpPr>
        <p:spPr>
          <a:xfrm>
            <a:off x="5732493" y="2587289"/>
            <a:ext cx="1838353"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结汇待支付账户</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118485" y="4885455"/>
            <a:ext cx="1152128"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银行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663284" y="1142777"/>
            <a:ext cx="1635636" cy="368300"/>
          </a:xfrm>
          <a:prstGeom prst="rect">
            <a:avLst/>
          </a:prstGeom>
          <a:noFill/>
        </p:spPr>
        <p:txBody>
          <a:bodyPr wrap="square" rtlCol="0">
            <a:spAutoFit/>
          </a:bodyPr>
          <a:p>
            <a:r>
              <a:rPr lang="zh-CN" altLang="en-US" dirty="0">
                <a:solidFill>
                  <a:schemeClr val="bg1"/>
                </a:solidFill>
                <a:latin typeface="微软雅黑" panose="020B0503020204020204" pitchFamily="34" charset="-122"/>
                <a:ea typeface="微软雅黑" panose="020B0503020204020204" pitchFamily="34" charset="-122"/>
              </a:rPr>
              <a:t>所在地银行</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left)">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00"/>
                                        <p:tgtEl>
                                          <p:spTgt spid="42"/>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up)">
                                      <p:cBhvr>
                                        <p:cTn id="60" dur="500"/>
                                        <p:tgtEl>
                                          <p:spTgt spid="49"/>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right)">
                                      <p:cBhvr>
                                        <p:cTn id="64" dur="500"/>
                                        <p:tgtEl>
                                          <p:spTgt spid="50"/>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par>
                          <p:cTn id="72" fill="hold">
                            <p:stCondLst>
                              <p:cond delay="1500"/>
                            </p:stCondLst>
                            <p:childTnLst>
                              <p:par>
                                <p:cTn id="73" presetID="22" presetClass="entr" presetSubtype="4"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500"/>
                                        <p:tgtEl>
                                          <p:spTgt spid="45"/>
                                        </p:tgtEl>
                                      </p:cBhvr>
                                    </p:animEffect>
                                  </p:childTnLst>
                                </p:cTn>
                              </p:par>
                            </p:childTnLst>
                          </p:cTn>
                        </p:par>
                        <p:par>
                          <p:cTn id="76" fill="hold">
                            <p:stCondLst>
                              <p:cond delay="2000"/>
                            </p:stCondLst>
                            <p:childTnLst>
                              <p:par>
                                <p:cTn id="77" presetID="22" presetClass="entr" presetSubtype="4"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down)">
                                      <p:cBhvr>
                                        <p:cTn id="79" dur="500"/>
                                        <p:tgtEl>
                                          <p:spTgt spid="4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down)">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2"/>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4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42"/>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4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49"/>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5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4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9"/>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45"/>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4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2"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wipe(left)">
                                      <p:cBhvr>
                                        <p:cTn id="115" dur="500"/>
                                        <p:tgtEl>
                                          <p:spTgt spid="12"/>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wipe(left)">
                                      <p:cBhvr>
                                        <p:cTn id="118" dur="500"/>
                                        <p:tgtEl>
                                          <p:spTgt spid="23"/>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2"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down)">
                                      <p:cBhvr>
                                        <p:cTn id="123" dur="500"/>
                                        <p:tgtEl>
                                          <p:spTgt spid="4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500"/>
                                        <p:tgtEl>
                                          <p:spTgt spid="4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
                                        </p:tgtEl>
                                        <p:attrNameLst>
                                          <p:attrName>style.visibility</p:attrName>
                                        </p:attrNameLst>
                                      </p:cBhvr>
                                      <p:to>
                                        <p:strVal val="visible"/>
                                      </p:to>
                                    </p:set>
                                    <p:animEffect transition="in" filter="fade">
                                      <p:cBhvr>
                                        <p:cTn id="131" dur="500"/>
                                        <p:tgtEl>
                                          <p:spTgt spid="6"/>
                                        </p:tgtEl>
                                      </p:cBhvr>
                                    </p:animEffect>
                                  </p:childTnLst>
                                </p:cTn>
                              </p:par>
                            </p:childTnLst>
                          </p:cTn>
                        </p:par>
                        <p:par>
                          <p:cTn id="132" fill="hold">
                            <p:stCondLst>
                              <p:cond delay="500"/>
                            </p:stCondLst>
                            <p:childTnLst>
                              <p:par>
                                <p:cTn id="133" presetID="10" presetClass="entr" presetSubtype="0" fill="hold" grpId="2" nodeType="after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fade">
                                      <p:cBhvr>
                                        <p:cTn id="135" dur="500"/>
                                        <p:tgtEl>
                                          <p:spTgt spid="2"/>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2" nodeType="click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wipe(up)">
                                      <p:cBhvr>
                                        <p:cTn id="140" dur="500"/>
                                        <p:tgtEl>
                                          <p:spTgt spid="49"/>
                                        </p:tgtEl>
                                      </p:cBhvr>
                                    </p:animEffect>
                                  </p:childTnLst>
                                </p:cTn>
                              </p:par>
                            </p:childTnLst>
                          </p:cTn>
                        </p:par>
                        <p:par>
                          <p:cTn id="141" fill="hold">
                            <p:stCondLst>
                              <p:cond delay="500"/>
                            </p:stCondLst>
                            <p:childTnLst>
                              <p:par>
                                <p:cTn id="142" presetID="22" presetClass="entr" presetSubtype="2" fill="hold" grpId="2" nodeType="after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wipe(right)">
                                      <p:cBhvr>
                                        <p:cTn id="144" dur="500"/>
                                        <p:tgtEl>
                                          <p:spTgt spid="50"/>
                                        </p:tgtEl>
                                      </p:cBhvr>
                                    </p:animEffect>
                                  </p:childTnLst>
                                </p:cTn>
                              </p:par>
                            </p:childTnLst>
                          </p:cTn>
                        </p:par>
                        <p:par>
                          <p:cTn id="145" fill="hold">
                            <p:stCondLst>
                              <p:cond delay="1000"/>
                            </p:stCondLst>
                            <p:childTnLst>
                              <p:par>
                                <p:cTn id="146" presetID="10" presetClass="entr" presetSubtype="0" fill="hold" nodeType="after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500"/>
                                        <p:tgtEl>
                                          <p:spTgt spid="4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fade">
                                      <p:cBhvr>
                                        <p:cTn id="151" dur="500"/>
                                        <p:tgtEl>
                                          <p:spTgt spid="26"/>
                                        </p:tgtEl>
                                      </p:cBhvr>
                                    </p:animEffect>
                                  </p:childTnLst>
                                </p:cTn>
                              </p:par>
                            </p:childTnLst>
                          </p:cTn>
                        </p:par>
                        <p:par>
                          <p:cTn id="152" fill="hold">
                            <p:stCondLst>
                              <p:cond delay="1500"/>
                            </p:stCondLst>
                            <p:childTnLst>
                              <p:par>
                                <p:cTn id="153" presetID="22" presetClass="entr" presetSubtype="4" fill="hold" grpId="2" nodeType="after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wipe(down)">
                                      <p:cBhvr>
                                        <p:cTn id="155" dur="500"/>
                                        <p:tgtEl>
                                          <p:spTgt spid="45"/>
                                        </p:tgtEl>
                                      </p:cBhvr>
                                    </p:animEffect>
                                  </p:childTnLst>
                                </p:cTn>
                              </p:par>
                            </p:childTnLst>
                          </p:cTn>
                        </p:par>
                        <p:par>
                          <p:cTn id="156" fill="hold">
                            <p:stCondLst>
                              <p:cond delay="2000"/>
                            </p:stCondLst>
                            <p:childTnLst>
                              <p:par>
                                <p:cTn id="157" presetID="10" presetClass="entr" presetSubtype="0" fill="hold" nodeType="afterEffect">
                                  <p:stCondLst>
                                    <p:cond delay="0"/>
                                  </p:stCondLst>
                                  <p:childTnLst>
                                    <p:set>
                                      <p:cBhvr>
                                        <p:cTn id="158" dur="1" fill="hold">
                                          <p:stCondLst>
                                            <p:cond delay="0"/>
                                          </p:stCondLst>
                                        </p:cTn>
                                        <p:tgtEl>
                                          <p:spTgt spid="8"/>
                                        </p:tgtEl>
                                        <p:attrNameLst>
                                          <p:attrName>style.visibility</p:attrName>
                                        </p:attrNameLst>
                                      </p:cBhvr>
                                      <p:to>
                                        <p:strVal val="visible"/>
                                      </p:to>
                                    </p:set>
                                    <p:animEffect transition="in" filter="fade">
                                      <p:cBhvr>
                                        <p:cTn id="159" dur="500"/>
                                        <p:tgtEl>
                                          <p:spTgt spid="8"/>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0"/>
                                        </p:tgtEl>
                                        <p:attrNameLst>
                                          <p:attrName>style.visibility</p:attrName>
                                        </p:attrNameLst>
                                      </p:cBhvr>
                                      <p:to>
                                        <p:strVal val="visible"/>
                                      </p:to>
                                    </p:set>
                                    <p:animEffect transition="in" filter="wipe(down)">
                                      <p:cBhvr>
                                        <p:cTn id="1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2" grpId="1" animBg="1"/>
      <p:bldP spid="12" grpId="2" animBg="1"/>
      <p:bldP spid="14" grpId="0"/>
      <p:bldP spid="15" grpId="0"/>
      <p:bldP spid="16" grpId="0" bldLvl="0" animBg="1"/>
      <p:bldP spid="42" grpId="0" animBg="1"/>
      <p:bldP spid="42" grpId="1" animBg="1"/>
      <p:bldP spid="42" grpId="2" animBg="1"/>
      <p:bldP spid="2" grpId="0"/>
      <p:bldP spid="2" grpId="1"/>
      <p:bldP spid="2" grpId="2"/>
      <p:bldP spid="3" grpId="0"/>
      <p:bldP spid="3" grpId="1"/>
      <p:bldP spid="9" grpId="0"/>
      <p:bldP spid="9" grpId="1"/>
      <p:bldP spid="45" grpId="0" animBg="1"/>
      <p:bldP spid="45" grpId="1" animBg="1"/>
      <p:bldP spid="45" grpId="2" animBg="1"/>
      <p:bldP spid="47" grpId="0"/>
      <p:bldP spid="47" grpId="1"/>
      <p:bldP spid="48" grpId="0"/>
      <p:bldP spid="48" grpId="1"/>
      <p:bldP spid="49" grpId="0" animBg="1"/>
      <p:bldP spid="49" grpId="1" animBg="1"/>
      <p:bldP spid="49" grpId="2" animBg="1"/>
      <p:bldP spid="50" grpId="0" animBg="1"/>
      <p:bldP spid="50" grpId="1" animBg="1"/>
      <p:bldP spid="50" grpId="2" animBg="1"/>
      <p:bldP spid="23" grpId="0"/>
      <p:bldP spid="30" grpId="0"/>
      <p:bldP spid="26"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5" name="矩形 4"/>
          <p:cNvSpPr/>
          <p:nvPr/>
        </p:nvSpPr>
        <p:spPr>
          <a:xfrm>
            <a:off x="1421320" y="2105095"/>
            <a:ext cx="9349359" cy="3415030"/>
          </a:xfrm>
          <a:prstGeom prst="rect">
            <a:avLst/>
          </a:prstGeom>
          <a:ln>
            <a:noFill/>
          </a:ln>
        </p:spPr>
        <p:txBody>
          <a:bodyPr wrap="square">
            <a:spAutoFit/>
          </a:bodyPr>
          <a:lstStyle/>
          <a:p>
            <a:pPr algn="just">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福建省内（不含厦门）</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台资企业</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和自贸区企业开展境内股权投资，在真实、合规的前提下，可按实际投资规模将</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资本项目外汇收入</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或</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结汇所得人民币资金</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直接划入被投资企业外汇资本金账户或结汇待支付账户。</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“资本项目外汇收入”包括</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资本金账户内资金</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外债资金</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境外上市调回资金</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矩形 8"/>
          <p:cNvSpPr>
            <a:spLocks noChangeArrowheads="1"/>
          </p:cNvSpPr>
          <p:nvPr/>
        </p:nvSpPr>
        <p:spPr bwMode="auto">
          <a:xfrm>
            <a:off x="1228090" y="2075180"/>
            <a:ext cx="9803765" cy="3444875"/>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1401565" y="1098115"/>
            <a:ext cx="653376" cy="4455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38992" y="820192"/>
            <a:ext cx="1402762" cy="584775"/>
          </a:xfrm>
          <a:prstGeom prst="rect">
            <a:avLst/>
          </a:prstGeom>
          <a:noFill/>
        </p:spPr>
        <p:txBody>
          <a:bodyPr wrap="square">
            <a:spAutoFit/>
          </a:bodyPr>
          <a:lstStyle/>
          <a:p>
            <a:pPr lvl="0" algn="just" eaLnBrk="1" hangingPunct="1">
              <a:lnSpc>
                <a:spcPct val="100000"/>
              </a:lnSpc>
              <a:spcBef>
                <a:spcPts val="0"/>
              </a:spcBef>
              <a:spcAft>
                <a:spcPts val="0"/>
              </a:spcAft>
              <a:buFontTx/>
              <a:defRPr/>
            </a:pPr>
            <a:r>
              <a:rPr lang="zh-CN" altLang="en-US" sz="3200" b="1" dirty="0">
                <a:solidFill>
                  <a:schemeClr val="accent4"/>
                </a:solidFill>
                <a:latin typeface="微软雅黑" panose="020B0503020204020204" pitchFamily="34" charset="-122"/>
                <a:ea typeface="微软雅黑" panose="020B0503020204020204" pitchFamily="34" charset="-122"/>
                <a:sym typeface="黑体" panose="02010609060101010101" pitchFamily="49" charset="-122"/>
              </a:rPr>
              <a:t>延伸</a:t>
            </a:r>
            <a:endParaRPr lang="zh-CN" altLang="zh-CN" sz="3200" b="1" dirty="0">
              <a:solidFill>
                <a:schemeClr val="accent4"/>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10" grpId="0" bldLvl="0" animBg="1"/>
      <p:bldP spid="3"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38921" name="矩形 8"/>
          <p:cNvSpPr>
            <a:spLocks noChangeArrowheads="1"/>
          </p:cNvSpPr>
          <p:nvPr/>
        </p:nvSpPr>
        <p:spPr bwMode="auto">
          <a:xfrm>
            <a:off x="1267460" y="1632584"/>
            <a:ext cx="9490710" cy="2064345"/>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2" name="矩形 9"/>
          <p:cNvSpPr>
            <a:spLocks noChangeArrowheads="1"/>
          </p:cNvSpPr>
          <p:nvPr/>
        </p:nvSpPr>
        <p:spPr bwMode="auto">
          <a:xfrm>
            <a:off x="1729740" y="1398905"/>
            <a:ext cx="2206625" cy="480695"/>
          </a:xfrm>
          <a:prstGeom prst="rect">
            <a:avLst/>
          </a:prstGeom>
          <a:solidFill>
            <a:schemeClr val="accent4"/>
          </a:solidFill>
          <a:ln>
            <a:noFill/>
          </a:ln>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3" name="文本框 11"/>
          <p:cNvSpPr txBox="1">
            <a:spLocks noChangeArrowheads="1"/>
          </p:cNvSpPr>
          <p:nvPr/>
        </p:nvSpPr>
        <p:spPr bwMode="auto">
          <a:xfrm>
            <a:off x="2141537" y="1432530"/>
            <a:ext cx="1383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典型案例</a:t>
            </a:r>
            <a:endParaRPr 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bwMode="auto">
          <a:xfrm>
            <a:off x="1729740" y="2157729"/>
            <a:ext cx="8569960" cy="9984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p>
            <a:pPr lvl="0" algn="just" defTabSz="1216025">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杰克、萝丝又看到李四的龙虾养殖有限公司很红火，就通过泰坦尼克餐饮有限公司收购回来。</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bwMode="auto">
          <a:xfrm>
            <a:off x="1729740" y="2594055"/>
            <a:ext cx="8569960" cy="9984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p>
            <a:pPr lvl="0" algn="just" defTabSz="1216025">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一年后，境外个人杰克</a:t>
            </a: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斯坦森从泰坦尼克餐饮有限公司手中收购了龙虾养殖有限公司。</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6" name="流程图: 过程 5"/>
          <p:cNvSpPr/>
          <p:nvPr/>
        </p:nvSpPr>
        <p:spPr bwMode="auto">
          <a:xfrm>
            <a:off x="1001925" y="1093066"/>
            <a:ext cx="582973" cy="509592"/>
          </a:xfrm>
          <a:prstGeom prst="flowChartProcess">
            <a:avLst/>
          </a:prstGeom>
          <a:solidFill>
            <a:schemeClr val="accent5">
              <a:lumMod val="40000"/>
              <a:lumOff val="60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lnSpc>
                <a:spcPct val="100000"/>
              </a:lnSpc>
              <a:spcBef>
                <a:spcPts val="0"/>
              </a:spcBef>
              <a:spcAft>
                <a:spcPts val="0"/>
              </a:spcAft>
              <a:buFontTx/>
              <a:defRPr/>
            </a:pPr>
            <a:endParaRPr lang="zh-CN" altLang="zh-CN" sz="1800" b="1" dirty="0">
              <a:solidFill>
                <a:schemeClr val="accent4"/>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7" name="文本框 6"/>
          <p:cNvSpPr txBox="1"/>
          <p:nvPr/>
        </p:nvSpPr>
        <p:spPr>
          <a:xfrm>
            <a:off x="1686700" y="1117029"/>
            <a:ext cx="7914969" cy="461665"/>
          </a:xfrm>
          <a:prstGeom prst="rect">
            <a:avLst/>
          </a:prstGeom>
          <a:noFill/>
        </p:spPr>
        <p:txBody>
          <a:bodyPr wrap="square">
            <a:spAutoFit/>
          </a:bodyPr>
          <a:lstStyle/>
          <a:p>
            <a:pPr lvl="0" algn="just" eaLnBrk="1" hangingPunct="1">
              <a:lnSpc>
                <a:spcPct val="100000"/>
              </a:lnSpc>
              <a:spcBef>
                <a:spcPts val="0"/>
              </a:spcBef>
              <a:spcAft>
                <a:spcPts val="0"/>
              </a:spcAft>
              <a:buFontTx/>
              <a:defRPr/>
            </a:pPr>
            <a:r>
              <a:rPr lang="zh-CN" altLang="en-US"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rPr>
              <a:t>取消资产变现账户资金结汇使用限制</a:t>
            </a:r>
            <a:endParaRPr lang="zh-CN" altLang="zh-CN"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9" name="文本框 8"/>
          <p:cNvSpPr txBox="1"/>
          <p:nvPr/>
        </p:nvSpPr>
        <p:spPr>
          <a:xfrm>
            <a:off x="519364" y="345734"/>
            <a:ext cx="876817" cy="1374911"/>
          </a:xfrm>
          <a:prstGeom prst="rect">
            <a:avLst/>
          </a:prstGeom>
          <a:noFill/>
        </p:spPr>
        <p:txBody>
          <a:bodyPr wrap="square" rtlCol="0">
            <a:spAutoFit/>
          </a:bodyPr>
          <a:lstStyle/>
          <a:p>
            <a:r>
              <a:rPr lang="en-US" altLang="zh-CN" sz="8000" dirty="0">
                <a:solidFill>
                  <a:schemeClr val="accent4"/>
                </a:solidFill>
                <a:latin typeface="Arial Black" panose="020B0A04020102020204" pitchFamily="34" charset="0"/>
              </a:rPr>
              <a:t>5</a:t>
            </a:r>
            <a:endParaRPr lang="zh-CN" altLang="en-US" sz="8000" dirty="0">
              <a:solidFill>
                <a:schemeClr val="accent4"/>
              </a:solidFill>
              <a:latin typeface="Arial Black" panose="020B0A04020102020204" pitchFamily="34" charset="0"/>
            </a:endParaRPr>
          </a:p>
        </p:txBody>
      </p:sp>
      <p:sp>
        <p:nvSpPr>
          <p:cNvPr id="10" name="矩形 9"/>
          <p:cNvSpPr/>
          <p:nvPr/>
        </p:nvSpPr>
        <p:spPr>
          <a:xfrm>
            <a:off x="1421320" y="2105095"/>
            <a:ext cx="9349359" cy="1689052"/>
          </a:xfrm>
          <a:prstGeom prst="rect">
            <a:avLst/>
          </a:prstGeom>
          <a:ln>
            <a:noFill/>
          </a:ln>
        </p:spPr>
        <p:txBody>
          <a:bodyPr wrap="square">
            <a:spAutoFit/>
          </a:bodyPr>
          <a:lstStyle/>
          <a:p>
            <a:pPr algn="just">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外商直接投资项下</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境内股权出让方</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接受</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外国投资者股权转让对价款</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时，可凭相关业务登记凭证</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直接在银行办理</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账户开立、资金汇入和</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结汇使用</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手续。</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矩形 8"/>
          <p:cNvSpPr>
            <a:spLocks noChangeArrowheads="1"/>
          </p:cNvSpPr>
          <p:nvPr/>
        </p:nvSpPr>
        <p:spPr bwMode="auto">
          <a:xfrm>
            <a:off x="1228132" y="2075035"/>
            <a:ext cx="9803662" cy="1887366"/>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bldLvl="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4" name="文本框 3"/>
          <p:cNvSpPr txBox="1"/>
          <p:nvPr/>
        </p:nvSpPr>
        <p:spPr>
          <a:xfrm>
            <a:off x="4847590" y="2783205"/>
            <a:ext cx="2496820" cy="1291590"/>
          </a:xfrm>
          <a:prstGeom prst="rect">
            <a:avLst/>
          </a:prstGeom>
          <a:noFill/>
        </p:spPr>
        <p:txBody>
          <a:bodyPr wrap="square" rtlCol="0" anchor="t">
            <a:spAutoFit/>
          </a:bodyPr>
          <a:lstStyle/>
          <a:p>
            <a:pPr algn="just"/>
            <a:r>
              <a:rPr lang="en-US" altLang="zh-CN" sz="5400" b="1" dirty="0">
                <a:solidFill>
                  <a:schemeClr val="bg1"/>
                </a:solidFill>
                <a:latin typeface="微软雅黑" panose="020B0503020204020204" pitchFamily="34" charset="-122"/>
                <a:ea typeface="微软雅黑" panose="020B0503020204020204" pitchFamily="34" charset="-122"/>
                <a:sym typeface="+mn-ea"/>
              </a:rPr>
              <a:t>FDI</a:t>
            </a:r>
            <a:endParaRPr lang="en-US" altLang="zh-CN" sz="4400" b="1" dirty="0">
              <a:solidFill>
                <a:schemeClr val="bg1"/>
              </a:solidFill>
              <a:latin typeface="微软雅黑" panose="020B0503020204020204" pitchFamily="34" charset="-122"/>
              <a:ea typeface="微软雅黑" panose="020B0503020204020204" pitchFamily="34" charset="-122"/>
              <a:sym typeface="+mn-ea"/>
            </a:endParaRPr>
          </a:p>
          <a:p>
            <a:pPr algn="just"/>
            <a:r>
              <a:rPr lang="zh-CN" altLang="en-US" sz="2400" b="1" dirty="0">
                <a:solidFill>
                  <a:schemeClr val="bg1"/>
                </a:solidFill>
                <a:latin typeface="微软雅黑" panose="020B0503020204020204" pitchFamily="34" charset="-122"/>
                <a:ea typeface="微软雅黑" panose="020B0503020204020204" pitchFamily="34" charset="-122"/>
                <a:sym typeface="+mn-ea"/>
              </a:rPr>
              <a:t>境内直接投资</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981456" y="4022303"/>
            <a:ext cx="5459679" cy="523220"/>
          </a:xfrm>
          <a:prstGeom prst="rect">
            <a:avLst/>
          </a:prstGeom>
          <a:noFill/>
        </p:spPr>
        <p:txBody>
          <a:bodyPr wrap="square" rtlCol="0" anchor="t">
            <a:spAutoFit/>
          </a:bodyPr>
          <a:lstStyle/>
          <a:p>
            <a:pPr algn="l"/>
            <a:r>
              <a:rPr lang="zh-CN" altLang="en-US" sz="2800" b="1" dirty="0">
                <a:solidFill>
                  <a:schemeClr val="accent4"/>
                </a:solidFill>
                <a:latin typeface="微软雅黑" panose="020B0503020204020204" pitchFamily="34" charset="-122"/>
                <a:ea typeface="微软雅黑" panose="020B0503020204020204" pitchFamily="34" charset="-122"/>
                <a:sym typeface="+mn-ea"/>
              </a:rPr>
              <a:t>疫情防控得当</a:t>
            </a:r>
            <a:r>
              <a:rPr lang="en-US" altLang="zh-CN" sz="2800" b="1" dirty="0">
                <a:solidFill>
                  <a:schemeClr val="accent4"/>
                </a:solidFill>
                <a:latin typeface="微软雅黑" panose="020B0503020204020204" pitchFamily="34" charset="-122"/>
                <a:ea typeface="微软雅黑" panose="020B0503020204020204" pitchFamily="34" charset="-122"/>
                <a:sym typeface="+mn-ea"/>
              </a:rPr>
              <a:t>+</a:t>
            </a:r>
            <a:r>
              <a:rPr lang="zh-CN" altLang="en-US" sz="2800" b="1" dirty="0">
                <a:solidFill>
                  <a:schemeClr val="accent4"/>
                </a:solidFill>
                <a:latin typeface="微软雅黑" panose="020B0503020204020204" pitchFamily="34" charset="-122"/>
                <a:ea typeface="微软雅黑" panose="020B0503020204020204" pitchFamily="34" charset="-122"/>
                <a:sym typeface="+mn-ea"/>
              </a:rPr>
              <a:t>营商环境优化</a:t>
            </a:r>
            <a:endParaRPr lang="zh-CN" altLang="en-US" sz="28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11991" y="2717417"/>
            <a:ext cx="9669195" cy="461665"/>
          </a:xfrm>
          <a:prstGeom prst="rect">
            <a:avLst/>
          </a:prstGeom>
          <a:noFill/>
        </p:spPr>
        <p:txBody>
          <a:bodyPr wrap="square" rtlCol="0" anchor="t">
            <a:spAutoFit/>
          </a:bodyPr>
          <a:lstStyle/>
          <a:p>
            <a:r>
              <a:rPr lang="en-US" altLang="zh-CN" sz="2400" b="1" dirty="0">
                <a:solidFill>
                  <a:schemeClr val="bg1"/>
                </a:solidFill>
                <a:latin typeface="微软雅黑" panose="020B0503020204020204" pitchFamily="34" charset="-122"/>
                <a:ea typeface="微软雅黑" panose="020B0503020204020204" pitchFamily="34" charset="-122"/>
                <a:sym typeface="+mn-ea"/>
              </a:rPr>
              <a:t>1-9</a:t>
            </a:r>
            <a:r>
              <a:rPr lang="zh-CN" altLang="en-US" sz="2400" b="1" dirty="0">
                <a:solidFill>
                  <a:schemeClr val="bg1"/>
                </a:solidFill>
                <a:latin typeface="微软雅黑" panose="020B0503020204020204" pitchFamily="34" charset="-122"/>
                <a:ea typeface="微软雅黑" panose="020B0503020204020204" pitchFamily="34" charset="-122"/>
                <a:sym typeface="+mn-ea"/>
              </a:rPr>
              <a:t>月，我国实际利用外资以美元计</a:t>
            </a:r>
            <a:r>
              <a:rPr lang="en-US" altLang="zh-CN" sz="2400" b="1" dirty="0">
                <a:solidFill>
                  <a:schemeClr val="bg1"/>
                </a:solidFill>
                <a:latin typeface="微软雅黑" panose="020B0503020204020204" pitchFamily="34" charset="-122"/>
                <a:ea typeface="微软雅黑" panose="020B0503020204020204" pitchFamily="34" charset="-122"/>
                <a:sym typeface="+mn-ea"/>
              </a:rPr>
              <a:t>1032.6</a:t>
            </a:r>
            <a:r>
              <a:rPr lang="zh-CN" altLang="en-US" sz="2400" b="1" dirty="0">
                <a:solidFill>
                  <a:schemeClr val="bg1"/>
                </a:solidFill>
                <a:latin typeface="微软雅黑" panose="020B0503020204020204" pitchFamily="34" charset="-122"/>
                <a:ea typeface="微软雅黑" panose="020B0503020204020204" pitchFamily="34" charset="-122"/>
                <a:sym typeface="+mn-ea"/>
              </a:rPr>
              <a:t>亿美元，</a:t>
            </a:r>
            <a:r>
              <a:rPr lang="zh-CN" altLang="en-US" sz="2400" b="1" dirty="0">
                <a:solidFill>
                  <a:schemeClr val="accent4"/>
                </a:solidFill>
                <a:latin typeface="微软雅黑" panose="020B0503020204020204" pitchFamily="34" charset="-122"/>
                <a:ea typeface="微软雅黑" panose="020B0503020204020204" pitchFamily="34" charset="-122"/>
                <a:sym typeface="+mn-ea"/>
              </a:rPr>
              <a:t>同比增长</a:t>
            </a:r>
            <a:r>
              <a:rPr lang="en-US" altLang="zh-CN" sz="2400" b="1" dirty="0">
                <a:solidFill>
                  <a:schemeClr val="accent4"/>
                </a:solidFill>
                <a:latin typeface="微软雅黑" panose="020B0503020204020204" pitchFamily="34" charset="-122"/>
                <a:ea typeface="微软雅黑" panose="020B0503020204020204" pitchFamily="34" charset="-122"/>
                <a:sym typeface="+mn-ea"/>
              </a:rPr>
              <a:t>2.5%</a:t>
            </a:r>
            <a:endParaRPr lang="zh-CN" altLang="en-US" sz="24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11992" y="3369860"/>
            <a:ext cx="9207079" cy="461665"/>
          </a:xfrm>
          <a:prstGeom prst="rect">
            <a:avLst/>
          </a:prstGeom>
          <a:noFill/>
        </p:spPr>
        <p:txBody>
          <a:bodyPr wrap="square" rtlCol="0" anchor="t">
            <a:spAutoFit/>
          </a:bodyPr>
          <a:lstStyle/>
          <a:p>
            <a:r>
              <a:rPr lang="en-US" altLang="zh-CN" sz="2400" b="1" dirty="0">
                <a:solidFill>
                  <a:schemeClr val="bg1"/>
                </a:solidFill>
                <a:latin typeface="微软雅黑" panose="020B0503020204020204" pitchFamily="34" charset="-122"/>
                <a:ea typeface="微软雅黑" panose="020B0503020204020204" pitchFamily="34" charset="-122"/>
                <a:sym typeface="+mn-ea"/>
              </a:rPr>
              <a:t>1-9</a:t>
            </a:r>
            <a:r>
              <a:rPr lang="zh-CN" altLang="en-US" sz="2400" b="1" dirty="0">
                <a:solidFill>
                  <a:schemeClr val="bg1"/>
                </a:solidFill>
                <a:latin typeface="微软雅黑" panose="020B0503020204020204" pitchFamily="34" charset="-122"/>
                <a:ea typeface="微软雅黑" panose="020B0503020204020204" pitchFamily="34" charset="-122"/>
                <a:sym typeface="+mn-ea"/>
              </a:rPr>
              <a:t>月，外商投资企业利润再投资以美元计，</a:t>
            </a:r>
            <a:r>
              <a:rPr lang="zh-CN" altLang="en-US" sz="2400" b="1" dirty="0">
                <a:solidFill>
                  <a:schemeClr val="accent4"/>
                </a:solidFill>
                <a:latin typeface="微软雅黑" panose="020B0503020204020204" pitchFamily="34" charset="-122"/>
                <a:ea typeface="微软雅黑" panose="020B0503020204020204" pitchFamily="34" charset="-122"/>
                <a:sym typeface="+mn-ea"/>
              </a:rPr>
              <a:t>同比增长</a:t>
            </a:r>
            <a:r>
              <a:rPr lang="en-US" altLang="zh-CN" sz="2400" b="1" dirty="0">
                <a:solidFill>
                  <a:schemeClr val="accent4"/>
                </a:solidFill>
                <a:latin typeface="微软雅黑" panose="020B0503020204020204" pitchFamily="34" charset="-122"/>
                <a:ea typeface="微软雅黑" panose="020B0503020204020204" pitchFamily="34" charset="-122"/>
                <a:sym typeface="+mn-ea"/>
              </a:rPr>
              <a:t>25.5%</a:t>
            </a:r>
            <a:endParaRPr lang="zh-CN" altLang="en-US" sz="24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9" name="箭头: 右 8"/>
          <p:cNvSpPr/>
          <p:nvPr/>
        </p:nvSpPr>
        <p:spPr>
          <a:xfrm>
            <a:off x="998517" y="4098835"/>
            <a:ext cx="309173" cy="370156"/>
          </a:xfrm>
          <a:prstGeom prst="rightArrow">
            <a:avLst>
              <a:gd name="adj1" fmla="val 50000"/>
              <a:gd name="adj2" fmla="val 12078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0 0 L -0.3306 -0.31644 " pathEditMode="relative" rAng="0" ptsTypes="AA">
                                      <p:cBhvr>
                                        <p:cTn id="10" dur="2000" fill="hold"/>
                                        <p:tgtEl>
                                          <p:spTgt spid="4"/>
                                        </p:tgtEl>
                                        <p:attrNameLst>
                                          <p:attrName>ppt_x</p:attrName>
                                          <p:attrName>ppt_y</p:attrName>
                                        </p:attrNameLst>
                                      </p:cBhvr>
                                      <p:rCtr x="-16536" y="-15833"/>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7" grpId="0"/>
      <p:bldP spid="8" grpId="0"/>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38921" name="矩形 8"/>
          <p:cNvSpPr>
            <a:spLocks noChangeArrowheads="1"/>
          </p:cNvSpPr>
          <p:nvPr/>
        </p:nvSpPr>
        <p:spPr bwMode="auto">
          <a:xfrm>
            <a:off x="1267460" y="1632584"/>
            <a:ext cx="9490710" cy="2968913"/>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2" name="矩形 9"/>
          <p:cNvSpPr>
            <a:spLocks noChangeArrowheads="1"/>
          </p:cNvSpPr>
          <p:nvPr/>
        </p:nvSpPr>
        <p:spPr bwMode="auto">
          <a:xfrm>
            <a:off x="1729740" y="1398905"/>
            <a:ext cx="2206625" cy="480695"/>
          </a:xfrm>
          <a:prstGeom prst="rect">
            <a:avLst/>
          </a:prstGeom>
          <a:solidFill>
            <a:schemeClr val="accent4"/>
          </a:solidFill>
          <a:ln>
            <a:noFill/>
          </a:ln>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3" name="文本框 11"/>
          <p:cNvSpPr txBox="1">
            <a:spLocks noChangeArrowheads="1"/>
          </p:cNvSpPr>
          <p:nvPr/>
        </p:nvSpPr>
        <p:spPr bwMode="auto">
          <a:xfrm>
            <a:off x="2141537" y="1432530"/>
            <a:ext cx="1383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典型案例</a:t>
            </a:r>
            <a:endParaRPr 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bwMode="auto">
          <a:xfrm>
            <a:off x="1729740" y="2157729"/>
            <a:ext cx="8569960" cy="9984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p>
            <a:pPr lvl="0" algn="just" defTabSz="1216025">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杰克、萝丝又看到李四的龙虾养殖有限公司很红火，就通过泰坦尼克餐饮有限公司收购回来。一年后，境外个人杰克</a:t>
            </a: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斯坦森从泰坦尼克餐饮有限公司手中收购了龙虾养殖有限公司。</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bwMode="auto">
          <a:xfrm>
            <a:off x="1729740" y="3039129"/>
            <a:ext cx="8569960" cy="1840293"/>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p>
            <a:pPr lvl="0" algn="just" defTabSz="1216025">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又一年后，杰克</a:t>
            </a: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斯坦森减资</a:t>
            </a: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1000</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万美元，并将剩余的全部股份转让给境内个人王五。</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矩形 8"/>
          <p:cNvSpPr>
            <a:spLocks noChangeArrowheads="1"/>
          </p:cNvSpPr>
          <p:nvPr/>
        </p:nvSpPr>
        <p:spPr bwMode="auto">
          <a:xfrm>
            <a:off x="1267460" y="4918750"/>
            <a:ext cx="9490710" cy="1423056"/>
          </a:xfrm>
          <a:prstGeom prst="rect">
            <a:avLst/>
          </a:prstGeom>
          <a:noFill/>
          <a:ln w="25400">
            <a:solidFill>
              <a:schemeClr val="accent4">
                <a:lumMod val="60000"/>
                <a:lumOff val="40000"/>
              </a:schemeClr>
            </a:solidFill>
            <a:miter lim="800000"/>
          </a:ln>
        </p:spPr>
        <p:txBody>
          <a:bodyPr anchor="ctr"/>
          <a:lstStyle/>
          <a:p>
            <a:pPr>
              <a:lnSpc>
                <a:spcPct val="120000"/>
              </a:lnSpc>
            </a:pPr>
            <a:endParaRPr lang="en-US"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1597742" y="5095935"/>
            <a:ext cx="8814619" cy="1061381"/>
          </a:xfrm>
          <a:prstGeom prst="rect">
            <a:avLst/>
          </a:prstGeom>
          <a:noFill/>
        </p:spPr>
        <p:txBody>
          <a:bodyPr wrap="square">
            <a:spAutoFit/>
          </a:bodyPr>
          <a:lstStyle/>
          <a:p>
            <a:pPr marL="285750" indent="-285750" algn="just">
              <a:lnSpc>
                <a:spcPct val="120000"/>
              </a:lnSpc>
              <a:buFont typeface="Wingdings" panose="05000000000000000000" pitchFamily="2" charset="2"/>
              <a:buChar char="n"/>
            </a:pP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外国投资者清算、减资所得资金汇出、外国投资者先行收回投资资金汇出不再提交</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服务贸易等项目对外支付税务备案表</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20000"/>
              </a:lnSpc>
              <a:buFont typeface="Wingdings" panose="05000000000000000000" pitchFamily="2" charset="2"/>
              <a:buChar char="n"/>
            </a:pP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取消</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FDI</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外转中股权变更业务外汇登记环节提交税务备案凭证的要求</a:t>
            </a:r>
            <a:endPar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4" name="文本框 3"/>
          <p:cNvSpPr txBox="1"/>
          <p:nvPr/>
        </p:nvSpPr>
        <p:spPr>
          <a:xfrm>
            <a:off x="5157281" y="2875002"/>
            <a:ext cx="1877437" cy="1107996"/>
          </a:xfrm>
          <a:prstGeom prst="rect">
            <a:avLst/>
          </a:prstGeom>
          <a:noFill/>
        </p:spPr>
        <p:txBody>
          <a:bodyPr wrap="none" rtlCol="0" anchor="t">
            <a:spAutoFit/>
          </a:bodyPr>
          <a:lstStyle/>
          <a:p>
            <a:r>
              <a:rPr lang="zh-CN" altLang="en-US" sz="6600" b="1" dirty="0">
                <a:solidFill>
                  <a:schemeClr val="bg1"/>
                </a:solidFill>
                <a:latin typeface="微软雅黑" panose="020B0503020204020204" pitchFamily="34" charset="-122"/>
                <a:ea typeface="微软雅黑" panose="020B0503020204020204" pitchFamily="34" charset="-122"/>
                <a:sym typeface="+mn-ea"/>
              </a:rPr>
              <a:t>外债</a:t>
            </a:r>
            <a:endParaRPr lang="zh-CN" altLang="en-US" sz="66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2540" y="0"/>
            <a:ext cx="12212320" cy="6885305"/>
          </a:xfrm>
          <a:prstGeom prst="rect">
            <a:avLst/>
          </a:prstGeom>
          <a:solidFill>
            <a:schemeClr val="accent1">
              <a:lumMod val="75000"/>
              <a:alpha val="88000"/>
            </a:schemeClr>
          </a:solidFill>
          <a:ln>
            <a:noFill/>
          </a:ln>
          <a:effectLst/>
        </p:spPr>
        <p:txBody>
          <a:bodyPr lIns="68580" tIns="34291" rIns="68580" bIns="34291"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文本框 7"/>
          <p:cNvSpPr>
            <a:spLocks noChangeArrowheads="1"/>
          </p:cNvSpPr>
          <p:nvPr/>
        </p:nvSpPr>
        <p:spPr bwMode="auto">
          <a:xfrm>
            <a:off x="2424112" y="2367171"/>
            <a:ext cx="734377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什么是外债？</a:t>
            </a:r>
            <a:endParaRPr lang="zh-CN" altLang="en-US" sz="6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19536" y="2684089"/>
            <a:ext cx="1423755" cy="1423755"/>
          </a:xfrm>
          <a:prstGeom prst="rect">
            <a:avLst/>
          </a:prstGeom>
        </p:spPr>
      </p:pic>
      <p:sp>
        <p:nvSpPr>
          <p:cNvPr id="5" name="文本框 4"/>
          <p:cNvSpPr txBox="1"/>
          <p:nvPr/>
        </p:nvSpPr>
        <p:spPr>
          <a:xfrm>
            <a:off x="2063552" y="4321982"/>
            <a:ext cx="1423755"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境内机构</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1850" y="2684088"/>
            <a:ext cx="1423755" cy="1423755"/>
          </a:xfrm>
          <a:prstGeom prst="rect">
            <a:avLst/>
          </a:prstGeom>
        </p:spPr>
      </p:pic>
      <p:sp>
        <p:nvSpPr>
          <p:cNvPr id="7" name="箭头: 左 6"/>
          <p:cNvSpPr/>
          <p:nvPr/>
        </p:nvSpPr>
        <p:spPr>
          <a:xfrm>
            <a:off x="3609859" y="3197905"/>
            <a:ext cx="1423755" cy="396119"/>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363708" y="4321982"/>
            <a:ext cx="1423755"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非居民</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biLevel thresh="25000"/>
            <a:extLst>
              <a:ext uri="{28A0092B-C50C-407E-A947-70E740481C1C}">
                <a14:useLocalDpi xmlns:a14="http://schemas.microsoft.com/office/drawing/2010/main" val="0"/>
              </a:ext>
            </a:extLst>
          </a:blip>
          <a:srcRect/>
          <a:stretch>
            <a:fillRect/>
          </a:stretch>
        </p:blipFill>
        <p:spPr>
          <a:xfrm>
            <a:off x="3792792" y="2233750"/>
            <a:ext cx="979557" cy="979557"/>
          </a:xfrm>
          <a:prstGeom prst="rect">
            <a:avLst/>
          </a:prstGeom>
        </p:spPr>
      </p:pic>
      <p:sp>
        <p:nvSpPr>
          <p:cNvPr id="10" name="左大括号 9"/>
          <p:cNvSpPr/>
          <p:nvPr/>
        </p:nvSpPr>
        <p:spPr>
          <a:xfrm>
            <a:off x="6789420" y="1501775"/>
            <a:ext cx="508635" cy="3854450"/>
          </a:xfrm>
          <a:prstGeom prst="leftBrace">
            <a:avLst>
              <a:gd name="adj1" fmla="val 8333"/>
              <a:gd name="adj2" fmla="val 49545"/>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7350978" y="1352332"/>
            <a:ext cx="1552786"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境外银行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361238" y="1973064"/>
            <a:ext cx="2438012"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境外母、子公司</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361238" y="2621136"/>
            <a:ext cx="2726044"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境外其他关联公司</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378725" y="3269208"/>
            <a:ext cx="2059963"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境外企业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375525" y="3874889"/>
            <a:ext cx="1861948"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境外个人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375525" y="4450953"/>
            <a:ext cx="2161343"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境外资本市场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rot="5400000">
            <a:off x="6970016" y="5457277"/>
            <a:ext cx="1552033" cy="460375"/>
          </a:xfrm>
          <a:prstGeom prst="rect">
            <a:avLst/>
          </a:prstGeom>
          <a:noFill/>
        </p:spPr>
        <p:txBody>
          <a:bodyPr wrap="square" rtlCol="0">
            <a:spAutoFit/>
          </a:bodyPr>
          <a:lstStyle/>
          <a:p>
            <a:r>
              <a:rPr lang="en-US" altLang="zh-CN" sz="2400" b="1" dirty="0">
                <a:solidFill>
                  <a:schemeClr val="bg1"/>
                </a:solidFill>
              </a:rPr>
              <a:t>……</a:t>
            </a:r>
            <a:endParaRPr lang="zh-CN" altLang="en-US" sz="2400" b="1" dirty="0">
              <a:solidFill>
                <a:schemeClr val="bg1"/>
              </a:solidFill>
            </a:endParaRPr>
          </a:p>
        </p:txBody>
      </p:sp>
      <p:sp>
        <p:nvSpPr>
          <p:cNvPr id="16" name="文本框 15"/>
          <p:cNvSpPr txBox="1"/>
          <p:nvPr/>
        </p:nvSpPr>
        <p:spPr>
          <a:xfrm>
            <a:off x="7414177" y="5895057"/>
            <a:ext cx="5062958" cy="400110"/>
          </a:xfrm>
          <a:prstGeom prst="rect">
            <a:avLst/>
          </a:prstGeom>
          <a:solidFill>
            <a:srgbClr val="F49F5B"/>
          </a:solid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境内银行离岸部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7" grpId="0" bldLvl="0" animBg="1"/>
      <p:bldP spid="8" grpId="0"/>
      <p:bldP spid="10" grpId="0" bldLvl="0" animBg="1"/>
      <p:bldP spid="11" grpId="0"/>
      <p:bldP spid="12" grpId="0"/>
      <p:bldP spid="13" grpId="0"/>
      <p:bldP spid="14" grpId="0"/>
      <p:bldP spid="15" grpId="0"/>
      <p:bldP spid="17" grpId="0"/>
      <p:bldP spid="18"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20320" y="-27305"/>
            <a:ext cx="12212320" cy="6885305"/>
          </a:xfrm>
          <a:prstGeom prst="rect">
            <a:avLst/>
          </a:prstGeom>
          <a:solidFill>
            <a:schemeClr val="accent1">
              <a:lumMod val="75000"/>
              <a:alpha val="88000"/>
            </a:schemeClr>
          </a:solidFill>
          <a:ln>
            <a:noFill/>
          </a:ln>
          <a:effectLst/>
        </p:spPr>
        <p:txBody>
          <a:bodyPr lIns="68580" tIns="34291" rIns="68580" bIns="34291"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endParaRPr lang="zh-CN" altLang="zh-CN" dirty="0">
              <a:solidFill>
                <a:srgbClr val="FFFFFF"/>
              </a:solidFill>
              <a:latin typeface="宋体" panose="02010600030101010101" pitchFamily="2" charset="-122"/>
              <a:sym typeface="宋体" panose="02010600030101010101" pitchFamily="2" charset="-122"/>
            </a:endParaRPr>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56982" y="1979196"/>
            <a:ext cx="712930" cy="712930"/>
          </a:xfrm>
          <a:prstGeom prst="rect">
            <a:avLst/>
          </a:prstGeom>
        </p:spPr>
      </p:pic>
      <p:sp>
        <p:nvSpPr>
          <p:cNvPr id="6" name="思想气泡: 云 5"/>
          <p:cNvSpPr/>
          <p:nvPr/>
        </p:nvSpPr>
        <p:spPr>
          <a:xfrm>
            <a:off x="1702454" y="896620"/>
            <a:ext cx="2564765" cy="1061720"/>
          </a:xfrm>
          <a:prstGeom prst="cloudCallout">
            <a:avLst/>
          </a:prstGeom>
          <a:noFill/>
          <a:ln>
            <a:solidFill>
              <a:schemeClr val="bg1"/>
            </a:solidFill>
          </a:ln>
          <a:extLst>
            <a:ext uri="{909E8E84-426E-40DD-AFC4-6F175D3DCCD1}">
              <a14:hiddenFill xmlns:a14="http://schemas.microsoft.com/office/drawing/2010/main">
                <a:solidFill>
                  <a:srgbClr val="E7B26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可以借入多少？</a:t>
            </a:r>
            <a:endParaRPr lang="zh-CN" altLang="en-US"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706486" y="3003467"/>
            <a:ext cx="1518495" cy="39878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投注差模式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702454" y="3858177"/>
            <a:ext cx="3077322" cy="39878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宏观审慎模式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左大括号 4"/>
          <p:cNvSpPr/>
          <p:nvPr/>
        </p:nvSpPr>
        <p:spPr>
          <a:xfrm>
            <a:off x="1324576" y="3230568"/>
            <a:ext cx="317534" cy="826999"/>
          </a:xfrm>
          <a:prstGeom prst="leftBrace">
            <a:avLst/>
          </a:prstGeom>
          <a:noFill/>
          <a:ln w="19050">
            <a:solidFill>
              <a:schemeClr val="bg1"/>
            </a:solidFill>
          </a:ln>
          <a:extLst>
            <a:ext uri="{909E8E84-426E-40DD-AFC4-6F175D3DCCD1}">
              <a14:hiddenFill xmlns:a14="http://schemas.microsoft.com/office/drawing/2010/main">
                <a:solidFill>
                  <a:schemeClr val="bg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318882" y="4788058"/>
            <a:ext cx="6921787" cy="967188"/>
          </a:xfrm>
          <a:prstGeom prst="rect">
            <a:avLst/>
          </a:prstGeom>
          <a:noFill/>
        </p:spPr>
        <p:txBody>
          <a:bodyPr wrap="square" rtlCol="0">
            <a:spAutoFit/>
          </a:bodyPr>
          <a:lstStyle/>
          <a:p>
            <a:pPr>
              <a:lnSpc>
                <a:spcPct val="150000"/>
              </a:lnSpc>
            </a:pPr>
            <a:r>
              <a:rPr lang="zh-CN" altLang="en-US"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宏观审慎调节参数由</a:t>
            </a:r>
            <a:r>
              <a:rPr lang="en-US" altLang="zh-CN"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上调至</a:t>
            </a:r>
            <a:r>
              <a:rPr lang="en-US" altLang="zh-CN"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1.25</a:t>
            </a:r>
            <a:r>
              <a:rPr lang="zh-CN" altLang="en-US"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2020.3</a:t>
            </a:r>
            <a:r>
              <a:rPr lang="zh-CN" altLang="en-US"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Font typeface="Wingdings" panose="05000000000000000000" charset="0"/>
              <a:buNone/>
            </a:pPr>
            <a:r>
              <a:rPr lang="en-US" altLang="zh-CN" sz="2000" b="1" dirty="0" err="1">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疫情防控确有需要的，可根据实际需求借用外债</a:t>
            </a:r>
            <a:r>
              <a:rPr lang="zh-CN" altLang="en-US"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2020.2</a:t>
            </a:r>
            <a:r>
              <a:rPr lang="zh-CN" altLang="en-US" sz="2000" b="1" dirty="0">
                <a:solidFill>
                  <a:srgbClr val="F9FBFA"/>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p>
        </p:txBody>
      </p:sp>
      <p:sp>
        <p:nvSpPr>
          <p:cNvPr id="11" name="文本框 10"/>
          <p:cNvSpPr txBox="1"/>
          <p:nvPr/>
        </p:nvSpPr>
        <p:spPr>
          <a:xfrm>
            <a:off x="3447352" y="3898156"/>
            <a:ext cx="6125165" cy="338554"/>
          </a:xfrm>
          <a:prstGeom prst="rect">
            <a:avLst/>
          </a:prstGeom>
          <a:noFill/>
        </p:spPr>
        <p:txBody>
          <a:bodyPr wrap="square">
            <a:spAutoFit/>
          </a:bodyPr>
          <a:lstStyle/>
          <a:p>
            <a:pPr algn="just" fontAlgn="auto">
              <a:spcBef>
                <a:spcPts val="0"/>
              </a:spcBef>
              <a:spcAft>
                <a:spcPts val="0"/>
              </a:spcAft>
              <a:buFontTx/>
              <a:buNone/>
              <a:defRPr/>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上限：资本或净资产</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跨境融资杠杆率</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宏观审慎调节参数</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3447352" y="3047232"/>
            <a:ext cx="4819913" cy="338554"/>
          </a:xfrm>
          <a:prstGeom prst="rect">
            <a:avLst/>
          </a:prstGeom>
          <a:noFill/>
        </p:spPr>
        <p:txBody>
          <a:bodyPr wrap="square">
            <a:spAutoFit/>
          </a:bodyPr>
          <a:lstStyle/>
          <a:p>
            <a:pPr algn="just" fontAlgn="auto">
              <a:spcBef>
                <a:spcPts val="0"/>
              </a:spcBef>
              <a:spcAft>
                <a:spcPts val="0"/>
              </a:spcAft>
              <a:buFontTx/>
              <a:buNone/>
              <a:defRPr/>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上限：（投资总额</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注册资本）</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外资到资比例</a:t>
            </a:r>
            <a:endPar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箭头: 五边形 9"/>
          <p:cNvSpPr/>
          <p:nvPr/>
        </p:nvSpPr>
        <p:spPr>
          <a:xfrm>
            <a:off x="1032388" y="4965290"/>
            <a:ext cx="206477" cy="177232"/>
          </a:xfrm>
          <a:prstGeom prst="homePlate">
            <a:avLst/>
          </a:prstGeom>
          <a:solidFill>
            <a:srgbClr val="F49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p:bldP spid="29" grpId="0"/>
      <p:bldP spid="5" grpId="0" bldLvl="0" animBg="1"/>
      <p:bldP spid="4" grpId="0"/>
      <p:bldP spid="11" grpId="0"/>
      <p:bldP spid="8"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p:cNvSpPr>
            <a:spLocks noChangeArrowheads="1"/>
          </p:cNvSpPr>
          <p:nvPr/>
        </p:nvSpPr>
        <p:spPr bwMode="auto">
          <a:xfrm>
            <a:off x="-2539" y="-19668"/>
            <a:ext cx="12212320" cy="6885305"/>
          </a:xfrm>
          <a:prstGeom prst="rect">
            <a:avLst/>
          </a:prstGeom>
          <a:solidFill>
            <a:schemeClr val="accent1">
              <a:lumMod val="75000"/>
              <a:alpha val="88000"/>
            </a:schemeClr>
          </a:solidFill>
          <a:ln>
            <a:noFill/>
          </a:ln>
          <a:effectLst/>
        </p:spPr>
        <p:txBody>
          <a:bodyPr lIns="68580" tIns="34291" rIns="68580" bIns="34291"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endParaRPr lang="zh-CN" altLang="zh-CN" dirty="0">
              <a:solidFill>
                <a:srgbClr val="FFFFFF"/>
              </a:solidFill>
              <a:latin typeface="宋体" panose="02010600030101010101" pitchFamily="2" charset="-122"/>
              <a:sym typeface="宋体" panose="02010600030101010101" pitchFamily="2" charset="-122"/>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7033780" y="3556701"/>
            <a:ext cx="1266852" cy="368300"/>
          </a:xfrm>
          <a:prstGeom prst="rect">
            <a:avLst/>
          </a:prstGeom>
          <a:noFill/>
        </p:spPr>
        <p:txBody>
          <a:bodyPr wrap="square" rtlCol="0">
            <a:spAutoFit/>
          </a:bodyPr>
          <a:lstStyle/>
          <a:p>
            <a:r>
              <a:rPr lang="zh-CN" altLang="en-US" b="1" dirty="0">
                <a:solidFill>
                  <a:srgbClr val="F9FBFA"/>
                </a:solidFill>
                <a:latin typeface="微软雅黑" panose="020B0503020204020204" pitchFamily="34" charset="-122"/>
                <a:ea typeface="微软雅黑" panose="020B0503020204020204" pitchFamily="34" charset="-122"/>
              </a:rPr>
              <a:t>网上办</a:t>
            </a:r>
            <a:endParaRPr lang="zh-CN" altLang="en-US" b="1" dirty="0">
              <a:solidFill>
                <a:srgbClr val="F9FBF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029050" y="3556800"/>
            <a:ext cx="939196" cy="368300"/>
          </a:xfrm>
          <a:prstGeom prst="rect">
            <a:avLst/>
          </a:prstGeom>
          <a:noFill/>
        </p:spPr>
        <p:txBody>
          <a:bodyPr wrap="square" rtlCol="0">
            <a:spAutoFit/>
          </a:bodyPr>
          <a:lstStyle/>
          <a:p>
            <a:r>
              <a:rPr lang="zh-CN" altLang="en-US" b="1" dirty="0">
                <a:solidFill>
                  <a:srgbClr val="F9FBFA"/>
                </a:solidFill>
                <a:latin typeface="微软雅黑" panose="020B0503020204020204" pitchFamily="34" charset="-122"/>
                <a:ea typeface="微软雅黑" panose="020B0503020204020204" pitchFamily="34" charset="-122"/>
              </a:rPr>
              <a:t>邮寄办</a:t>
            </a:r>
            <a:endParaRPr lang="zh-CN" altLang="en-US" b="1" dirty="0">
              <a:solidFill>
                <a:srgbClr val="F9FBFA"/>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769943" y="3559220"/>
            <a:ext cx="1314610" cy="368300"/>
          </a:xfrm>
          <a:prstGeom prst="rect">
            <a:avLst/>
          </a:prstGeom>
          <a:noFill/>
        </p:spPr>
        <p:txBody>
          <a:bodyPr wrap="square" rtlCol="0">
            <a:spAutoFit/>
          </a:bodyPr>
          <a:lstStyle/>
          <a:p>
            <a:r>
              <a:rPr lang="zh-CN" altLang="en-US" b="1" dirty="0">
                <a:solidFill>
                  <a:srgbClr val="F9FBFA"/>
                </a:solidFill>
                <a:latin typeface="微软雅黑" panose="020B0503020204020204" pitchFamily="34" charset="-122"/>
                <a:ea typeface="微软雅黑" panose="020B0503020204020204" pitchFamily="34" charset="-122"/>
              </a:rPr>
              <a:t>邮件办</a:t>
            </a:r>
            <a:endParaRPr lang="zh-CN" altLang="en-US" b="1" dirty="0">
              <a:solidFill>
                <a:srgbClr val="F9FBFA"/>
              </a:solidFill>
              <a:latin typeface="微软雅黑" panose="020B0503020204020204" pitchFamily="34" charset="-122"/>
              <a:ea typeface="微软雅黑" panose="020B0503020204020204" pitchFamily="34" charset="-122"/>
            </a:endParaRPr>
          </a:p>
        </p:txBody>
      </p:sp>
      <p:pic>
        <p:nvPicPr>
          <p:cNvPr id="46" name="图片 4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5093595" y="3080975"/>
            <a:ext cx="395187" cy="395187"/>
          </a:xfrm>
          <a:prstGeom prst="rect">
            <a:avLst/>
          </a:prstGeom>
        </p:spPr>
      </p:pic>
      <p:pic>
        <p:nvPicPr>
          <p:cNvPr id="49" name="图片 4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35332" y="2955482"/>
            <a:ext cx="539851" cy="539851"/>
          </a:xfrm>
          <a:prstGeom prst="rect">
            <a:avLst/>
          </a:prstGeom>
        </p:spPr>
      </p:pic>
      <p:pic>
        <p:nvPicPr>
          <p:cNvPr id="50" name="图片 49">
            <a:hlinkClick r:id="rId3" action="ppaction://hlinksldjump"/>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flipH="1">
            <a:off x="7178373" y="3050143"/>
            <a:ext cx="467472" cy="445190"/>
          </a:xfrm>
          <a:prstGeom prst="rect">
            <a:avLst/>
          </a:prstGeom>
        </p:spPr>
      </p:pic>
      <p:pic>
        <p:nvPicPr>
          <p:cNvPr id="48" name="图片 47"/>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flipH="1">
            <a:off x="3087269" y="2967922"/>
            <a:ext cx="539851" cy="609631"/>
          </a:xfrm>
          <a:prstGeom prst="rect">
            <a:avLst/>
          </a:prstGeom>
          <a:noFill/>
          <a:ln>
            <a:noFill/>
          </a:ln>
        </p:spPr>
      </p:pic>
      <p:sp>
        <p:nvSpPr>
          <p:cNvPr id="55" name="箭头: 右 54"/>
          <p:cNvSpPr/>
          <p:nvPr/>
        </p:nvSpPr>
        <p:spPr>
          <a:xfrm>
            <a:off x="4134485" y="3187700"/>
            <a:ext cx="294005" cy="288290"/>
          </a:xfrm>
          <a:prstGeom prst="rightArrow">
            <a:avLst/>
          </a:prstGeom>
          <a:solidFill>
            <a:srgbClr val="F49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9FBFA"/>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867344" y="3547606"/>
            <a:ext cx="1266852" cy="368300"/>
          </a:xfrm>
          <a:prstGeom prst="rect">
            <a:avLst/>
          </a:prstGeom>
          <a:noFill/>
        </p:spPr>
        <p:txBody>
          <a:bodyPr wrap="square" rtlCol="0">
            <a:spAutoFit/>
          </a:bodyPr>
          <a:lstStyle/>
          <a:p>
            <a:r>
              <a:rPr lang="zh-CN" altLang="en-US" b="1" dirty="0">
                <a:solidFill>
                  <a:srgbClr val="F9FBFA"/>
                </a:solidFill>
                <a:latin typeface="微软雅黑" panose="020B0503020204020204" pitchFamily="34" charset="-122"/>
                <a:ea typeface="微软雅黑" panose="020B0503020204020204" pitchFamily="34" charset="-122"/>
              </a:rPr>
              <a:t>现场办理</a:t>
            </a:r>
            <a:endParaRPr lang="zh-CN" altLang="en-US" b="1" dirty="0">
              <a:solidFill>
                <a:srgbClr val="F9FBFA"/>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135505" y="3547811"/>
            <a:ext cx="1266852" cy="368300"/>
          </a:xfrm>
          <a:prstGeom prst="rect">
            <a:avLst/>
          </a:prstGeom>
          <a:noFill/>
        </p:spPr>
        <p:txBody>
          <a:bodyPr wrap="square" rtlCol="0">
            <a:spAutoFit/>
          </a:bodyPr>
          <a:lstStyle/>
          <a:p>
            <a:r>
              <a:rPr lang="zh-CN" altLang="en-US" b="1" dirty="0">
                <a:solidFill>
                  <a:srgbClr val="F9FBFA"/>
                </a:solidFill>
                <a:latin typeface="微软雅黑" panose="020B0503020204020204" pitchFamily="34" charset="-122"/>
                <a:ea typeface="微软雅黑" panose="020B0503020204020204" pitchFamily="34" charset="-122"/>
              </a:rPr>
              <a:t>银行代收</a:t>
            </a:r>
            <a:endParaRPr lang="zh-CN" altLang="en-US" b="1" dirty="0">
              <a:solidFill>
                <a:srgbClr val="F9FBFA"/>
              </a:solidFill>
              <a:latin typeface="微软雅黑" panose="020B0503020204020204" pitchFamily="34" charset="-122"/>
              <a:ea typeface="微软雅黑" panose="020B0503020204020204" pitchFamily="34" charset="-122"/>
            </a:endParaRPr>
          </a:p>
        </p:txBody>
      </p:sp>
      <p:sp>
        <p:nvSpPr>
          <p:cNvPr id="9" name="圆角矩形 8"/>
          <p:cNvSpPr/>
          <p:nvPr/>
        </p:nvSpPr>
        <p:spPr>
          <a:xfrm>
            <a:off x="2444115" y="2629535"/>
            <a:ext cx="7303770" cy="1525905"/>
          </a:xfrm>
          <a:prstGeom prst="round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966470" y="671830"/>
            <a:ext cx="1398905" cy="607695"/>
          </a:xfrm>
          <a:prstGeom prst="roundRect">
            <a:avLst/>
          </a:prstGeom>
          <a:noFill/>
          <a:ln w="28575">
            <a:solidFill>
              <a:schemeClr val="bg1"/>
            </a:solid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微软雅黑" panose="020B0503020204020204" pitchFamily="34" charset="-122"/>
                <a:ea typeface="微软雅黑" panose="020B0503020204020204" pitchFamily="34" charset="-122"/>
              </a:rPr>
              <a:t>渠道便利</a:t>
            </a:r>
            <a:endParaRPr lang="zh-CN" altLang="zh-CN" b="1">
              <a:latin typeface="微软雅黑" panose="020B0503020204020204" pitchFamily="34" charset="-122"/>
              <a:ea typeface="微软雅黑" panose="020B0503020204020204" pitchFamily="34" charset="-122"/>
            </a:endParaRPr>
          </a:p>
        </p:txBody>
      </p:sp>
      <p:sp>
        <p:nvSpPr>
          <p:cNvPr id="10" name="文本框 9"/>
          <p:cNvSpPr txBox="1"/>
          <p:nvPr/>
        </p:nvSpPr>
        <p:spPr>
          <a:xfrm>
            <a:off x="2386337" y="4758837"/>
            <a:ext cx="7783195"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国家外汇管理局政务服务网上办理系统（</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http://zwfw.safe.gov.cn/asone</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8392049" y="2929290"/>
            <a:ext cx="609631" cy="609631"/>
          </a:xfrm>
          <a:prstGeom prst="rect">
            <a:avLst/>
          </a:prstGeom>
        </p:spPr>
      </p:pic>
      <p:sp>
        <p:nvSpPr>
          <p:cNvPr id="57" name="矩形 56"/>
          <p:cNvSpPr/>
          <p:nvPr/>
        </p:nvSpPr>
        <p:spPr>
          <a:xfrm>
            <a:off x="966470" y="2430429"/>
            <a:ext cx="2651760" cy="400110"/>
          </a:xfrm>
          <a:prstGeom prst="rect">
            <a:avLst/>
          </a:prstGeom>
          <a:solidFill>
            <a:srgbClr val="F49F5B"/>
          </a:solidFill>
        </p:spPr>
        <p:txBody>
          <a:bodyPr wrap="square">
            <a:spAutoFit/>
          </a:bodyPr>
          <a:lstStyle/>
          <a:p>
            <a:pPr algn="ctr"/>
            <a:r>
              <a:rPr lang="zh-CN" altLang="zh-CN" sz="2000" b="1" dirty="0">
                <a:solidFill>
                  <a:srgbClr val="F9FBFA"/>
                </a:solidFill>
                <a:latin typeface="微软雅黑" panose="020B0503020204020204" pitchFamily="34" charset="-122"/>
                <a:ea typeface="微软雅黑" panose="020B0503020204020204" pitchFamily="34" charset="-122"/>
              </a:rPr>
              <a:t>疫情防控确有需要的</a:t>
            </a:r>
            <a:endParaRPr lang="zh-CN" altLang="zh-CN" sz="2000" b="1" dirty="0">
              <a:solidFill>
                <a:srgbClr val="F9FBFA"/>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p:cNvSpPr>
            <a:spLocks noChangeArrowheads="1"/>
          </p:cNvSpPr>
          <p:nvPr/>
        </p:nvSpPr>
        <p:spPr bwMode="auto">
          <a:xfrm>
            <a:off x="-2540" y="0"/>
            <a:ext cx="12212320" cy="6885305"/>
          </a:xfrm>
          <a:prstGeom prst="rect">
            <a:avLst/>
          </a:prstGeom>
          <a:solidFill>
            <a:schemeClr val="accent1">
              <a:lumMod val="75000"/>
              <a:alpha val="88000"/>
            </a:schemeClr>
          </a:solidFill>
          <a:ln>
            <a:noFill/>
          </a:ln>
          <a:effectLst/>
        </p:spPr>
        <p:txBody>
          <a:bodyPr lIns="68580" tIns="34291" rIns="68580" bIns="34291"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endParaRPr lang="zh-CN" altLang="zh-CN" dirty="0">
              <a:solidFill>
                <a:srgbClr val="FFFFFF"/>
              </a:solidFill>
              <a:latin typeface="宋体" panose="02010600030101010101" pitchFamily="2" charset="-122"/>
              <a:sym typeface="宋体" panose="02010600030101010101" pitchFamily="2" charset="-122"/>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4782820" y="1634490"/>
            <a:ext cx="905510" cy="854710"/>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70785" y="1633855"/>
            <a:ext cx="905510" cy="854075"/>
          </a:xfrm>
          <a:prstGeom prst="rect">
            <a:avLst/>
          </a:prstGeom>
        </p:spPr>
      </p:pic>
      <p:sp>
        <p:nvSpPr>
          <p:cNvPr id="20" name="文本框 19"/>
          <p:cNvSpPr txBox="1"/>
          <p:nvPr/>
        </p:nvSpPr>
        <p:spPr>
          <a:xfrm>
            <a:off x="3118466" y="2515392"/>
            <a:ext cx="1801341" cy="368300"/>
          </a:xfrm>
          <a:prstGeom prst="rect">
            <a:avLst/>
          </a:prstGeom>
          <a:noFill/>
        </p:spPr>
        <p:txBody>
          <a:bodyPr wrap="square" rtlCol="0">
            <a:spAutoFit/>
          </a:bodyPr>
          <a:lstStyle/>
          <a:p>
            <a:pPr algn="ctr"/>
            <a:r>
              <a:rPr lang="zh-CN" altLang="en-US" b="1" dirty="0">
                <a:solidFill>
                  <a:srgbClr val="F9FBFA"/>
                </a:solidFill>
                <a:latin typeface="微软雅黑" panose="020B0503020204020204" pitchFamily="34" charset="-122"/>
                <a:ea typeface="微软雅黑" panose="020B0503020204020204" pitchFamily="34" charset="-122"/>
              </a:rPr>
              <a:t>签订借款协议</a:t>
            </a:r>
            <a:endParaRPr lang="zh-CN" altLang="en-US" b="1" dirty="0">
              <a:solidFill>
                <a:srgbClr val="F9FBFA"/>
              </a:solidFill>
              <a:latin typeface="微软雅黑" panose="020B0503020204020204" pitchFamily="34" charset="-122"/>
              <a:ea typeface="微软雅黑" panose="020B0503020204020204" pitchFamily="34" charset="-122"/>
            </a:endParaRPr>
          </a:p>
        </p:txBody>
      </p:sp>
      <p:sp>
        <p:nvSpPr>
          <p:cNvPr id="23" name="左右箭头 22"/>
          <p:cNvSpPr/>
          <p:nvPr/>
        </p:nvSpPr>
        <p:spPr>
          <a:xfrm>
            <a:off x="3561715" y="1941830"/>
            <a:ext cx="894080" cy="240030"/>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691255" y="1393825"/>
            <a:ext cx="635635" cy="521970"/>
          </a:xfrm>
          <a:prstGeom prst="rect">
            <a:avLst/>
          </a:prstGeom>
          <a:noFill/>
        </p:spPr>
        <p:txBody>
          <a:bodyPr wrap="square" rtlCol="0">
            <a:spAutoFit/>
          </a:bodyPr>
          <a:lstStyle/>
          <a:p>
            <a:pPr algn="ctr"/>
            <a:r>
              <a:rPr lang="en-US" altLang="zh-CN" sz="2800" b="1" dirty="0">
                <a:solidFill>
                  <a:srgbClr val="F9FBFA"/>
                </a:solidFill>
                <a:latin typeface="微软雅黑" panose="020B0503020204020204" pitchFamily="34" charset="-122"/>
                <a:ea typeface="微软雅黑" panose="020B0503020204020204" pitchFamily="34" charset="-122"/>
              </a:rPr>
              <a:t>$</a:t>
            </a:r>
            <a:endParaRPr lang="en-US" altLang="zh-CN" sz="2800" b="1" dirty="0">
              <a:solidFill>
                <a:srgbClr val="F9FBFA"/>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830" y="1633855"/>
            <a:ext cx="944880" cy="854710"/>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2825" y="1633855"/>
            <a:ext cx="944880" cy="854075"/>
          </a:xfrm>
          <a:prstGeom prst="rect">
            <a:avLst/>
          </a:prstGeom>
        </p:spPr>
      </p:pic>
      <p:sp>
        <p:nvSpPr>
          <p:cNvPr id="27" name="右箭头 26"/>
          <p:cNvSpPr/>
          <p:nvPr/>
        </p:nvSpPr>
        <p:spPr>
          <a:xfrm>
            <a:off x="7585075" y="2041525"/>
            <a:ext cx="775970" cy="306705"/>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rot="10800000">
            <a:off x="7584440" y="1734185"/>
            <a:ext cx="775970" cy="306705"/>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7654290" y="1335405"/>
            <a:ext cx="635635" cy="521970"/>
          </a:xfrm>
          <a:prstGeom prst="rect">
            <a:avLst/>
          </a:prstGeom>
          <a:noFill/>
        </p:spPr>
        <p:txBody>
          <a:bodyPr wrap="square" rtlCol="0">
            <a:spAutoFit/>
          </a:bodyPr>
          <a:lstStyle/>
          <a:p>
            <a:pPr algn="ctr"/>
            <a:r>
              <a:rPr lang="en-US" altLang="zh-CN" sz="2800" b="1">
                <a:solidFill>
                  <a:srgbClr val="F9FBFA"/>
                </a:solidFill>
                <a:latin typeface="微软雅黑" panose="020B0503020204020204" pitchFamily="34" charset="-122"/>
                <a:ea typeface="微软雅黑" panose="020B0503020204020204" pitchFamily="34" charset="-122"/>
              </a:rPr>
              <a:t>$</a:t>
            </a:r>
            <a:endParaRPr lang="en-US" altLang="zh-CN" sz="2800" b="1">
              <a:solidFill>
                <a:srgbClr val="F9FBFA"/>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654290" y="2348230"/>
            <a:ext cx="635635" cy="521970"/>
          </a:xfrm>
          <a:prstGeom prst="rect">
            <a:avLst/>
          </a:prstGeom>
          <a:noFill/>
        </p:spPr>
        <p:txBody>
          <a:bodyPr wrap="square" rtlCol="0">
            <a:spAutoFit/>
          </a:bodyPr>
          <a:lstStyle/>
          <a:p>
            <a:pPr algn="ctr"/>
            <a:r>
              <a:rPr lang="en-US" altLang="zh-CN" sz="2800" b="1">
                <a:solidFill>
                  <a:srgbClr val="F9FBFA"/>
                </a:solidFill>
                <a:latin typeface="微软雅黑" panose="020B0503020204020204" pitchFamily="34" charset="-122"/>
                <a:ea typeface="微软雅黑" panose="020B0503020204020204" pitchFamily="34" charset="-122"/>
              </a:rPr>
              <a:t>$</a:t>
            </a:r>
            <a:endParaRPr lang="en-US" altLang="zh-CN" sz="2800" b="1">
              <a:solidFill>
                <a:srgbClr val="F9FBFA"/>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661035" y="1118235"/>
            <a:ext cx="1398905" cy="60769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微软雅黑" panose="020B0503020204020204" pitchFamily="34" charset="-122"/>
                <a:ea typeface="微软雅黑" panose="020B0503020204020204" pitchFamily="34" charset="-122"/>
              </a:rPr>
              <a:t>改革前</a:t>
            </a:r>
            <a:endParaRPr lang="zh-CN" altLang="zh-CN" b="1">
              <a:latin typeface="微软雅黑" panose="020B0503020204020204" pitchFamily="34" charset="-122"/>
              <a:ea typeface="微软雅黑" panose="020B0503020204020204" pitchFamily="34" charset="-122"/>
            </a:endParaRPr>
          </a:p>
        </p:txBody>
      </p:sp>
      <p:sp>
        <p:nvSpPr>
          <p:cNvPr id="32" name="圆角矩形 31"/>
          <p:cNvSpPr/>
          <p:nvPr/>
        </p:nvSpPr>
        <p:spPr>
          <a:xfrm>
            <a:off x="661035" y="3812540"/>
            <a:ext cx="1398905" cy="607695"/>
          </a:xfrm>
          <a:prstGeom prst="roundRect">
            <a:avLst/>
          </a:prstGeom>
          <a:solidFill>
            <a:srgbClr val="DAA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微软雅黑" panose="020B0503020204020204" pitchFamily="34" charset="-122"/>
                <a:ea typeface="微软雅黑" panose="020B0503020204020204" pitchFamily="34" charset="-122"/>
              </a:rPr>
              <a:t>改革后</a:t>
            </a:r>
            <a:endParaRPr lang="zh-CN" altLang="zh-CN" b="1">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4782820" y="4254500"/>
            <a:ext cx="905510" cy="854710"/>
          </a:xfrm>
          <a:prstGeom prst="rect">
            <a:avLst/>
          </a:prstGeom>
        </p:spPr>
      </p:pic>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70785" y="4253865"/>
            <a:ext cx="905510" cy="854075"/>
          </a:xfrm>
          <a:prstGeom prst="rect">
            <a:avLst/>
          </a:prstGeom>
        </p:spPr>
      </p:pic>
      <p:sp>
        <p:nvSpPr>
          <p:cNvPr id="36" name="文本框 35"/>
          <p:cNvSpPr txBox="1"/>
          <p:nvPr/>
        </p:nvSpPr>
        <p:spPr>
          <a:xfrm>
            <a:off x="3108634" y="5233722"/>
            <a:ext cx="1801341" cy="368300"/>
          </a:xfrm>
          <a:prstGeom prst="rect">
            <a:avLst/>
          </a:prstGeom>
          <a:noFill/>
        </p:spPr>
        <p:txBody>
          <a:bodyPr wrap="square" rtlCol="0">
            <a:spAutoFit/>
          </a:bodyPr>
          <a:lstStyle/>
          <a:p>
            <a:pPr algn="ctr"/>
            <a:r>
              <a:rPr lang="zh-CN" altLang="en-US" b="1" dirty="0">
                <a:solidFill>
                  <a:srgbClr val="F9FBFA"/>
                </a:solidFill>
                <a:latin typeface="微软雅黑" panose="020B0503020204020204" pitchFamily="34" charset="-122"/>
                <a:ea typeface="微软雅黑" panose="020B0503020204020204" pitchFamily="34" charset="-122"/>
              </a:rPr>
              <a:t>签订借款协议</a:t>
            </a:r>
            <a:endParaRPr lang="zh-CN" altLang="en-US" b="1" dirty="0">
              <a:solidFill>
                <a:srgbClr val="F9FBFA"/>
              </a:solidFill>
              <a:latin typeface="微软雅黑" panose="020B0503020204020204" pitchFamily="34" charset="-122"/>
              <a:ea typeface="微软雅黑" panose="020B0503020204020204" pitchFamily="34" charset="-122"/>
            </a:endParaRPr>
          </a:p>
        </p:txBody>
      </p:sp>
      <p:sp>
        <p:nvSpPr>
          <p:cNvPr id="37" name="左右箭头 36"/>
          <p:cNvSpPr/>
          <p:nvPr/>
        </p:nvSpPr>
        <p:spPr>
          <a:xfrm>
            <a:off x="3561715" y="4561840"/>
            <a:ext cx="894080" cy="240030"/>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691255" y="4013835"/>
            <a:ext cx="635635" cy="521970"/>
          </a:xfrm>
          <a:prstGeom prst="rect">
            <a:avLst/>
          </a:prstGeom>
          <a:noFill/>
        </p:spPr>
        <p:txBody>
          <a:bodyPr wrap="square" rtlCol="0">
            <a:spAutoFit/>
          </a:bodyPr>
          <a:lstStyle/>
          <a:p>
            <a:pPr algn="ctr"/>
            <a:r>
              <a:rPr lang="en-US" altLang="zh-CN" sz="2800" b="1">
                <a:solidFill>
                  <a:srgbClr val="F9FBFA"/>
                </a:solidFill>
                <a:latin typeface="微软雅黑" panose="020B0503020204020204" pitchFamily="34" charset="-122"/>
                <a:ea typeface="微软雅黑" panose="020B0503020204020204" pitchFamily="34" charset="-122"/>
              </a:rPr>
              <a:t>$</a:t>
            </a:r>
            <a:endParaRPr lang="en-US" altLang="zh-CN" sz="2800" b="1">
              <a:solidFill>
                <a:srgbClr val="F9FBFA"/>
              </a:solidFill>
              <a:latin typeface="微软雅黑" panose="020B0503020204020204" pitchFamily="34" charset="-122"/>
              <a:ea typeface="微软雅黑" panose="020B0503020204020204" pitchFamily="34" charset="-122"/>
            </a:endParaRPr>
          </a:p>
        </p:txBody>
      </p:sp>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830" y="4253865"/>
            <a:ext cx="944880" cy="854710"/>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2825" y="4253865"/>
            <a:ext cx="944880" cy="854075"/>
          </a:xfrm>
          <a:prstGeom prst="rect">
            <a:avLst/>
          </a:prstGeom>
        </p:spPr>
      </p:pic>
      <p:sp>
        <p:nvSpPr>
          <p:cNvPr id="41" name="右箭头 40"/>
          <p:cNvSpPr/>
          <p:nvPr/>
        </p:nvSpPr>
        <p:spPr>
          <a:xfrm>
            <a:off x="7585075" y="4661535"/>
            <a:ext cx="775970" cy="306705"/>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右箭头 41"/>
          <p:cNvSpPr/>
          <p:nvPr/>
        </p:nvSpPr>
        <p:spPr>
          <a:xfrm rot="10800000">
            <a:off x="7584440" y="4354195"/>
            <a:ext cx="775970" cy="306705"/>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7654290" y="3770630"/>
            <a:ext cx="635635" cy="521970"/>
          </a:xfrm>
          <a:prstGeom prst="rect">
            <a:avLst/>
          </a:prstGeom>
          <a:noFill/>
        </p:spPr>
        <p:txBody>
          <a:bodyPr wrap="square" rtlCol="0">
            <a:spAutoFit/>
          </a:bodyPr>
          <a:lstStyle/>
          <a:p>
            <a:pPr algn="ctr"/>
            <a:r>
              <a:rPr lang="en-US" altLang="zh-CN" sz="2800" b="1">
                <a:solidFill>
                  <a:srgbClr val="F9FBFA"/>
                </a:solidFill>
                <a:latin typeface="微软雅黑" panose="020B0503020204020204" pitchFamily="34" charset="-122"/>
                <a:ea typeface="微软雅黑" panose="020B0503020204020204" pitchFamily="34" charset="-122"/>
              </a:rPr>
              <a:t>₤</a:t>
            </a:r>
            <a:endParaRPr lang="en-US" altLang="zh-CN" sz="2800" b="1">
              <a:solidFill>
                <a:srgbClr val="F9FBFA"/>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655560" y="4968240"/>
            <a:ext cx="635635" cy="521970"/>
          </a:xfrm>
          <a:prstGeom prst="rect">
            <a:avLst/>
          </a:prstGeom>
          <a:noFill/>
        </p:spPr>
        <p:txBody>
          <a:bodyPr wrap="square" rtlCol="0">
            <a:spAutoFit/>
          </a:bodyPr>
          <a:lstStyle/>
          <a:p>
            <a:pPr algn="ctr"/>
            <a:r>
              <a:rPr lang="en-US" altLang="zh-CN" sz="2800" b="1">
                <a:solidFill>
                  <a:srgbClr val="F9FBFA"/>
                </a:solidFill>
                <a:latin typeface="微软雅黑" panose="020B0503020204020204" pitchFamily="34" charset="-122"/>
                <a:ea typeface="微软雅黑" panose="020B0503020204020204" pitchFamily="34" charset="-122"/>
              </a:rPr>
              <a:t>₤</a:t>
            </a:r>
            <a:endParaRPr lang="en-US" altLang="zh-CN" sz="2800" b="1">
              <a:solidFill>
                <a:srgbClr val="F9FBFA"/>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10148570" y="570230"/>
            <a:ext cx="1398905" cy="607695"/>
          </a:xfrm>
          <a:prstGeom prst="roundRect">
            <a:avLst/>
          </a:prstGeom>
          <a:noFill/>
          <a:ln w="28575">
            <a:solidFill>
              <a:schemeClr val="bg1"/>
            </a:solid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微软雅黑" panose="020B0503020204020204" pitchFamily="34" charset="-122"/>
                <a:ea typeface="微软雅黑" panose="020B0503020204020204" pitchFamily="34" charset="-122"/>
              </a:rPr>
              <a:t>借贷便利</a:t>
            </a:r>
            <a:endParaRPr lang="zh-CN" altLang="zh-CN" b="1">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4" grpId="0"/>
      <p:bldP spid="27" grpId="0" animBg="1"/>
      <p:bldP spid="28" grpId="0" animBg="1"/>
      <p:bldP spid="29" grpId="0"/>
      <p:bldP spid="30" grpId="0"/>
      <p:bldP spid="32" grpId="0" animBg="1"/>
      <p:bldP spid="36" grpId="0"/>
      <p:bldP spid="37" grpId="0" animBg="1"/>
      <p:bldP spid="38" grpId="0"/>
      <p:bldP spid="41" grpId="0" animBg="1"/>
      <p:bldP spid="42" grpId="0" animBg="1"/>
      <p:bldP spid="43"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p:cNvSpPr>
            <a:spLocks noChangeArrowheads="1"/>
          </p:cNvSpPr>
          <p:nvPr/>
        </p:nvSpPr>
        <p:spPr bwMode="auto">
          <a:xfrm>
            <a:off x="-2540" y="0"/>
            <a:ext cx="12212320" cy="6885305"/>
          </a:xfrm>
          <a:prstGeom prst="rect">
            <a:avLst/>
          </a:prstGeom>
          <a:solidFill>
            <a:schemeClr val="accent1">
              <a:lumMod val="75000"/>
              <a:alpha val="88000"/>
            </a:schemeClr>
          </a:solidFill>
          <a:ln>
            <a:noFill/>
          </a:ln>
          <a:effectLst/>
        </p:spPr>
        <p:txBody>
          <a:bodyPr lIns="68580" tIns="34291" rIns="68580" bIns="34291"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endParaRPr lang="zh-CN" altLang="zh-CN" dirty="0">
              <a:solidFill>
                <a:srgbClr val="FFFFFF"/>
              </a:solidFill>
              <a:latin typeface="宋体" panose="02010600030101010101" pitchFamily="2" charset="-122"/>
              <a:sym typeface="宋体" panose="02010600030101010101" pitchFamily="2" charset="-122"/>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85060" y="2051685"/>
            <a:ext cx="944880" cy="854710"/>
          </a:xfrm>
          <a:prstGeom prst="rect">
            <a:avLst/>
          </a:prstGeom>
        </p:spPr>
      </p:pic>
      <p:sp>
        <p:nvSpPr>
          <p:cNvPr id="27" name="右箭头 26"/>
          <p:cNvSpPr/>
          <p:nvPr/>
        </p:nvSpPr>
        <p:spPr>
          <a:xfrm>
            <a:off x="3709035" y="2326005"/>
            <a:ext cx="1885315" cy="18351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661035" y="1118235"/>
            <a:ext cx="1398905" cy="60769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微软雅黑" panose="020B0503020204020204" pitchFamily="34" charset="-122"/>
                <a:ea typeface="微软雅黑" panose="020B0503020204020204" pitchFamily="34" charset="-122"/>
              </a:rPr>
              <a:t>改革前</a:t>
            </a:r>
            <a:endParaRPr lang="zh-CN" altLang="zh-CN" b="1">
              <a:latin typeface="微软雅黑" panose="020B0503020204020204" pitchFamily="34" charset="-122"/>
              <a:ea typeface="微软雅黑" panose="020B0503020204020204" pitchFamily="34" charset="-122"/>
            </a:endParaRPr>
          </a:p>
        </p:txBody>
      </p:sp>
      <p:sp>
        <p:nvSpPr>
          <p:cNvPr id="32" name="圆角矩形 31"/>
          <p:cNvSpPr/>
          <p:nvPr/>
        </p:nvSpPr>
        <p:spPr>
          <a:xfrm>
            <a:off x="661035" y="3812540"/>
            <a:ext cx="1398905" cy="607695"/>
          </a:xfrm>
          <a:prstGeom prst="roundRect">
            <a:avLst/>
          </a:prstGeom>
          <a:solidFill>
            <a:srgbClr val="DAA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微软雅黑" panose="020B0503020204020204" pitchFamily="34" charset="-122"/>
                <a:ea typeface="微软雅黑" panose="020B0503020204020204" pitchFamily="34" charset="-122"/>
              </a:rPr>
              <a:t>改革后</a:t>
            </a:r>
            <a:endParaRPr lang="zh-CN" altLang="zh-CN"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130935" y="495073"/>
            <a:ext cx="893815" cy="893815"/>
          </a:xfrm>
          <a:prstGeom prst="rect">
            <a:avLst/>
          </a:prstGeom>
        </p:spPr>
      </p:pic>
      <p:pic>
        <p:nvPicPr>
          <p:cNvPr id="4" name="图片 3"/>
          <p:cNvPicPr>
            <a:picLocks noChangeAspect="1"/>
          </p:cNvPicPr>
          <p:nvPr/>
        </p:nvPicPr>
        <p:blipFill>
          <a:blip r:embed="rId3">
            <a:biLevel thresh="25000"/>
            <a:extLst>
              <a:ext uri="{28A0092B-C50C-407E-A947-70E740481C1C}">
                <a14:useLocalDpi xmlns:a14="http://schemas.microsoft.com/office/drawing/2010/main" val="0"/>
              </a:ext>
            </a:extLst>
          </a:blip>
          <a:srcRect/>
          <a:stretch>
            <a:fillRect/>
          </a:stretch>
        </p:blipFill>
        <p:spPr>
          <a:xfrm>
            <a:off x="5837555" y="1990090"/>
            <a:ext cx="854710" cy="854710"/>
          </a:xfrm>
          <a:prstGeom prst="rect">
            <a:avLst/>
          </a:prstGeom>
        </p:spPr>
      </p:pic>
      <p:sp>
        <p:nvSpPr>
          <p:cNvPr id="5" name="右箭头 4"/>
          <p:cNvSpPr/>
          <p:nvPr/>
        </p:nvSpPr>
        <p:spPr>
          <a:xfrm rot="16200000">
            <a:off x="4142740" y="1822450"/>
            <a:ext cx="869950" cy="22733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84425" y="5003165"/>
            <a:ext cx="944880" cy="854710"/>
          </a:xfrm>
          <a:prstGeom prst="rect">
            <a:avLst/>
          </a:prstGeom>
        </p:spPr>
      </p:pic>
      <p:sp>
        <p:nvSpPr>
          <p:cNvPr id="7" name="右箭头 6"/>
          <p:cNvSpPr/>
          <p:nvPr/>
        </p:nvSpPr>
        <p:spPr>
          <a:xfrm>
            <a:off x="3708400" y="5277485"/>
            <a:ext cx="1885315" cy="18351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0006590" y="4901973"/>
            <a:ext cx="893815" cy="893815"/>
          </a:xfrm>
          <a:prstGeom prst="rect">
            <a:avLst/>
          </a:prstGeom>
        </p:spPr>
      </p:pic>
      <p:pic>
        <p:nvPicPr>
          <p:cNvPr id="9" name="图片 8"/>
          <p:cNvPicPr>
            <a:picLocks noChangeAspect="1"/>
          </p:cNvPicPr>
          <p:nvPr/>
        </p:nvPicPr>
        <p:blipFill>
          <a:blip r:embed="rId3">
            <a:biLevel thresh="25000"/>
            <a:extLst>
              <a:ext uri="{28A0092B-C50C-407E-A947-70E740481C1C}">
                <a14:useLocalDpi xmlns:a14="http://schemas.microsoft.com/office/drawing/2010/main" val="0"/>
              </a:ext>
            </a:extLst>
          </a:blip>
          <a:srcRect/>
          <a:stretch>
            <a:fillRect/>
          </a:stretch>
        </p:blipFill>
        <p:spPr>
          <a:xfrm>
            <a:off x="5837555" y="4941570"/>
            <a:ext cx="854710" cy="854710"/>
          </a:xfrm>
          <a:prstGeom prst="rect">
            <a:avLst/>
          </a:prstGeom>
        </p:spPr>
      </p:pic>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75805" y="4942205"/>
            <a:ext cx="944880" cy="854710"/>
          </a:xfrm>
          <a:prstGeom prst="rect">
            <a:avLst/>
          </a:prstGeom>
        </p:spPr>
      </p:pic>
      <p:sp>
        <p:nvSpPr>
          <p:cNvPr id="15" name="右箭头 14"/>
          <p:cNvSpPr/>
          <p:nvPr/>
        </p:nvSpPr>
        <p:spPr>
          <a:xfrm>
            <a:off x="8129270" y="5339080"/>
            <a:ext cx="1594485" cy="18351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337425" y="1957070"/>
            <a:ext cx="3674745" cy="922020"/>
          </a:xfrm>
          <a:prstGeom prst="rect">
            <a:avLst/>
          </a:prstGeom>
          <a:solidFill>
            <a:schemeClr val="tx2">
              <a:lumMod val="60000"/>
              <a:lumOff val="40000"/>
            </a:schemeClr>
          </a:solidFill>
        </p:spPr>
        <p:txBody>
          <a:bodyPr wrap="square" rtlCol="0" anchor="t">
            <a:sp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sym typeface="+mn-ea"/>
              </a:rPr>
              <a:t>境内机构在办理每一笔资本项目收入资金结汇支付时，均需提交前一笔支付真实性与合规性的证明材料</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21" name="圆角矩形 20"/>
          <p:cNvSpPr/>
          <p:nvPr/>
        </p:nvSpPr>
        <p:spPr>
          <a:xfrm>
            <a:off x="10110470" y="600075"/>
            <a:ext cx="1398905" cy="607695"/>
          </a:xfrm>
          <a:prstGeom prst="roundRect">
            <a:avLst/>
          </a:prstGeom>
          <a:noFill/>
          <a:ln w="28575">
            <a:solidFill>
              <a:schemeClr val="bg1"/>
            </a:solid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微软雅黑" panose="020B0503020204020204" pitchFamily="34" charset="-122"/>
                <a:ea typeface="微软雅黑" panose="020B0503020204020204" pitchFamily="34" charset="-122"/>
              </a:rPr>
              <a:t>使用便利</a:t>
            </a:r>
            <a:endParaRPr lang="zh-CN" altLang="zh-CN" b="1">
              <a:latin typeface="微软雅黑" panose="020B0503020204020204" pitchFamily="34" charset="-122"/>
              <a:ea typeface="微软雅黑" panose="020B0503020204020204" pitchFamily="34" charset="-122"/>
            </a:endParaRPr>
          </a:p>
        </p:txBody>
      </p:sp>
      <p:sp>
        <p:nvSpPr>
          <p:cNvPr id="10" name="文本框 9"/>
          <p:cNvSpPr txBox="1"/>
          <p:nvPr/>
        </p:nvSpPr>
        <p:spPr>
          <a:xfrm>
            <a:off x="4622767" y="1845351"/>
            <a:ext cx="854709"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上一笔支付证明</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404225" y="5000556"/>
            <a:ext cx="85470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事后抽查</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786255" y="4596130"/>
            <a:ext cx="9723120" cy="1809115"/>
          </a:xfrm>
          <a:prstGeom prst="rect">
            <a:avLst/>
          </a:prstGeom>
          <a:solidFill>
            <a:srgbClr val="DAA77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150000"/>
              </a:lnSpc>
            </a:pPr>
            <a:r>
              <a:rPr lang="zh-CN" altLang="zh-CN" sz="2000" b="1" dirty="0">
                <a:latin typeface="微软雅黑" panose="020B0503020204020204" pitchFamily="34" charset="-122"/>
                <a:ea typeface="微软雅黑" panose="020B0503020204020204" pitchFamily="34" charset="-122"/>
                <a:sym typeface="+mn-ea"/>
              </a:rPr>
              <a:t>在确保资金使用真实合规并符合现行资本项目收入使用管理规定的前提下，允许符合条件的企业将资本金、外债和境外上市等资本项目收入用于境内支付时，</a:t>
            </a:r>
            <a:r>
              <a:rPr lang="zh-CN" altLang="zh-CN" sz="2000" b="1" dirty="0">
                <a:solidFill>
                  <a:schemeClr val="tx1"/>
                </a:solidFill>
                <a:latin typeface="微软雅黑" panose="020B0503020204020204" pitchFamily="34" charset="-122"/>
                <a:ea typeface="微软雅黑" panose="020B0503020204020204" pitchFamily="34" charset="-122"/>
                <a:sym typeface="+mn-ea"/>
              </a:rPr>
              <a:t>无需事前向银行逐笔提供真实性证明材料</a:t>
            </a:r>
            <a:endParaRPr lang="zh-CN" altLang="zh-CN" sz="2000" b="1" dirty="0">
              <a:solidFill>
                <a:schemeClr val="tx1"/>
              </a:solidFill>
              <a:latin typeface="微软雅黑" panose="020B0503020204020204" pitchFamily="34" charset="-122"/>
              <a:ea typeface="微软雅黑" panose="020B0503020204020204" pitchFamily="34" charset="-122"/>
              <a:sym typeface="+mn-ea"/>
            </a:endParaRPr>
          </a:p>
        </p:txBody>
      </p:sp>
      <p:sp>
        <p:nvSpPr>
          <p:cNvPr id="23" name="矩形 22"/>
          <p:cNvSpPr/>
          <p:nvPr/>
        </p:nvSpPr>
        <p:spPr>
          <a:xfrm>
            <a:off x="-2540" y="3649980"/>
            <a:ext cx="12212320" cy="32080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可灵活使用金融衍生产品工具规避汇率风险哦</a:t>
            </a:r>
            <a:r>
              <a:rPr lang="en-US" altLang="zh-CN" sz="3200" dirty="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P spid="7" grpId="0" animBg="1"/>
      <p:bldP spid="15" grpId="0" animBg="1"/>
      <p:bldP spid="16" grpId="0" animBg="1"/>
      <p:bldP spid="10" grpId="0"/>
      <p:bldP spid="22" grpId="0"/>
      <p:bldP spid="17"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p:cNvSpPr>
            <a:spLocks noChangeArrowheads="1"/>
          </p:cNvSpPr>
          <p:nvPr/>
        </p:nvSpPr>
        <p:spPr bwMode="auto">
          <a:xfrm>
            <a:off x="-10160" y="-13335"/>
            <a:ext cx="12212320" cy="6885305"/>
          </a:xfrm>
          <a:prstGeom prst="rect">
            <a:avLst/>
          </a:prstGeom>
          <a:solidFill>
            <a:schemeClr val="accent1">
              <a:lumMod val="75000"/>
              <a:alpha val="88000"/>
            </a:schemeClr>
          </a:solidFill>
          <a:ln>
            <a:noFill/>
          </a:ln>
          <a:effectLst/>
        </p:spPr>
        <p:txBody>
          <a:bodyPr lIns="68580" tIns="34291" rIns="68580" bIns="34291"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endParaRPr lang="zh-CN" altLang="zh-CN" dirty="0">
              <a:solidFill>
                <a:srgbClr val="FFFFFF"/>
              </a:solidFill>
              <a:latin typeface="宋体" panose="02010600030101010101" pitchFamily="2" charset="-122"/>
              <a:sym typeface="宋体" panose="02010600030101010101" pitchFamily="2" charset="-122"/>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31" name="圆角矩形 30"/>
          <p:cNvSpPr/>
          <p:nvPr/>
        </p:nvSpPr>
        <p:spPr>
          <a:xfrm>
            <a:off x="661035" y="978535"/>
            <a:ext cx="1398905" cy="60769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微软雅黑" panose="020B0503020204020204" pitchFamily="34" charset="-122"/>
                <a:ea typeface="微软雅黑" panose="020B0503020204020204" pitchFamily="34" charset="-122"/>
              </a:rPr>
              <a:t>改革前</a:t>
            </a:r>
            <a:endParaRPr lang="zh-CN" altLang="zh-CN" b="1">
              <a:latin typeface="微软雅黑" panose="020B0503020204020204" pitchFamily="34" charset="-122"/>
              <a:ea typeface="微软雅黑" panose="020B0503020204020204" pitchFamily="34" charset="-122"/>
            </a:endParaRPr>
          </a:p>
        </p:txBody>
      </p:sp>
      <p:sp>
        <p:nvSpPr>
          <p:cNvPr id="32" name="圆角矩形 31"/>
          <p:cNvSpPr/>
          <p:nvPr/>
        </p:nvSpPr>
        <p:spPr>
          <a:xfrm>
            <a:off x="661035" y="3672840"/>
            <a:ext cx="1398905" cy="607695"/>
          </a:xfrm>
          <a:prstGeom prst="roundRect">
            <a:avLst/>
          </a:prstGeom>
          <a:solidFill>
            <a:srgbClr val="DAA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微软雅黑" panose="020B0503020204020204" pitchFamily="34" charset="-122"/>
                <a:ea typeface="微软雅黑" panose="020B0503020204020204" pitchFamily="34" charset="-122"/>
              </a:rPr>
              <a:t>改革后</a:t>
            </a:r>
            <a:endParaRPr lang="zh-CN" altLang="zh-CN"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85060" y="1924685"/>
            <a:ext cx="944880" cy="854710"/>
          </a:xfrm>
          <a:prstGeom prst="rect">
            <a:avLst/>
          </a:prstGeom>
        </p:spPr>
      </p:pic>
      <p:sp>
        <p:nvSpPr>
          <p:cNvPr id="4" name="右箭头 3"/>
          <p:cNvSpPr/>
          <p:nvPr/>
        </p:nvSpPr>
        <p:spPr>
          <a:xfrm>
            <a:off x="3709035" y="2199005"/>
            <a:ext cx="1885315" cy="18351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85060" y="4280535"/>
            <a:ext cx="944880" cy="854710"/>
          </a:xfrm>
          <a:prstGeom prst="rect">
            <a:avLst/>
          </a:prstGeom>
        </p:spPr>
      </p:pic>
      <p:sp>
        <p:nvSpPr>
          <p:cNvPr id="6" name="右箭头 5"/>
          <p:cNvSpPr/>
          <p:nvPr/>
        </p:nvSpPr>
        <p:spPr>
          <a:xfrm>
            <a:off x="3709035" y="4554855"/>
            <a:ext cx="1885315" cy="18351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755044" y="5227955"/>
            <a:ext cx="4069080" cy="368300"/>
          </a:xfrm>
          <a:prstGeom prst="rect">
            <a:avLst/>
          </a:prstGeom>
          <a:noFill/>
        </p:spPr>
        <p:txBody>
          <a:bodyPr wrap="none" rtlCol="0" anchor="t">
            <a:spAutoFit/>
          </a:bodyPr>
          <a:lstStyle/>
          <a:p>
            <a:r>
              <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所属外汇分局（外汇管理部）辖内银行</a:t>
            </a:r>
            <a:endPar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2" name="图片 11"/>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69590" y="4199028"/>
            <a:ext cx="893815" cy="893815"/>
          </a:xfrm>
          <a:prstGeom prst="rect">
            <a:avLst/>
          </a:prstGeom>
        </p:spPr>
      </p:pic>
      <p:sp>
        <p:nvSpPr>
          <p:cNvPr id="14" name="文本框 13"/>
          <p:cNvSpPr txBox="1"/>
          <p:nvPr/>
        </p:nvSpPr>
        <p:spPr>
          <a:xfrm>
            <a:off x="5864860" y="3016250"/>
            <a:ext cx="1554480" cy="368300"/>
          </a:xfrm>
          <a:prstGeom prst="rect">
            <a:avLst/>
          </a:prstGeom>
          <a:noFill/>
        </p:spPr>
        <p:txBody>
          <a:bodyPr wrap="none" rtlCol="0" anchor="t">
            <a:spAutoFit/>
          </a:bodyPr>
          <a:lstStyle/>
          <a:p>
            <a:r>
              <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所在地外汇局</a:t>
            </a:r>
            <a:endPar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圆角矩形 14"/>
          <p:cNvSpPr/>
          <p:nvPr/>
        </p:nvSpPr>
        <p:spPr>
          <a:xfrm>
            <a:off x="10008870" y="595630"/>
            <a:ext cx="1398905" cy="607695"/>
          </a:xfrm>
          <a:prstGeom prst="roundRect">
            <a:avLst/>
          </a:prstGeom>
          <a:noFill/>
          <a:ln w="28575">
            <a:solidFill>
              <a:schemeClr val="bg1"/>
            </a:solid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微软雅黑" panose="020B0503020204020204" pitchFamily="34" charset="-122"/>
                <a:ea typeface="微软雅黑" panose="020B0503020204020204" pitchFamily="34" charset="-122"/>
              </a:rPr>
              <a:t>注销便利</a:t>
            </a:r>
            <a:endParaRPr lang="zh-CN" altLang="zh-CN" b="1">
              <a:latin typeface="微软雅黑" panose="020B0503020204020204" pitchFamily="34" charset="-122"/>
              <a:ea typeface="微软雅黑" panose="020B0503020204020204" pitchFamily="34" charset="-122"/>
            </a:endParaRPr>
          </a:p>
        </p:txBody>
      </p:sp>
      <p:sp>
        <p:nvSpPr>
          <p:cNvPr id="16" name="矩形 15"/>
          <p:cNvSpPr/>
          <p:nvPr/>
        </p:nvSpPr>
        <p:spPr>
          <a:xfrm>
            <a:off x="5594350" y="6049010"/>
            <a:ext cx="6697980" cy="368300"/>
          </a:xfrm>
          <a:prstGeom prst="rect">
            <a:avLst/>
          </a:prstGeom>
          <a:solidFill>
            <a:srgbClr val="DAA77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r>
              <a:rPr lang="zh-CN" altLang="zh-CN" b="1">
                <a:latin typeface="微软雅黑" panose="020B0503020204020204" pitchFamily="34" charset="-122"/>
                <a:ea typeface="微软雅黑" panose="020B0503020204020204" pitchFamily="34" charset="-122"/>
                <a:sym typeface="+mn-ea"/>
              </a:rPr>
              <a:t>而且取消非银行债务人办理外债注销登记业务的时间限定</a:t>
            </a:r>
            <a:endParaRPr lang="zh-CN" altLang="zh-CN" b="1">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rotWithShape="1">
          <a:blip r:embed="rId3">
            <a:extLst>
              <a:ext uri="{BEBA8EAE-BF5A-486C-A8C5-ECC9F3942E4B}">
                <a14:imgProps xmlns:a14="http://schemas.microsoft.com/office/drawing/2010/main">
                  <a14:imgLayer r:embed="rId4">
                    <a14:imgEffect>
                      <a14:backgroundRemoval t="27279" b="51840" l="29677" r="73352">
                        <a14:backgroundMark x1="16605" y1="17292" x2="16605" y2="17292"/>
                      </a14:backgroundRemoval>
                    </a14:imgEffect>
                  </a14:imgLayer>
                </a14:imgProps>
              </a:ext>
              <a:ext uri="{28A0092B-C50C-407E-A947-70E740481C1C}">
                <a14:useLocalDpi xmlns:a14="http://schemas.microsoft.com/office/drawing/2010/main" val="0"/>
              </a:ext>
            </a:extLst>
          </a:blip>
          <a:srcRect l="24218" t="24209" r="21189" b="45090"/>
          <a:stretch>
            <a:fillRect/>
          </a:stretch>
        </p:blipFill>
        <p:spPr>
          <a:xfrm>
            <a:off x="5572902" y="1901158"/>
            <a:ext cx="2273239" cy="1045020"/>
          </a:xfrm>
          <a:prstGeom prst="rect">
            <a:avLst/>
          </a:prstGeom>
        </p:spPr>
      </p:pic>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p>
            <a:pPr algn="ctr"/>
            <a:endParaRPr lang="zh-CN" altLang="en-US" sz="1300">
              <a:solidFill>
                <a:srgbClr val="FFFFFF"/>
              </a:solidFill>
              <a:latin typeface="宋体" panose="02010600030101010101" pitchFamily="2" charset="-122"/>
              <a:ea typeface="宋体" panose="02010600030101010101" pitchFamily="2" charset="-122"/>
            </a:endParaRPr>
          </a:p>
        </p:txBody>
      </p:sp>
      <p:sp>
        <p:nvSpPr>
          <p:cNvPr id="6" name="文本框 5"/>
          <p:cNvSpPr txBox="1"/>
          <p:nvPr/>
        </p:nvSpPr>
        <p:spPr>
          <a:xfrm>
            <a:off x="2448560" y="3075305"/>
            <a:ext cx="2214880" cy="706755"/>
          </a:xfrm>
          <a:prstGeom prst="rect">
            <a:avLst/>
          </a:prstGeom>
          <a:noFill/>
        </p:spPr>
        <p:txBody>
          <a:bodyPr wrap="none" rtlCol="0" anchor="t">
            <a:spAutoFit/>
          </a:bodyPr>
          <a:lstStyle/>
          <a:p>
            <a:r>
              <a:rPr lang="zh-CN" altLang="en-US" sz="4000" b="1" dirty="0">
                <a:solidFill>
                  <a:schemeClr val="bg1"/>
                </a:solidFill>
                <a:latin typeface="微软雅黑" panose="020B0503020204020204" pitchFamily="34" charset="-122"/>
                <a:ea typeface="微软雅黑" panose="020B0503020204020204" pitchFamily="34" charset="-122"/>
                <a:sym typeface="+mn-ea"/>
              </a:rPr>
              <a:t>跨国公司</a:t>
            </a:r>
            <a:endParaRPr lang="zh-CN" altLang="en-US" sz="4000" b="1" dirty="0">
              <a:solidFill>
                <a:schemeClr val="bg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4481830" y="3075305"/>
            <a:ext cx="2214880" cy="706755"/>
          </a:xfrm>
          <a:prstGeom prst="rect">
            <a:avLst/>
          </a:prstGeom>
          <a:noFill/>
        </p:spPr>
        <p:txBody>
          <a:bodyPr wrap="none" rtlCol="0" anchor="t">
            <a:spAutoFit/>
          </a:bodyPr>
          <a:lstStyle/>
          <a:p>
            <a:r>
              <a:rPr lang="zh-CN" altLang="en-US" sz="4000" b="1" dirty="0">
                <a:solidFill>
                  <a:schemeClr val="bg1"/>
                </a:solidFill>
                <a:latin typeface="微软雅黑" panose="020B0503020204020204" pitchFamily="34" charset="-122"/>
                <a:ea typeface="微软雅黑" panose="020B0503020204020204" pitchFamily="34" charset="-122"/>
                <a:sym typeface="+mn-ea"/>
              </a:rPr>
              <a:t>跨境资金</a:t>
            </a:r>
            <a:endParaRPr lang="zh-CN" altLang="en-US" sz="4000" b="1" dirty="0">
              <a:solidFill>
                <a:schemeClr val="bg1"/>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6515100" y="3075305"/>
            <a:ext cx="3230880" cy="706755"/>
          </a:xfrm>
          <a:prstGeom prst="rect">
            <a:avLst/>
          </a:prstGeom>
          <a:noFill/>
        </p:spPr>
        <p:txBody>
          <a:bodyPr wrap="none" rtlCol="0" anchor="t">
            <a:spAutoFit/>
          </a:bodyPr>
          <a:lstStyle/>
          <a:p>
            <a:r>
              <a:rPr lang="zh-CN" altLang="en-US" sz="4000" b="1">
                <a:solidFill>
                  <a:schemeClr val="bg1"/>
                </a:solidFill>
                <a:latin typeface="微软雅黑" panose="020B0503020204020204" pitchFamily="34" charset="-122"/>
                <a:ea typeface="微软雅黑" panose="020B0503020204020204" pitchFamily="34" charset="-122"/>
                <a:sym typeface="+mn-ea"/>
              </a:rPr>
              <a:t>集中运营业务</a:t>
            </a:r>
            <a:endParaRPr lang="zh-CN" altLang="en-US" sz="4000" b="1">
              <a:solidFill>
                <a:schemeClr val="bg1"/>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6519545" y="3075940"/>
            <a:ext cx="690880" cy="706755"/>
          </a:xfrm>
          <a:prstGeom prst="rect">
            <a:avLst/>
          </a:prstGeom>
          <a:noFill/>
        </p:spPr>
        <p:txBody>
          <a:bodyPr wrap="none" rtlCol="0" anchor="t">
            <a:spAutoFit/>
          </a:bodyPr>
          <a:lstStyle/>
          <a:p>
            <a:r>
              <a:rPr lang="zh-CN" altLang="en-US" sz="4000" b="1">
                <a:solidFill>
                  <a:srgbClr val="FEBC28"/>
                </a:solidFill>
                <a:latin typeface="微软雅黑" panose="020B0503020204020204" pitchFamily="34" charset="-122"/>
                <a:ea typeface="微软雅黑" panose="020B0503020204020204" pitchFamily="34" charset="-122"/>
                <a:sym typeface="+mn-ea"/>
              </a:rPr>
              <a:t>池</a:t>
            </a:r>
            <a:endParaRPr lang="zh-CN" altLang="en-US" sz="4000" b="1">
              <a:solidFill>
                <a:srgbClr val="FEBC28"/>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xit" presetSubtype="8" fill="hold" grpId="0" nodeType="clickEffect">
                                  <p:stCondLst>
                                    <p:cond delay="0"/>
                                  </p:stCondLst>
                                  <p:childTnLst>
                                    <p:anim calcmode="lin" valueType="num">
                                      <p:cBhvr additive="base">
                                        <p:cTn id="11" dur="998"/>
                                        <p:tgtEl>
                                          <p:spTgt spid="6"/>
                                        </p:tgtEl>
                                        <p:attrNameLst>
                                          <p:attrName>ppt_x</p:attrName>
                                        </p:attrNameLst>
                                      </p:cBhvr>
                                      <p:tavLst>
                                        <p:tav tm="0">
                                          <p:val>
                                            <p:strVal val="ppt_x"/>
                                          </p:val>
                                        </p:tav>
                                        <p:tav tm="100000">
                                          <p:val>
                                            <p:strVal val="0-ppt_w/2"/>
                                          </p:val>
                                        </p:tav>
                                      </p:tavLst>
                                    </p:anim>
                                    <p:anim calcmode="lin" valueType="num">
                                      <p:cBhvr additive="base">
                                        <p:cTn id="12" dur="998"/>
                                        <p:tgtEl>
                                          <p:spTgt spid="6"/>
                                        </p:tgtEl>
                                        <p:attrNameLst>
                                          <p:attrName>ppt_y</p:attrName>
                                        </p:attrNameLst>
                                      </p:cBhvr>
                                      <p:tavLst>
                                        <p:tav tm="0">
                                          <p:val>
                                            <p:strVal val="ppt_y"/>
                                          </p:val>
                                        </p:tav>
                                        <p:tav tm="100000">
                                          <p:val>
                                            <p:strVal val="ppt_y"/>
                                          </p:val>
                                        </p:tav>
                                      </p:tavLst>
                                    </p:anim>
                                    <p:set>
                                      <p:cBhvr>
                                        <p:cTn id="13" dur="1" fill="hold">
                                          <p:stCondLst>
                                            <p:cond delay="998"/>
                                          </p:stCondLst>
                                        </p:cTn>
                                        <p:tgtEl>
                                          <p:spTgt spid="6"/>
                                        </p:tgtEl>
                                        <p:attrNameLst>
                                          <p:attrName>style.visibility</p:attrName>
                                        </p:attrNameLst>
                                      </p:cBhvr>
                                      <p:to>
                                        <p:strVal val="hidden"/>
                                      </p:to>
                                    </p:set>
                                  </p:childTnLst>
                                </p:cTn>
                              </p:par>
                              <p:par>
                                <p:cTn id="14" presetID="7" presetClass="exit" presetSubtype="2" fill="hold" grpId="0" nodeType="withEffect">
                                  <p:stCondLst>
                                    <p:cond delay="0"/>
                                  </p:stCondLst>
                                  <p:childTnLst>
                                    <p:anim calcmode="lin" valueType="num">
                                      <p:cBhvr additive="base">
                                        <p:cTn id="15" dur="1000"/>
                                        <p:tgtEl>
                                          <p:spTgt spid="9"/>
                                        </p:tgtEl>
                                        <p:attrNameLst>
                                          <p:attrName>ppt_x</p:attrName>
                                        </p:attrNameLst>
                                      </p:cBhvr>
                                      <p:tavLst>
                                        <p:tav tm="0">
                                          <p:val>
                                            <p:strVal val="ppt_x"/>
                                          </p:val>
                                        </p:tav>
                                        <p:tav tm="100000">
                                          <p:val>
                                            <p:strVal val="1+ppt_w/2"/>
                                          </p:val>
                                        </p:tav>
                                      </p:tavLst>
                                    </p:anim>
                                    <p:anim calcmode="lin" valueType="num">
                                      <p:cBhvr additive="base">
                                        <p:cTn id="16" dur="1000"/>
                                        <p:tgtEl>
                                          <p:spTgt spid="9"/>
                                        </p:tgtEl>
                                        <p:attrNameLst>
                                          <p:attrName>ppt_y</p:attrName>
                                        </p:attrNameLst>
                                      </p:cBhvr>
                                      <p:tavLst>
                                        <p:tav tm="0">
                                          <p:val>
                                            <p:strVal val="ppt_y"/>
                                          </p:val>
                                        </p:tav>
                                        <p:tav tm="100000">
                                          <p:val>
                                            <p:strVal val="ppt_y"/>
                                          </p:val>
                                        </p:tav>
                                      </p:tavLst>
                                    </p:anim>
                                    <p:set>
                                      <p:cBhvr>
                                        <p:cTn id="17" dur="1" fill="hold">
                                          <p:stCondLst>
                                            <p:cond delay="1000"/>
                                          </p:stCondLst>
                                        </p:cTn>
                                        <p:tgtEl>
                                          <p:spTgt spid="9"/>
                                        </p:tgtEl>
                                        <p:attrNameLst>
                                          <p:attrName>style.visibility</p:attrName>
                                        </p:attrNameLst>
                                      </p:cBhvr>
                                      <p:to>
                                        <p:strVal val="hidden"/>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6"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矩形 40"/>
          <p:cNvSpPr/>
          <p:nvPr/>
        </p:nvSpPr>
        <p:spPr>
          <a:xfrm>
            <a:off x="8152765" y="0"/>
            <a:ext cx="41109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p>
            <a:pPr algn="ctr"/>
            <a:endParaRPr lang="zh-CN" altLang="en-US" sz="1300">
              <a:solidFill>
                <a:srgbClr val="FFFFFF"/>
              </a:solidFill>
              <a:latin typeface="宋体" panose="02010600030101010101" pitchFamily="2" charset="-122"/>
              <a:ea typeface="宋体" panose="02010600030101010101" pitchFamily="2" charset="-122"/>
            </a:endParaRPr>
          </a:p>
        </p:txBody>
      </p:sp>
      <p:sp>
        <p:nvSpPr>
          <p:cNvPr id="4" name="流程图: 接点 3"/>
          <p:cNvSpPr/>
          <p:nvPr/>
        </p:nvSpPr>
        <p:spPr>
          <a:xfrm>
            <a:off x="2141209" y="3315870"/>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3" name="直接连接符 12"/>
          <p:cNvCxnSpPr/>
          <p:nvPr/>
        </p:nvCxnSpPr>
        <p:spPr>
          <a:xfrm>
            <a:off x="1823839" y="4289194"/>
            <a:ext cx="5035484"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6" name="流程图: 接点 15"/>
          <p:cNvSpPr/>
          <p:nvPr/>
        </p:nvSpPr>
        <p:spPr>
          <a:xfrm>
            <a:off x="3366693" y="3315870"/>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流程图: 接点 17"/>
          <p:cNvSpPr/>
          <p:nvPr/>
        </p:nvSpPr>
        <p:spPr>
          <a:xfrm>
            <a:off x="2753951" y="2245942"/>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流程图: 接点 20"/>
          <p:cNvSpPr/>
          <p:nvPr/>
        </p:nvSpPr>
        <p:spPr>
          <a:xfrm>
            <a:off x="4592177" y="3315870"/>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流程图: 接点 21"/>
          <p:cNvSpPr/>
          <p:nvPr/>
        </p:nvSpPr>
        <p:spPr>
          <a:xfrm>
            <a:off x="5817661" y="3315870"/>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流程图: 接点 22"/>
          <p:cNvSpPr/>
          <p:nvPr/>
        </p:nvSpPr>
        <p:spPr>
          <a:xfrm>
            <a:off x="5204919" y="2245942"/>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流程图: 接点 23"/>
          <p:cNvSpPr/>
          <p:nvPr/>
        </p:nvSpPr>
        <p:spPr>
          <a:xfrm>
            <a:off x="3979435" y="1191711"/>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6" name="直接连接符 25"/>
          <p:cNvCxnSpPr>
            <a:stCxn id="24" idx="3"/>
            <a:endCxn id="18" idx="7"/>
          </p:cNvCxnSpPr>
          <p:nvPr/>
        </p:nvCxnSpPr>
        <p:spPr>
          <a:xfrm flipH="1">
            <a:off x="3276959" y="1698600"/>
            <a:ext cx="792210" cy="634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6" idx="0"/>
            <a:endCxn id="18" idx="5"/>
          </p:cNvCxnSpPr>
          <p:nvPr/>
        </p:nvCxnSpPr>
        <p:spPr>
          <a:xfrm flipH="1" flipV="1">
            <a:off x="3276959" y="2752831"/>
            <a:ext cx="396105" cy="563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8" idx="3"/>
            <a:endCxn id="4" idx="0"/>
          </p:cNvCxnSpPr>
          <p:nvPr/>
        </p:nvCxnSpPr>
        <p:spPr>
          <a:xfrm flipH="1">
            <a:off x="2447580" y="2752831"/>
            <a:ext cx="396105" cy="563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3" idx="1"/>
            <a:endCxn id="24" idx="5"/>
          </p:cNvCxnSpPr>
          <p:nvPr/>
        </p:nvCxnSpPr>
        <p:spPr>
          <a:xfrm flipH="1" flipV="1">
            <a:off x="4502443" y="1698600"/>
            <a:ext cx="792210" cy="634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22" idx="0"/>
            <a:endCxn id="23" idx="5"/>
          </p:cNvCxnSpPr>
          <p:nvPr/>
        </p:nvCxnSpPr>
        <p:spPr>
          <a:xfrm flipH="1" flipV="1">
            <a:off x="5727927" y="2752831"/>
            <a:ext cx="396105" cy="563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23" idx="3"/>
            <a:endCxn id="21" idx="0"/>
          </p:cNvCxnSpPr>
          <p:nvPr/>
        </p:nvCxnSpPr>
        <p:spPr>
          <a:xfrm flipH="1">
            <a:off x="4898548" y="2752831"/>
            <a:ext cx="396105" cy="563039"/>
          </a:xfrm>
          <a:prstGeom prst="line">
            <a:avLst/>
          </a:prstGeom>
        </p:spPr>
        <p:style>
          <a:lnRef idx="1">
            <a:schemeClr val="accent1"/>
          </a:lnRef>
          <a:fillRef idx="0">
            <a:schemeClr val="accent1"/>
          </a:fillRef>
          <a:effectRef idx="0">
            <a:schemeClr val="accent1"/>
          </a:effectRef>
          <a:fontRef idx="minor">
            <a:schemeClr val="tx1"/>
          </a:fontRef>
        </p:style>
      </p:cxnSp>
      <p:sp>
        <p:nvSpPr>
          <p:cNvPr id="48" name="流程图: 接点 47"/>
          <p:cNvSpPr/>
          <p:nvPr/>
        </p:nvSpPr>
        <p:spPr>
          <a:xfrm>
            <a:off x="9253456" y="2505482"/>
            <a:ext cx="612742" cy="593857"/>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流程图: 接点 48"/>
          <p:cNvSpPr/>
          <p:nvPr/>
        </p:nvSpPr>
        <p:spPr>
          <a:xfrm>
            <a:off x="10843982" y="2515094"/>
            <a:ext cx="612742" cy="593857"/>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流程图: 接点 49"/>
          <p:cNvSpPr/>
          <p:nvPr/>
        </p:nvSpPr>
        <p:spPr>
          <a:xfrm>
            <a:off x="10044522" y="1312008"/>
            <a:ext cx="612742" cy="593857"/>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1" name="直接连接符 50"/>
          <p:cNvCxnSpPr/>
          <p:nvPr/>
        </p:nvCxnSpPr>
        <p:spPr>
          <a:xfrm flipH="1" flipV="1">
            <a:off x="10570857" y="1915478"/>
            <a:ext cx="426470" cy="590003"/>
          </a:xfrm>
          <a:prstGeom prst="line">
            <a:avLst/>
          </a:prstGeom>
          <a:ln w="53975">
            <a:solidFill>
              <a:schemeClr val="accent4"/>
            </a:solidFill>
            <a:headEnd type="triangl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718993" y="1886192"/>
            <a:ext cx="447596" cy="619289"/>
          </a:xfrm>
          <a:prstGeom prst="line">
            <a:avLst/>
          </a:prstGeom>
          <a:ln w="53975">
            <a:solidFill>
              <a:schemeClr val="accent4"/>
            </a:solidFill>
            <a:headEnd type="triangle"/>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9420545" y="1947410"/>
            <a:ext cx="541496" cy="369332"/>
          </a:xfrm>
          <a:prstGeom prst="rect">
            <a:avLst/>
          </a:prstGeom>
          <a:noFill/>
        </p:spPr>
        <p:txBody>
          <a:bodyPr wrap="square" rtlCol="0">
            <a:spAutoFit/>
          </a:bodyPr>
          <a:lstStyle/>
          <a:p>
            <a:r>
              <a:rPr lang="zh-CN" altLang="en-US" b="1" dirty="0">
                <a:solidFill>
                  <a:schemeClr val="bg1"/>
                </a:solidFill>
              </a:rPr>
              <a:t>￥</a:t>
            </a:r>
            <a:endParaRPr lang="zh-CN" altLang="en-US" b="1" dirty="0">
              <a:solidFill>
                <a:schemeClr val="bg1"/>
              </a:solidFill>
            </a:endParaRPr>
          </a:p>
        </p:txBody>
      </p:sp>
      <p:sp>
        <p:nvSpPr>
          <p:cNvPr id="72" name="文本框 71"/>
          <p:cNvSpPr txBox="1"/>
          <p:nvPr/>
        </p:nvSpPr>
        <p:spPr>
          <a:xfrm>
            <a:off x="10896504" y="1963578"/>
            <a:ext cx="541496" cy="369332"/>
          </a:xfrm>
          <a:prstGeom prst="rect">
            <a:avLst/>
          </a:prstGeom>
          <a:noFill/>
        </p:spPr>
        <p:txBody>
          <a:bodyPr wrap="square" rtlCol="0">
            <a:spAutoFit/>
          </a:bodyPr>
          <a:lstStyle/>
          <a:p>
            <a:r>
              <a:rPr lang="zh-CN" altLang="en-US" b="1" dirty="0">
                <a:solidFill>
                  <a:schemeClr val="bg1"/>
                </a:solidFill>
              </a:rPr>
              <a:t>￥</a:t>
            </a:r>
            <a:endParaRPr lang="zh-CN" altLang="en-US" b="1" dirty="0">
              <a:solidFill>
                <a:schemeClr val="bg1"/>
              </a:solidFill>
            </a:endParaRPr>
          </a:p>
        </p:txBody>
      </p:sp>
      <p:sp>
        <p:nvSpPr>
          <p:cNvPr id="80" name="流程图: 接点 79"/>
          <p:cNvSpPr/>
          <p:nvPr/>
        </p:nvSpPr>
        <p:spPr>
          <a:xfrm>
            <a:off x="2141209" y="4586122"/>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81" name="流程图: 接点 80"/>
          <p:cNvSpPr/>
          <p:nvPr/>
        </p:nvSpPr>
        <p:spPr>
          <a:xfrm>
            <a:off x="3367811" y="4565543"/>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82" name="流程图: 接点 81"/>
          <p:cNvSpPr/>
          <p:nvPr/>
        </p:nvSpPr>
        <p:spPr>
          <a:xfrm>
            <a:off x="4594701" y="4595758"/>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83" name="流程图: 接点 82"/>
          <p:cNvSpPr/>
          <p:nvPr/>
        </p:nvSpPr>
        <p:spPr>
          <a:xfrm>
            <a:off x="5817661" y="4586121"/>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cxnSp>
        <p:nvCxnSpPr>
          <p:cNvPr id="84" name="直接连接符 83"/>
          <p:cNvCxnSpPr>
            <a:stCxn id="4" idx="4"/>
            <a:endCxn id="80" idx="0"/>
          </p:cNvCxnSpPr>
          <p:nvPr/>
        </p:nvCxnSpPr>
        <p:spPr>
          <a:xfrm>
            <a:off x="2447580" y="3909727"/>
            <a:ext cx="0" cy="676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6" idx="4"/>
            <a:endCxn id="81" idx="0"/>
          </p:cNvCxnSpPr>
          <p:nvPr/>
        </p:nvCxnSpPr>
        <p:spPr>
          <a:xfrm>
            <a:off x="3673064" y="3909727"/>
            <a:ext cx="1118" cy="655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21" idx="4"/>
            <a:endCxn id="82" idx="0"/>
          </p:cNvCxnSpPr>
          <p:nvPr/>
        </p:nvCxnSpPr>
        <p:spPr>
          <a:xfrm>
            <a:off x="4898548" y="3909727"/>
            <a:ext cx="2524" cy="686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22" idx="4"/>
            <a:endCxn id="83" idx="0"/>
          </p:cNvCxnSpPr>
          <p:nvPr/>
        </p:nvCxnSpPr>
        <p:spPr>
          <a:xfrm>
            <a:off x="6124032" y="3909727"/>
            <a:ext cx="0" cy="676394"/>
          </a:xfrm>
          <a:prstGeom prst="line">
            <a:avLst/>
          </a:prstGeom>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176148" y="3428994"/>
            <a:ext cx="788264"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境内</a:t>
            </a:r>
            <a:endParaRPr lang="zh-CN" altLang="en-US" dirty="0">
              <a:latin typeface="微软雅黑" panose="020B0503020204020204" pitchFamily="34" charset="-122"/>
              <a:ea typeface="微软雅黑" panose="020B0503020204020204" pitchFamily="34" charset="-122"/>
            </a:endParaRPr>
          </a:p>
        </p:txBody>
      </p:sp>
      <p:sp>
        <p:nvSpPr>
          <p:cNvPr id="98" name="文本框 97"/>
          <p:cNvSpPr txBox="1"/>
          <p:nvPr/>
        </p:nvSpPr>
        <p:spPr>
          <a:xfrm>
            <a:off x="1143936" y="4698383"/>
            <a:ext cx="78826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境外</a:t>
            </a:r>
            <a:endParaRPr lang="zh-CN" altLang="en-US" dirty="0">
              <a:latin typeface="微软雅黑" panose="020B0503020204020204" pitchFamily="34" charset="-122"/>
              <a:ea typeface="微软雅黑" panose="020B0503020204020204" pitchFamily="34" charset="-122"/>
            </a:endParaRPr>
          </a:p>
        </p:txBody>
      </p:sp>
      <p:sp>
        <p:nvSpPr>
          <p:cNvPr id="43" name="流程图: 接点 42"/>
          <p:cNvSpPr/>
          <p:nvPr/>
        </p:nvSpPr>
        <p:spPr>
          <a:xfrm>
            <a:off x="4592177" y="3315859"/>
            <a:ext cx="612742" cy="593857"/>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p:cNvSpPr txBox="1"/>
          <p:nvPr/>
        </p:nvSpPr>
        <p:spPr>
          <a:xfrm>
            <a:off x="4363720" y="3427730"/>
            <a:ext cx="130746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主办企业</a:t>
            </a:r>
            <a:endParaRPr lang="zh-CN" altLang="en-US"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par>
                                <p:cTn id="22" presetID="22" presetClass="entr" presetSubtype="4"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down)">
                                      <p:cBhvr>
                                        <p:cTn id="24" dur="500"/>
                                        <p:tgtEl>
                                          <p:spTgt spid="52"/>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left)">
                                      <p:cBhvr>
                                        <p:cTn id="31" dur="5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up)">
                                      <p:cBhvr>
                                        <p:cTn id="40" dur="500"/>
                                        <p:tgtEl>
                                          <p:spTgt spid="8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wipe(up)">
                                      <p:cBhvr>
                                        <p:cTn id="43" dur="500"/>
                                        <p:tgtEl>
                                          <p:spTgt spid="8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up)">
                                      <p:cBhvr>
                                        <p:cTn id="46" dur="500"/>
                                        <p:tgtEl>
                                          <p:spTgt spid="8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wipe(up)">
                                      <p:cBhvr>
                                        <p:cTn id="49" dur="500"/>
                                        <p:tgtEl>
                                          <p:spTgt spid="83"/>
                                        </p:tgtEl>
                                      </p:cBhvr>
                                    </p:animEffect>
                                  </p:childTnLst>
                                </p:cTn>
                              </p:par>
                              <p:par>
                                <p:cTn id="50" presetID="22" presetClass="entr" presetSubtype="1"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up)">
                                      <p:cBhvr>
                                        <p:cTn id="52" dur="500"/>
                                        <p:tgtEl>
                                          <p:spTgt spid="84"/>
                                        </p:tgtEl>
                                      </p:cBhvr>
                                    </p:animEffect>
                                  </p:childTnLst>
                                </p:cTn>
                              </p:par>
                              <p:par>
                                <p:cTn id="53" presetID="22" presetClass="entr" presetSubtype="1"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wipe(up)">
                                      <p:cBhvr>
                                        <p:cTn id="55" dur="500"/>
                                        <p:tgtEl>
                                          <p:spTgt spid="87"/>
                                        </p:tgtEl>
                                      </p:cBhvr>
                                    </p:animEffect>
                                  </p:childTnLst>
                                </p:cTn>
                              </p:par>
                              <p:par>
                                <p:cTn id="56" presetID="22" presetClass="entr" presetSubtype="1"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ipe(up)">
                                      <p:cBhvr>
                                        <p:cTn id="58" dur="500"/>
                                        <p:tgtEl>
                                          <p:spTgt spid="88"/>
                                        </p:tgtEl>
                                      </p:cBhvr>
                                    </p:animEffect>
                                  </p:childTnLst>
                                </p:cTn>
                              </p:par>
                              <p:par>
                                <p:cTn id="59" presetID="22" presetClass="entr" presetSubtype="1"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wipe(up)">
                                      <p:cBhvr>
                                        <p:cTn id="61" dur="500"/>
                                        <p:tgtEl>
                                          <p:spTgt spid="8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wipe(up)">
                                      <p:cBhvr>
                                        <p:cTn id="64" dur="500"/>
                                        <p:tgtEl>
                                          <p:spTgt spid="9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6"/>
                                        </p:tgtEl>
                                      </p:cBhvr>
                                    </p:animEffect>
                                    <p:set>
                                      <p:cBhvr>
                                        <p:cTn id="78" dur="1" fill="hold">
                                          <p:stCondLst>
                                            <p:cond delay="499"/>
                                          </p:stCondLst>
                                        </p:cTn>
                                        <p:tgtEl>
                                          <p:spTgt spid="2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7"/>
                                        </p:tgtEl>
                                      </p:cBhvr>
                                    </p:animEffect>
                                    <p:set>
                                      <p:cBhvr>
                                        <p:cTn id="81" dur="1" fill="hold">
                                          <p:stCondLst>
                                            <p:cond delay="499"/>
                                          </p:stCondLst>
                                        </p:cTn>
                                        <p:tgtEl>
                                          <p:spTgt spid="2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84"/>
                                        </p:tgtEl>
                                      </p:cBhvr>
                                    </p:animEffect>
                                    <p:set>
                                      <p:cBhvr>
                                        <p:cTn id="99" dur="1" fill="hold">
                                          <p:stCondLst>
                                            <p:cond delay="499"/>
                                          </p:stCondLst>
                                        </p:cTn>
                                        <p:tgtEl>
                                          <p:spTgt spid="8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87"/>
                                        </p:tgtEl>
                                      </p:cBhvr>
                                    </p:animEffect>
                                    <p:set>
                                      <p:cBhvr>
                                        <p:cTn id="102" dur="1" fill="hold">
                                          <p:stCondLst>
                                            <p:cond delay="499"/>
                                          </p:stCondLst>
                                        </p:cTn>
                                        <p:tgtEl>
                                          <p:spTgt spid="87"/>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88"/>
                                        </p:tgtEl>
                                      </p:cBhvr>
                                    </p:animEffect>
                                    <p:set>
                                      <p:cBhvr>
                                        <p:cTn id="105" dur="1" fill="hold">
                                          <p:stCondLst>
                                            <p:cond delay="499"/>
                                          </p:stCondLst>
                                        </p:cTn>
                                        <p:tgtEl>
                                          <p:spTgt spid="8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89"/>
                                        </p:tgtEl>
                                      </p:cBhvr>
                                    </p:animEffect>
                                    <p:set>
                                      <p:cBhvr>
                                        <p:cTn id="108" dur="1" fill="hold">
                                          <p:stCondLst>
                                            <p:cond delay="499"/>
                                          </p:stCondLst>
                                        </p:cTn>
                                        <p:tgtEl>
                                          <p:spTgt spid="8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18" grpId="0" animBg="1"/>
      <p:bldP spid="23" grpId="0" animBg="1"/>
      <p:bldP spid="24" grpId="0" animBg="1"/>
      <p:bldP spid="48" grpId="0" animBg="1"/>
      <p:bldP spid="49" grpId="0" animBg="1"/>
      <p:bldP spid="50" grpId="0" animBg="1"/>
      <p:bldP spid="64" grpId="0"/>
      <p:bldP spid="72" grpId="0"/>
      <p:bldP spid="80" grpId="0" animBg="1"/>
      <p:bldP spid="81" grpId="0" animBg="1"/>
      <p:bldP spid="82" grpId="0" animBg="1"/>
      <p:bldP spid="83" grpId="0" animBg="1"/>
      <p:bldP spid="98" grpId="0"/>
      <p:bldP spid="43"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bwMode="auto">
          <a:xfrm>
            <a:off x="0"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chemeClr val="bg1"/>
              </a:solidFill>
              <a:latin typeface="宋体" panose="02010600030101010101" pitchFamily="2" charset="-122"/>
              <a:sym typeface="+mn-ea"/>
            </a:endParaRPr>
          </a:p>
        </p:txBody>
      </p:sp>
      <p:sp>
        <p:nvSpPr>
          <p:cNvPr id="13" name="矩形 12"/>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18" name="矩形 17"/>
          <p:cNvSpPr/>
          <p:nvPr/>
        </p:nvSpPr>
        <p:spPr>
          <a:xfrm>
            <a:off x="8926697" y="4036287"/>
            <a:ext cx="1593320" cy="1754913"/>
          </a:xfrm>
          <a:prstGeom prst="rect">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sz="1600" b="1" dirty="0">
              <a:solidFill>
                <a:schemeClr val="bg1"/>
              </a:solidFill>
              <a:latin typeface="微软雅黑" panose="020B0503020204020204" pitchFamily="34" charset="-122"/>
              <a:ea typeface="微软雅黑" panose="020B0503020204020204" pitchFamily="34" charset="-122"/>
            </a:endParaRPr>
          </a:p>
          <a:p>
            <a:pPr algn="just"/>
            <a:r>
              <a:rPr lang="zh-CN" altLang="en-US" sz="1600" b="1" dirty="0">
                <a:solidFill>
                  <a:schemeClr val="bg1"/>
                </a:solidFill>
                <a:latin typeface="微软雅黑" panose="020B0503020204020204" pitchFamily="34" charset="-122"/>
                <a:ea typeface="微软雅黑" panose="020B0503020204020204" pitchFamily="34" charset="-122"/>
              </a:rPr>
              <a:t>负面清单规定限制投资的领域，应符合负面清单规定的条件</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598557" y="4093816"/>
            <a:ext cx="1593320" cy="1697383"/>
          </a:xfrm>
          <a:prstGeom prst="rect">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a:solidFill>
                  <a:schemeClr val="bg1"/>
                </a:solidFill>
                <a:latin typeface="微软雅黑" panose="020B0503020204020204" pitchFamily="34" charset="-122"/>
                <a:ea typeface="微软雅黑" panose="020B0503020204020204" pitchFamily="34" charset="-122"/>
              </a:rPr>
              <a:t>负面清单规定禁止投资的领域不得投资</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226177" y="2047101"/>
            <a:ext cx="4444180" cy="369332"/>
          </a:xfrm>
          <a:prstGeom prst="rect">
            <a:avLst/>
          </a:prstGeom>
          <a:noFill/>
        </p:spPr>
        <p:txBody>
          <a:bodyPr wrap="square">
            <a:spAutoFit/>
          </a:bodyPr>
          <a:lstStyle/>
          <a:p>
            <a:r>
              <a:rPr lang="en-US" altLang="zh-CN" b="0" i="0" u="none" strike="noStrike" dirty="0">
                <a:effectLst/>
                <a:latin typeface="微软雅黑" panose="020B0503020204020204" pitchFamily="34" charset="-122"/>
                <a:ea typeface="微软雅黑" panose="020B0503020204020204" pitchFamily="34" charset="-122"/>
              </a:rPr>
              <a:t>《</a:t>
            </a:r>
            <a:r>
              <a:rPr lang="zh-CN" altLang="en-US" b="0" i="0" u="none" strike="noStrike" dirty="0">
                <a:effectLst/>
                <a:latin typeface="微软雅黑" panose="020B0503020204020204" pitchFamily="34" charset="-122"/>
                <a:ea typeface="微软雅黑" panose="020B0503020204020204" pitchFamily="34" charset="-122"/>
              </a:rPr>
              <a:t>中华人民共和国外商投资法实施条例</a:t>
            </a:r>
            <a:r>
              <a:rPr lang="en-US" altLang="zh-CN" b="0" i="0" u="none" strike="noStrike" dirty="0">
                <a:effectLst/>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p:nvSpPr>
        <p:spPr>
          <a:xfrm>
            <a:off x="6226177" y="1564740"/>
            <a:ext cx="4119716" cy="369332"/>
          </a:xfrm>
          <a:prstGeom prst="rect">
            <a:avLst/>
          </a:prstGeom>
          <a:noFill/>
        </p:spPr>
        <p:txBody>
          <a:bodyPr wrap="square">
            <a:spAutoFit/>
          </a:bodyPr>
          <a:lstStyle>
            <a:defPPr>
              <a:defRPr lang="zh-CN"/>
            </a:defPPr>
            <a:lvl1pPr>
              <a:defRPr b="0" i="0" u="none" strike="noStrike">
                <a:solidFill>
                  <a:srgbClr val="333333"/>
                </a:solidFill>
                <a:effectLst/>
                <a:latin typeface="微软雅黑" panose="020B0503020204020204" pitchFamily="34" charset="-122"/>
                <a:ea typeface="微软雅黑" panose="020B0503020204020204" pitchFamily="34" charset="-122"/>
              </a:defRPr>
            </a:lvl1pPr>
          </a:lstStyle>
          <a:p>
            <a:r>
              <a:rPr lang="en-US" altLang="zh-CN" dirty="0">
                <a:solidFill>
                  <a:schemeClr val="tx1"/>
                </a:solidFill>
              </a:rPr>
              <a:t>《</a:t>
            </a:r>
            <a:r>
              <a:rPr lang="zh-CN" altLang="en-US" dirty="0">
                <a:solidFill>
                  <a:schemeClr val="tx1"/>
                </a:solidFill>
              </a:rPr>
              <a:t>中华人民共和国外商投资法</a:t>
            </a:r>
            <a:r>
              <a:rPr lang="en-US" altLang="zh-CN" dirty="0">
                <a:solidFill>
                  <a:schemeClr val="tx1"/>
                </a:solidFill>
              </a:rPr>
              <a:t>》</a:t>
            </a:r>
            <a:endParaRPr lang="zh-CN" altLang="en-US" dirty="0">
              <a:solidFill>
                <a:schemeClr val="tx1"/>
              </a:solidFill>
            </a:endParaRPr>
          </a:p>
        </p:txBody>
      </p:sp>
      <p:sp>
        <p:nvSpPr>
          <p:cNvPr id="5" name="文本框 4"/>
          <p:cNvSpPr txBox="1"/>
          <p:nvPr/>
        </p:nvSpPr>
        <p:spPr>
          <a:xfrm>
            <a:off x="1200240" y="4155498"/>
            <a:ext cx="3000136" cy="874407"/>
          </a:xfrm>
          <a:prstGeom prst="rect">
            <a:avLst/>
          </a:prstGeom>
          <a:noFill/>
        </p:spPr>
        <p:txBody>
          <a:bodyPr wrap="square">
            <a:spAutoFit/>
          </a:bodyPr>
          <a:lstStyle/>
          <a:p>
            <a:pPr algn="ctr">
              <a:lnSpc>
                <a:spcPct val="150000"/>
              </a:lnSpc>
            </a:pPr>
            <a:r>
              <a:rPr lang="zh-CN" altLang="en-US" b="0" i="0" u="none" strike="noStrike" dirty="0">
                <a:solidFill>
                  <a:schemeClr val="bg1"/>
                </a:solidFill>
                <a:effectLst/>
                <a:latin typeface="微软雅黑" panose="020B0503020204020204" pitchFamily="34" charset="-122"/>
                <a:ea typeface="微软雅黑" panose="020B0503020204020204" pitchFamily="34" charset="-122"/>
              </a:rPr>
              <a:t>外商投资实行</a:t>
            </a:r>
            <a:r>
              <a:rPr lang="zh-CN" altLang="en-US" b="1" i="0" u="none" strike="noStrike" dirty="0">
                <a:solidFill>
                  <a:schemeClr val="accent4"/>
                </a:solidFill>
                <a:effectLst/>
                <a:latin typeface="微软雅黑" panose="020B0503020204020204" pitchFamily="34" charset="-122"/>
                <a:ea typeface="微软雅黑" panose="020B0503020204020204" pitchFamily="34" charset="-122"/>
              </a:rPr>
              <a:t>准入前国民待遇</a:t>
            </a:r>
            <a:r>
              <a:rPr lang="en-US" altLang="zh-CN" b="1" i="0" u="none" strike="noStrike" dirty="0">
                <a:solidFill>
                  <a:schemeClr val="accent4"/>
                </a:solidFill>
                <a:effectLst/>
                <a:latin typeface="微软雅黑" panose="020B0503020204020204" pitchFamily="34" charset="-122"/>
                <a:ea typeface="微软雅黑" panose="020B0503020204020204" pitchFamily="34" charset="-122"/>
              </a:rPr>
              <a:t>+</a:t>
            </a:r>
            <a:r>
              <a:rPr lang="zh-CN" altLang="en-US" b="1" i="0" u="none" strike="noStrike" dirty="0">
                <a:solidFill>
                  <a:schemeClr val="accent4"/>
                </a:solidFill>
                <a:effectLst/>
                <a:latin typeface="微软雅黑" panose="020B0503020204020204" pitchFamily="34" charset="-122"/>
                <a:ea typeface="微软雅黑" panose="020B0503020204020204" pitchFamily="34" charset="-122"/>
              </a:rPr>
              <a:t>负面清单</a:t>
            </a:r>
            <a:r>
              <a:rPr lang="zh-CN" altLang="en-US" b="0" i="0" u="none" strike="noStrike" dirty="0">
                <a:solidFill>
                  <a:schemeClr val="bg1"/>
                </a:solidFill>
                <a:effectLst/>
                <a:latin typeface="微软雅黑" panose="020B0503020204020204" pitchFamily="34" charset="-122"/>
                <a:ea typeface="微软雅黑" panose="020B0503020204020204" pitchFamily="34" charset="-122"/>
              </a:rPr>
              <a:t>管理制度</a:t>
            </a:r>
            <a:endParaRPr lang="zh-CN" altLang="en-US" b="0" i="0" u="none" strike="noStrike" dirty="0">
              <a:solidFill>
                <a:schemeClr val="bg1"/>
              </a:solidFill>
              <a:effectLst/>
              <a:latin typeface="微软雅黑" panose="020B0503020204020204" pitchFamily="34" charset="-122"/>
              <a:ea typeface="微软雅黑" panose="020B0503020204020204" pitchFamily="34" charset="-122"/>
            </a:endParaRPr>
          </a:p>
        </p:txBody>
      </p:sp>
      <p:sp>
        <p:nvSpPr>
          <p:cNvPr id="3" name="禁止符 2"/>
          <p:cNvSpPr/>
          <p:nvPr/>
        </p:nvSpPr>
        <p:spPr>
          <a:xfrm>
            <a:off x="6785617" y="3166878"/>
            <a:ext cx="1219200" cy="1191491"/>
          </a:xfrm>
          <a:prstGeom prst="noSmoking">
            <a:avLst>
              <a:gd name="adj" fmla="val 76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8" name="圆: 空心 7"/>
          <p:cNvSpPr/>
          <p:nvPr/>
        </p:nvSpPr>
        <p:spPr>
          <a:xfrm>
            <a:off x="9058213" y="3166877"/>
            <a:ext cx="1176713" cy="1191491"/>
          </a:xfrm>
          <a:prstGeom prst="donut">
            <a:avLst>
              <a:gd name="adj" fmla="val 770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aphicFrame>
        <p:nvGraphicFramePr>
          <p:cNvPr id="9" name="图示 8"/>
          <p:cNvGraphicFramePr/>
          <p:nvPr/>
        </p:nvGraphicFramePr>
        <p:xfrm>
          <a:off x="1200240" y="892390"/>
          <a:ext cx="4531982" cy="23094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文本框 11"/>
          <p:cNvSpPr txBox="1"/>
          <p:nvPr/>
        </p:nvSpPr>
        <p:spPr>
          <a:xfrm>
            <a:off x="7065817" y="3429000"/>
            <a:ext cx="1089891" cy="707886"/>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禁</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324107" y="3417915"/>
            <a:ext cx="1089891" cy="707886"/>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限</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236972" y="2047101"/>
            <a:ext cx="4444180" cy="369332"/>
          </a:xfrm>
          <a:prstGeom prst="rect">
            <a:avLst/>
          </a:prstGeom>
          <a:noFill/>
        </p:spPr>
        <p:txBody>
          <a:bodyPr wrap="square">
            <a:spAutoFit/>
          </a:bodyPr>
          <a:lstStyle/>
          <a:p>
            <a:r>
              <a:rPr lang="en-US" altLang="zh-CN" b="0"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b="0" i="0" u="none" strike="noStrike" dirty="0">
                <a:solidFill>
                  <a:schemeClr val="bg1"/>
                </a:solidFill>
                <a:effectLst/>
                <a:latin typeface="微软雅黑" panose="020B0503020204020204" pitchFamily="34" charset="-122"/>
                <a:ea typeface="微软雅黑" panose="020B0503020204020204" pitchFamily="34" charset="-122"/>
              </a:rPr>
              <a:t>中华人民共和国外商投资法实施条例</a:t>
            </a:r>
            <a:r>
              <a:rPr lang="en-US" altLang="zh-CN" b="0" i="0" u="none" strike="noStrike" dirty="0">
                <a:solidFill>
                  <a:schemeClr val="bg1"/>
                </a:solidFill>
                <a:effectLst/>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236972" y="1564740"/>
            <a:ext cx="4119716" cy="369332"/>
          </a:xfrm>
          <a:prstGeom prst="rect">
            <a:avLst/>
          </a:prstGeom>
          <a:noFill/>
        </p:spPr>
        <p:txBody>
          <a:bodyPr wrap="square">
            <a:spAutoFit/>
          </a:bodyPr>
          <a:lstStyle>
            <a:defPPr>
              <a:defRPr lang="zh-CN"/>
            </a:defPPr>
            <a:lvl1pPr>
              <a:defRPr b="0" i="0" u="none" strike="noStrike">
                <a:solidFill>
                  <a:srgbClr val="333333"/>
                </a:solidFill>
                <a:effectLst/>
                <a:latin typeface="微软雅黑" panose="020B0503020204020204" pitchFamily="34" charset="-122"/>
                <a:ea typeface="微软雅黑" panose="020B0503020204020204" pitchFamily="34" charset="-122"/>
              </a:defRPr>
            </a:lvl1pPr>
          </a:lstStyle>
          <a:p>
            <a:r>
              <a:rPr lang="en-US" altLang="zh-CN" dirty="0">
                <a:solidFill>
                  <a:schemeClr val="bg1"/>
                </a:solidFill>
              </a:rPr>
              <a:t>《</a:t>
            </a:r>
            <a:r>
              <a:rPr lang="zh-CN" altLang="en-US" dirty="0">
                <a:solidFill>
                  <a:schemeClr val="bg1"/>
                </a:solidFill>
              </a:rPr>
              <a:t>中华人民共和国外商投资法</a:t>
            </a:r>
            <a:r>
              <a:rPr lang="en-US" altLang="zh-CN" dirty="0">
                <a:solidFill>
                  <a:schemeClr val="bg1"/>
                </a:solidFill>
              </a:rPr>
              <a:t>》</a:t>
            </a:r>
            <a:endParaRPr lang="zh-CN" altLang="en-US"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66618" y="3933405"/>
            <a:ext cx="6928734" cy="51013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境内外资金归集</a:t>
            </a:r>
            <a:endParaRPr lang="zh-CN" altLang="en-US" sz="2000" b="1" dirty="0">
              <a:latin typeface="微软雅黑" panose="020B0503020204020204" pitchFamily="34" charset="-122"/>
              <a:ea typeface="微软雅黑" panose="020B0503020204020204" pitchFamily="34" charset="-122"/>
            </a:endParaRPr>
          </a:p>
        </p:txBody>
      </p:sp>
      <p:sp>
        <p:nvSpPr>
          <p:cNvPr id="7" name="矩形 6"/>
          <p:cNvSpPr/>
          <p:nvPr/>
        </p:nvSpPr>
        <p:spPr>
          <a:xfrm>
            <a:off x="766618" y="2563020"/>
            <a:ext cx="3362036" cy="51013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外债额度集中</a:t>
            </a:r>
            <a:endParaRPr lang="zh-CN" altLang="en-US" sz="2000" b="1" dirty="0">
              <a:latin typeface="微软雅黑" panose="020B0503020204020204" pitchFamily="34" charset="-122"/>
              <a:ea typeface="微软雅黑" panose="020B0503020204020204" pitchFamily="34" charset="-122"/>
            </a:endParaRPr>
          </a:p>
        </p:txBody>
      </p:sp>
      <p:sp>
        <p:nvSpPr>
          <p:cNvPr id="9" name="矩形 8"/>
          <p:cNvSpPr/>
          <p:nvPr/>
        </p:nvSpPr>
        <p:spPr>
          <a:xfrm>
            <a:off x="766620" y="3232169"/>
            <a:ext cx="3362034" cy="51013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境外放款额度集中</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4333315" y="2530933"/>
            <a:ext cx="3362037" cy="510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latin typeface="微软雅黑" panose="020B0503020204020204" pitchFamily="34" charset="-122"/>
                <a:ea typeface="微软雅黑" panose="020B0503020204020204" pitchFamily="34" charset="-122"/>
              </a:rPr>
              <a:t>经常项目资金集中收付</a:t>
            </a:r>
            <a:endParaRPr lang="zh-CN" altLang="en-US" sz="2000" b="1" dirty="0">
              <a:latin typeface="微软雅黑" panose="020B0503020204020204" pitchFamily="34" charset="-122"/>
              <a:ea typeface="微软雅黑" panose="020B0503020204020204" pitchFamily="34" charset="-122"/>
            </a:endParaRPr>
          </a:p>
        </p:txBody>
      </p:sp>
      <p:sp>
        <p:nvSpPr>
          <p:cNvPr id="12" name="矩形 11"/>
          <p:cNvSpPr/>
          <p:nvPr/>
        </p:nvSpPr>
        <p:spPr>
          <a:xfrm>
            <a:off x="4331368" y="3232169"/>
            <a:ext cx="3363984" cy="510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latin typeface="微软雅黑" panose="020B0503020204020204" pitchFamily="34" charset="-122"/>
                <a:ea typeface="微软雅黑" panose="020B0503020204020204" pitchFamily="34" charset="-122"/>
              </a:rPr>
              <a:t>经常项目资金轧差净额结算</a:t>
            </a:r>
            <a:endParaRPr lang="zh-CN" altLang="en-US" sz="2000" b="1" dirty="0">
              <a:latin typeface="微软雅黑" panose="020B0503020204020204" pitchFamily="34" charset="-122"/>
              <a:ea typeface="微软雅黑" panose="020B0503020204020204" pitchFamily="34" charset="-122"/>
            </a:endParaRPr>
          </a:p>
        </p:txBody>
      </p:sp>
      <p:sp>
        <p:nvSpPr>
          <p:cNvPr id="13" name="矩形 12"/>
          <p:cNvSpPr/>
          <p:nvPr/>
        </p:nvSpPr>
        <p:spPr>
          <a:xfrm>
            <a:off x="8152765" y="0"/>
            <a:ext cx="4125595" cy="6858000"/>
          </a:xfrm>
          <a:prstGeom prst="rect">
            <a:avLst/>
          </a:prstGeom>
          <a:solidFill>
            <a:schemeClr val="accent1">
              <a:lumMod val="75000"/>
              <a:alpha val="88000"/>
            </a:schemeClr>
          </a:solidFill>
          <a:ln>
            <a:noFill/>
          </a:ln>
          <a:effectLst/>
        </p:spPr>
        <p:txBody>
          <a:bodyPr lIns="68580" tIns="34291" rIns="68580" bIns="34291" rtlCol="0" anchor="ctr">
            <a:noAutofit/>
          </a:bodyPr>
          <a:lstStyle/>
          <a:p>
            <a:pPr algn="ctr"/>
            <a:endParaRPr lang="zh-CN" altLang="en-US" sz="1300">
              <a:solidFill>
                <a:srgbClr val="FFFFFF"/>
              </a:solidFill>
              <a:latin typeface="宋体" panose="02010600030101010101" pitchFamily="2" charset="-122"/>
              <a:ea typeface="宋体" panose="02010600030101010101" pitchFamily="2" charset="-122"/>
            </a:endParaRPr>
          </a:p>
        </p:txBody>
      </p:sp>
      <p:sp>
        <p:nvSpPr>
          <p:cNvPr id="15" name="矩形 14"/>
          <p:cNvSpPr/>
          <p:nvPr/>
        </p:nvSpPr>
        <p:spPr>
          <a:xfrm>
            <a:off x="192504" y="356135"/>
            <a:ext cx="2319787" cy="510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业务功能</a:t>
            </a:r>
            <a:endParaRPr lang="zh-CN" altLang="en-US" sz="20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8648697" y="1302802"/>
            <a:ext cx="3133729" cy="1428404"/>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2400" b="1" dirty="0">
                <a:solidFill>
                  <a:schemeClr val="bg1"/>
                </a:solidFill>
                <a:latin typeface="微软雅黑" panose="020B0503020204020204" pitchFamily="34" charset="-122"/>
                <a:ea typeface="微软雅黑" panose="020B0503020204020204" pitchFamily="34" charset="-122"/>
              </a:rPr>
              <a:t>资本项目业务</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微软雅黑" panose="020B0503020204020204" pitchFamily="34" charset="-122"/>
              <a:buChar char="−"/>
            </a:pPr>
            <a:r>
              <a:rPr lang="zh-CN" altLang="en-US" dirty="0">
                <a:solidFill>
                  <a:schemeClr val="bg1"/>
                </a:solidFill>
                <a:latin typeface="微软雅黑" panose="020B0503020204020204" pitchFamily="34" charset="-122"/>
                <a:ea typeface="微软雅黑" panose="020B0503020204020204" pitchFamily="34" charset="-122"/>
              </a:rPr>
              <a:t>外债额度集中</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微软雅黑" panose="020B0503020204020204" pitchFamily="34" charset="-122"/>
              <a:buChar char="−"/>
            </a:pPr>
            <a:r>
              <a:rPr lang="zh-CN" altLang="en-US" dirty="0">
                <a:solidFill>
                  <a:schemeClr val="bg1"/>
                </a:solidFill>
                <a:latin typeface="微软雅黑" panose="020B0503020204020204" pitchFamily="34" charset="-122"/>
                <a:ea typeface="微软雅黑" panose="020B0503020204020204" pitchFamily="34" charset="-122"/>
              </a:rPr>
              <a:t>境外放款额度集中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648697" y="3219203"/>
            <a:ext cx="3376155" cy="1428404"/>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2400" b="1" dirty="0">
                <a:solidFill>
                  <a:schemeClr val="bg1"/>
                </a:solidFill>
                <a:latin typeface="微软雅黑" panose="020B0503020204020204" pitchFamily="34" charset="-122"/>
                <a:ea typeface="微软雅黑" panose="020B0503020204020204" pitchFamily="34" charset="-122"/>
              </a:rPr>
              <a:t>经常项目业务</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微软雅黑" panose="020B0503020204020204" pitchFamily="34" charset="-122"/>
              <a:buChar char="−"/>
            </a:pPr>
            <a:r>
              <a:rPr lang="zh-CN" altLang="en-US" dirty="0">
                <a:solidFill>
                  <a:schemeClr val="bg1"/>
                </a:solidFill>
                <a:latin typeface="微软雅黑" panose="020B0503020204020204" pitchFamily="34" charset="-122"/>
                <a:ea typeface="微软雅黑" panose="020B0503020204020204" pitchFamily="34" charset="-122"/>
              </a:rPr>
              <a:t>经常项目资金集中收付</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微软雅黑" panose="020B0503020204020204" pitchFamily="34" charset="-122"/>
              <a:buChar char="−"/>
            </a:pPr>
            <a:r>
              <a:rPr lang="zh-CN" altLang="en-US" dirty="0">
                <a:solidFill>
                  <a:schemeClr val="bg1"/>
                </a:solidFill>
                <a:latin typeface="微软雅黑" panose="020B0503020204020204" pitchFamily="34" charset="-122"/>
                <a:ea typeface="微软雅黑" panose="020B0503020204020204" pitchFamily="34" charset="-122"/>
              </a:rPr>
              <a:t>经常项目资金轧差净额结算</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1"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4853276" y="1350370"/>
            <a:ext cx="0" cy="467345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6" name="流程图: 接点 15"/>
          <p:cNvSpPr/>
          <p:nvPr/>
        </p:nvSpPr>
        <p:spPr>
          <a:xfrm>
            <a:off x="1697503" y="1944226"/>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流程图: 接点 20"/>
          <p:cNvSpPr/>
          <p:nvPr/>
        </p:nvSpPr>
        <p:spPr>
          <a:xfrm>
            <a:off x="1697503" y="3424956"/>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流程图: 接点 21"/>
          <p:cNvSpPr/>
          <p:nvPr/>
        </p:nvSpPr>
        <p:spPr>
          <a:xfrm>
            <a:off x="1697503" y="4905686"/>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流程图: 接点 23"/>
          <p:cNvSpPr/>
          <p:nvPr/>
        </p:nvSpPr>
        <p:spPr>
          <a:xfrm>
            <a:off x="3598934" y="3393759"/>
            <a:ext cx="612742" cy="593857"/>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流程图: 接点 80"/>
          <p:cNvSpPr/>
          <p:nvPr/>
        </p:nvSpPr>
        <p:spPr>
          <a:xfrm>
            <a:off x="5907194" y="3387101"/>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82" name="流程图: 接点 81"/>
          <p:cNvSpPr/>
          <p:nvPr/>
        </p:nvSpPr>
        <p:spPr>
          <a:xfrm>
            <a:off x="5916645" y="4905686"/>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3" name="流程图: 接点 82"/>
          <p:cNvSpPr/>
          <p:nvPr/>
        </p:nvSpPr>
        <p:spPr>
          <a:xfrm>
            <a:off x="5916645" y="1944226"/>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97" name="文本框 96"/>
          <p:cNvSpPr txBox="1"/>
          <p:nvPr/>
        </p:nvSpPr>
        <p:spPr>
          <a:xfrm>
            <a:off x="4095922" y="5661014"/>
            <a:ext cx="78826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境内</a:t>
            </a:r>
            <a:endParaRPr lang="zh-CN" altLang="en-US" dirty="0">
              <a:latin typeface="微软雅黑" panose="020B0503020204020204" pitchFamily="34" charset="-122"/>
              <a:ea typeface="微软雅黑" panose="020B0503020204020204" pitchFamily="34" charset="-122"/>
            </a:endParaRPr>
          </a:p>
        </p:txBody>
      </p:sp>
      <p:sp>
        <p:nvSpPr>
          <p:cNvPr id="98" name="文本框 97"/>
          <p:cNvSpPr txBox="1"/>
          <p:nvPr/>
        </p:nvSpPr>
        <p:spPr>
          <a:xfrm>
            <a:off x="4927355" y="5668410"/>
            <a:ext cx="78826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境外</a:t>
            </a:r>
            <a:endParaRPr lang="zh-CN" altLang="en-US" dirty="0">
              <a:latin typeface="微软雅黑" panose="020B0503020204020204" pitchFamily="34" charset="-122"/>
              <a:ea typeface="微软雅黑" panose="020B0503020204020204" pitchFamily="34" charset="-122"/>
            </a:endParaRPr>
          </a:p>
        </p:txBody>
      </p:sp>
      <p:sp>
        <p:nvSpPr>
          <p:cNvPr id="47" name="箭头: 上下 46"/>
          <p:cNvSpPr/>
          <p:nvPr/>
        </p:nvSpPr>
        <p:spPr>
          <a:xfrm rot="18583186">
            <a:off x="2850764" y="2195536"/>
            <a:ext cx="221886" cy="150957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箭头: 上下 70"/>
          <p:cNvSpPr/>
          <p:nvPr/>
        </p:nvSpPr>
        <p:spPr>
          <a:xfrm rot="16200000">
            <a:off x="2843646" y="3281553"/>
            <a:ext cx="221886" cy="875082"/>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箭头: 上下 72"/>
          <p:cNvSpPr/>
          <p:nvPr/>
        </p:nvSpPr>
        <p:spPr>
          <a:xfrm rot="14214560">
            <a:off x="4928142" y="2000868"/>
            <a:ext cx="221886" cy="1719810"/>
          </a:xfrm>
          <a:prstGeom prst="up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箭头: 上下 73"/>
          <p:cNvSpPr/>
          <p:nvPr/>
        </p:nvSpPr>
        <p:spPr>
          <a:xfrm rot="13798754">
            <a:off x="2821450" y="3707462"/>
            <a:ext cx="221886" cy="150957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箭头: 上下 74"/>
          <p:cNvSpPr/>
          <p:nvPr/>
        </p:nvSpPr>
        <p:spPr>
          <a:xfrm rot="16200000">
            <a:off x="4960579" y="3063306"/>
            <a:ext cx="221886" cy="1311575"/>
          </a:xfrm>
          <a:prstGeom prst="up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箭头: 上下 75"/>
          <p:cNvSpPr/>
          <p:nvPr/>
        </p:nvSpPr>
        <p:spPr>
          <a:xfrm rot="18363999">
            <a:off x="4928143" y="3634657"/>
            <a:ext cx="221886" cy="1848676"/>
          </a:xfrm>
          <a:prstGeom prst="up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92504" y="356135"/>
            <a:ext cx="4283237" cy="510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基础功能：境内外资金归集</a:t>
            </a:r>
            <a:endParaRPr lang="zh-CN" altLang="en-US" sz="2000" b="1" dirty="0">
              <a:latin typeface="微软雅黑" panose="020B0503020204020204" pitchFamily="34" charset="-122"/>
              <a:ea typeface="微软雅黑" panose="020B0503020204020204" pitchFamily="34" charset="-122"/>
            </a:endParaRPr>
          </a:p>
        </p:txBody>
      </p:sp>
      <p:sp>
        <p:nvSpPr>
          <p:cNvPr id="77" name="矩形 76"/>
          <p:cNvSpPr/>
          <p:nvPr/>
        </p:nvSpPr>
        <p:spPr>
          <a:xfrm>
            <a:off x="8152765" y="0"/>
            <a:ext cx="4125595" cy="6858000"/>
          </a:xfrm>
          <a:prstGeom prst="rect">
            <a:avLst/>
          </a:prstGeom>
          <a:solidFill>
            <a:schemeClr val="accent1">
              <a:lumMod val="75000"/>
              <a:alpha val="88000"/>
            </a:schemeClr>
          </a:solidFill>
          <a:ln>
            <a:noFill/>
          </a:ln>
          <a:effectLst/>
        </p:spPr>
        <p:txBody>
          <a:bodyPr lIns="68580" tIns="34291" rIns="68580" bIns="34291" rtlCol="0" anchor="ctr">
            <a:noAutofit/>
          </a:bodyPr>
          <a:lstStyle/>
          <a:p>
            <a:pPr algn="ctr"/>
            <a:endParaRPr lang="zh-CN" altLang="en-US" sz="1300">
              <a:solidFill>
                <a:srgbClr val="FFFFFF"/>
              </a:solidFill>
              <a:latin typeface="宋体" panose="02010600030101010101" pitchFamily="2" charset="-122"/>
              <a:ea typeface="宋体" panose="02010600030101010101" pitchFamily="2" charset="-122"/>
            </a:endParaRPr>
          </a:p>
        </p:txBody>
      </p:sp>
      <p:sp>
        <p:nvSpPr>
          <p:cNvPr id="55" name="矩形 54"/>
          <p:cNvSpPr/>
          <p:nvPr/>
        </p:nvSpPr>
        <p:spPr>
          <a:xfrm>
            <a:off x="5772837" y="1612037"/>
            <a:ext cx="910261" cy="408612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箭头: 右 60"/>
          <p:cNvSpPr/>
          <p:nvPr/>
        </p:nvSpPr>
        <p:spPr>
          <a:xfrm>
            <a:off x="7287191" y="2008736"/>
            <a:ext cx="442762" cy="3739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流程图: 接点 84"/>
          <p:cNvSpPr/>
          <p:nvPr/>
        </p:nvSpPr>
        <p:spPr>
          <a:xfrm>
            <a:off x="9343475" y="1895127"/>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86" name="流程图: 接点 85"/>
          <p:cNvSpPr/>
          <p:nvPr/>
        </p:nvSpPr>
        <p:spPr>
          <a:xfrm>
            <a:off x="10645432" y="919612"/>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90" name="流程图: 接点 89"/>
          <p:cNvSpPr/>
          <p:nvPr/>
        </p:nvSpPr>
        <p:spPr>
          <a:xfrm>
            <a:off x="10645432" y="2799025"/>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cxnSp>
        <p:nvCxnSpPr>
          <p:cNvPr id="91" name="直接连接符 90"/>
          <p:cNvCxnSpPr/>
          <p:nvPr/>
        </p:nvCxnSpPr>
        <p:spPr>
          <a:xfrm flipH="1">
            <a:off x="9911730" y="1397732"/>
            <a:ext cx="581394" cy="485877"/>
          </a:xfrm>
          <a:prstGeom prst="line">
            <a:avLst/>
          </a:prstGeom>
          <a:ln w="539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9937663" y="2469299"/>
            <a:ext cx="602113" cy="430627"/>
          </a:xfrm>
          <a:prstGeom prst="line">
            <a:avLst/>
          </a:prstGeom>
          <a:ln w="53975">
            <a:solidFill>
              <a:schemeClr val="accent4"/>
            </a:solidFill>
            <a:headEnd type="triangle"/>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9079069" y="2016202"/>
            <a:ext cx="1241904" cy="369332"/>
          </a:xfrm>
          <a:prstGeom prst="rect">
            <a:avLst/>
          </a:prstGeom>
          <a:noFill/>
        </p:spPr>
        <p:txBody>
          <a:bodyPr wrap="squar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NRA</a:t>
            </a:r>
            <a:r>
              <a:rPr lang="zh-CN" altLang="en-US" b="1" dirty="0">
                <a:solidFill>
                  <a:schemeClr val="bg1"/>
                </a:solidFill>
                <a:latin typeface="微软雅黑" panose="020B0503020204020204" pitchFamily="34" charset="-122"/>
                <a:ea typeface="微软雅黑" panose="020B0503020204020204" pitchFamily="34" charset="-122"/>
              </a:rPr>
              <a:t>账户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9949066" y="1088817"/>
            <a:ext cx="541496" cy="369332"/>
          </a:xfrm>
          <a:prstGeom prst="rect">
            <a:avLst/>
          </a:prstGeom>
          <a:noFill/>
        </p:spPr>
        <p:txBody>
          <a:bodyPr wrap="square" rtlCol="0">
            <a:spAutoFit/>
          </a:bodyPr>
          <a:lstStyle/>
          <a:p>
            <a:r>
              <a:rPr lang="en-US" altLang="zh-CN" b="1" dirty="0">
                <a:solidFill>
                  <a:schemeClr val="bg1"/>
                </a:solidFill>
              </a:rPr>
              <a:t>$</a:t>
            </a:r>
            <a:endParaRPr lang="zh-CN" altLang="en-US" b="1" dirty="0">
              <a:solidFill>
                <a:schemeClr val="bg1"/>
              </a:solidFill>
            </a:endParaRPr>
          </a:p>
        </p:txBody>
      </p:sp>
      <p:sp>
        <p:nvSpPr>
          <p:cNvPr id="94" name="文本框 93"/>
          <p:cNvSpPr txBox="1"/>
          <p:nvPr/>
        </p:nvSpPr>
        <p:spPr>
          <a:xfrm>
            <a:off x="9951628" y="2799025"/>
            <a:ext cx="541496" cy="369332"/>
          </a:xfrm>
          <a:prstGeom prst="rect">
            <a:avLst/>
          </a:prstGeom>
          <a:noFill/>
        </p:spPr>
        <p:txBody>
          <a:bodyPr wrap="square" rtlCol="0">
            <a:spAutoFit/>
          </a:bodyPr>
          <a:lstStyle/>
          <a:p>
            <a:r>
              <a:rPr lang="en-US" altLang="zh-CN" b="1" dirty="0">
                <a:solidFill>
                  <a:schemeClr val="bg1"/>
                </a:solidFill>
              </a:rPr>
              <a:t>$</a:t>
            </a:r>
            <a:endParaRPr lang="zh-CN" altLang="en-US" b="1" dirty="0">
              <a:solidFill>
                <a:schemeClr val="bg1"/>
              </a:solidFill>
            </a:endParaRPr>
          </a:p>
        </p:txBody>
      </p:sp>
      <p:sp>
        <p:nvSpPr>
          <p:cNvPr id="99" name="流程图: 接点 98"/>
          <p:cNvSpPr/>
          <p:nvPr/>
        </p:nvSpPr>
        <p:spPr>
          <a:xfrm>
            <a:off x="9939274" y="4279698"/>
            <a:ext cx="612742" cy="593857"/>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5" name="文本框 94"/>
          <p:cNvSpPr txBox="1"/>
          <p:nvPr/>
        </p:nvSpPr>
        <p:spPr>
          <a:xfrm>
            <a:off x="9195106" y="4403322"/>
            <a:ext cx="2174995"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国内资金主账户</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00" name="箭头: 右 99"/>
          <p:cNvSpPr/>
          <p:nvPr/>
        </p:nvSpPr>
        <p:spPr>
          <a:xfrm>
            <a:off x="7287191" y="5647816"/>
            <a:ext cx="442762" cy="3739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8030406" y="5235781"/>
            <a:ext cx="3339229"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本外币  无数量限制</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545947" y="5605113"/>
            <a:ext cx="3339229"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日间及隔夜透支用于对外支付</a:t>
            </a:r>
            <a:endParaRPr lang="en-US" altLang="zh-CN"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left)">
                                      <p:cBhvr>
                                        <p:cTn id="33" dur="500"/>
                                        <p:tgtEl>
                                          <p:spTgt spid="6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par>
                                <p:cTn id="56" presetID="10" presetClass="entr" presetSubtype="0" fill="hold"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500"/>
                                        <p:tgtEl>
                                          <p:spTgt spid="9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wipe(left)">
                                      <p:cBhvr>
                                        <p:cTn id="70" dur="500"/>
                                        <p:tgtEl>
                                          <p:spTgt spid="100"/>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500"/>
                                        <p:tgtEl>
                                          <p:spTgt spid="99"/>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500"/>
                                        <p:tgtEl>
                                          <p:spTgt spid="95"/>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71" grpId="0" animBg="1"/>
      <p:bldP spid="73" grpId="0" animBg="1"/>
      <p:bldP spid="74" grpId="0" animBg="1"/>
      <p:bldP spid="75" grpId="0" animBg="1"/>
      <p:bldP spid="76" grpId="0" animBg="1"/>
      <p:bldP spid="77" grpId="0" bldLvl="0" animBg="1"/>
      <p:bldP spid="55" grpId="0" animBg="1"/>
      <p:bldP spid="61" grpId="0" animBg="1"/>
      <p:bldP spid="85" grpId="0" animBg="1"/>
      <p:bldP spid="86" grpId="0" animBg="1"/>
      <p:bldP spid="90" grpId="0" animBg="1"/>
      <p:bldP spid="69" grpId="0"/>
      <p:bldP spid="93" grpId="0"/>
      <p:bldP spid="94" grpId="0"/>
      <p:bldP spid="99" grpId="0" animBg="1"/>
      <p:bldP spid="95" grpId="0"/>
      <p:bldP spid="100" grpId="0" animBg="1"/>
      <p:bldP spid="33"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2504" y="356135"/>
            <a:ext cx="4687504" cy="510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可选功能：外债、境外放款额度集中</a:t>
            </a:r>
            <a:endParaRPr lang="zh-CN" altLang="en-US" sz="2000" b="1"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853276" y="1350370"/>
            <a:ext cx="0" cy="467345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7" name="流程图: 接点 6"/>
          <p:cNvSpPr/>
          <p:nvPr/>
        </p:nvSpPr>
        <p:spPr>
          <a:xfrm>
            <a:off x="1697503" y="1770970"/>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流程图: 接点 7"/>
          <p:cNvSpPr/>
          <p:nvPr/>
        </p:nvSpPr>
        <p:spPr>
          <a:xfrm>
            <a:off x="1697503" y="3251700"/>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endParaRPr>
          </a:p>
        </p:txBody>
      </p:sp>
      <p:sp>
        <p:nvSpPr>
          <p:cNvPr id="9" name="流程图: 接点 8"/>
          <p:cNvSpPr/>
          <p:nvPr/>
        </p:nvSpPr>
        <p:spPr>
          <a:xfrm>
            <a:off x="1697503" y="4732430"/>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endParaRPr>
          </a:p>
        </p:txBody>
      </p:sp>
      <p:sp>
        <p:nvSpPr>
          <p:cNvPr id="10" name="流程图: 接点 9"/>
          <p:cNvSpPr/>
          <p:nvPr/>
        </p:nvSpPr>
        <p:spPr>
          <a:xfrm>
            <a:off x="3598934" y="3220503"/>
            <a:ext cx="612742" cy="593857"/>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流程图: 接点 12"/>
          <p:cNvSpPr/>
          <p:nvPr/>
        </p:nvSpPr>
        <p:spPr>
          <a:xfrm>
            <a:off x="5633274" y="1784573"/>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箭头: 右 17"/>
          <p:cNvSpPr/>
          <p:nvPr/>
        </p:nvSpPr>
        <p:spPr>
          <a:xfrm rot="13030857">
            <a:off x="2254266" y="2708835"/>
            <a:ext cx="1450907" cy="1736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箭头: 左 19"/>
          <p:cNvSpPr/>
          <p:nvPr/>
        </p:nvSpPr>
        <p:spPr>
          <a:xfrm>
            <a:off x="2517841" y="1944123"/>
            <a:ext cx="2903554" cy="225849"/>
          </a:xfrm>
          <a:prstGeom prst="leftArrow">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1575770" y="1471081"/>
            <a:ext cx="1095871"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亿美元</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文本框 24"/>
          <p:cNvSpPr txBox="1"/>
          <p:nvPr/>
        </p:nvSpPr>
        <p:spPr>
          <a:xfrm>
            <a:off x="1602474" y="2978618"/>
            <a:ext cx="1095871"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亿美元</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5"/>
          <p:cNvSpPr txBox="1"/>
          <p:nvPr/>
        </p:nvSpPr>
        <p:spPr>
          <a:xfrm>
            <a:off x="1627297" y="4459877"/>
            <a:ext cx="1176925"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亿美元</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3438906" y="2816705"/>
            <a:ext cx="1176925" cy="307777"/>
          </a:xfrm>
          <a:prstGeom prst="rect">
            <a:avLst/>
          </a:prstGeom>
          <a:noFill/>
        </p:spPr>
        <p:txBody>
          <a:bodyPr wrap="square" rtlCol="0">
            <a:spAutoFit/>
          </a:bodyPr>
          <a:lstStyle/>
          <a:p>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16</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亿美元</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箭头: 左 28"/>
          <p:cNvSpPr/>
          <p:nvPr/>
        </p:nvSpPr>
        <p:spPr>
          <a:xfrm rot="19519291">
            <a:off x="4142869" y="2704792"/>
            <a:ext cx="1566713" cy="181724"/>
          </a:xfrm>
          <a:prstGeom prst="lef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文本框 29"/>
          <p:cNvSpPr txBox="1"/>
          <p:nvPr/>
        </p:nvSpPr>
        <p:spPr>
          <a:xfrm>
            <a:off x="3699800" y="1694085"/>
            <a:ext cx="1095871"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亿美元</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30"/>
          <p:cNvSpPr txBox="1"/>
          <p:nvPr/>
        </p:nvSpPr>
        <p:spPr>
          <a:xfrm>
            <a:off x="4095922" y="5661014"/>
            <a:ext cx="78826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境内</a:t>
            </a:r>
            <a:endParaRPr lang="zh-CN" altLang="en-US"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4927355" y="5668410"/>
            <a:ext cx="78826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境外</a:t>
            </a:r>
            <a:endParaRPr lang="zh-CN" altLang="en-US" dirty="0">
              <a:latin typeface="微软雅黑" panose="020B0503020204020204" pitchFamily="34" charset="-122"/>
              <a:ea typeface="微软雅黑" panose="020B0503020204020204" pitchFamily="34" charset="-122"/>
            </a:endParaRPr>
          </a:p>
        </p:txBody>
      </p:sp>
      <p:sp>
        <p:nvSpPr>
          <p:cNvPr id="33" name="流程图: 接点 32"/>
          <p:cNvSpPr/>
          <p:nvPr/>
        </p:nvSpPr>
        <p:spPr>
          <a:xfrm>
            <a:off x="5633274" y="4732430"/>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4" name="箭头: 左 33"/>
          <p:cNvSpPr/>
          <p:nvPr/>
        </p:nvSpPr>
        <p:spPr>
          <a:xfrm rot="10800000">
            <a:off x="2536256" y="4916432"/>
            <a:ext cx="2903554" cy="225849"/>
          </a:xfrm>
          <a:prstGeom prst="leftArrow">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文本框 34"/>
          <p:cNvSpPr txBox="1"/>
          <p:nvPr/>
        </p:nvSpPr>
        <p:spPr>
          <a:xfrm>
            <a:off x="1473161" y="5308779"/>
            <a:ext cx="1176925"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亿美元</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文本框 35"/>
          <p:cNvSpPr txBox="1"/>
          <p:nvPr/>
        </p:nvSpPr>
        <p:spPr>
          <a:xfrm>
            <a:off x="1619697" y="3844366"/>
            <a:ext cx="1176925"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亿美元</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文本框 36"/>
          <p:cNvSpPr txBox="1"/>
          <p:nvPr/>
        </p:nvSpPr>
        <p:spPr>
          <a:xfrm>
            <a:off x="1483621" y="2334195"/>
            <a:ext cx="1176925"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0.3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亿美元</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3512818" y="5162785"/>
            <a:ext cx="1176925"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亿美元</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文本框 39"/>
          <p:cNvSpPr txBox="1"/>
          <p:nvPr/>
        </p:nvSpPr>
        <p:spPr>
          <a:xfrm>
            <a:off x="3410031" y="3819838"/>
            <a:ext cx="1176925" cy="307777"/>
          </a:xfrm>
          <a:prstGeom prst="rect">
            <a:avLst/>
          </a:prstGeom>
          <a:noFill/>
        </p:spPr>
        <p:txBody>
          <a:bodyPr wrap="square" rtlCol="0">
            <a:spAutoFit/>
          </a:bodyPr>
          <a:lstStyle/>
          <a:p>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4.8</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亿美元</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箭头: 右 40"/>
          <p:cNvSpPr/>
          <p:nvPr/>
        </p:nvSpPr>
        <p:spPr>
          <a:xfrm rot="19074544">
            <a:off x="2115761" y="4184607"/>
            <a:ext cx="1557679" cy="1903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箭头: 右 41"/>
          <p:cNvSpPr/>
          <p:nvPr/>
        </p:nvSpPr>
        <p:spPr>
          <a:xfrm rot="2359398">
            <a:off x="4089259" y="4193997"/>
            <a:ext cx="1775197" cy="180392"/>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矩形 42"/>
          <p:cNvSpPr/>
          <p:nvPr/>
        </p:nvSpPr>
        <p:spPr>
          <a:xfrm>
            <a:off x="8152765" y="0"/>
            <a:ext cx="4097020" cy="6858000"/>
          </a:xfrm>
          <a:prstGeom prst="rect">
            <a:avLst/>
          </a:prstGeom>
          <a:solidFill>
            <a:schemeClr val="accent1">
              <a:lumMod val="75000"/>
              <a:alpha val="88000"/>
            </a:schemeClr>
          </a:solidFill>
          <a:ln>
            <a:noFill/>
          </a:ln>
          <a:effectLst/>
        </p:spPr>
        <p:txBody>
          <a:bodyPr lIns="68580" tIns="34291" rIns="68580" bIns="34291" rtlCol="0" anchor="ctr">
            <a:noAutofit/>
          </a:bodyPr>
          <a:lstStyle/>
          <a:p>
            <a:pPr algn="ctr"/>
            <a:endParaRPr lang="zh-CN" altLang="en-US" sz="1300">
              <a:solidFill>
                <a:srgbClr val="FFFFFF"/>
              </a:solidFill>
              <a:latin typeface="宋体" panose="02010600030101010101" pitchFamily="2" charset="-122"/>
              <a:ea typeface="宋体" panose="02010600030101010101" pitchFamily="2" charset="-122"/>
            </a:endParaRPr>
          </a:p>
        </p:txBody>
      </p:sp>
      <p:sp>
        <p:nvSpPr>
          <p:cNvPr id="3" name="文本框 2"/>
          <p:cNvSpPr txBox="1"/>
          <p:nvPr/>
        </p:nvSpPr>
        <p:spPr>
          <a:xfrm>
            <a:off x="8585734" y="1299170"/>
            <a:ext cx="2839101" cy="6451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2400" b="1" dirty="0">
                <a:solidFill>
                  <a:schemeClr val="bg1"/>
                </a:solidFill>
                <a:latin typeface="微软雅黑" panose="020B0503020204020204" pitchFamily="34" charset="-122"/>
                <a:ea typeface="微软雅黑" panose="020B0503020204020204" pitchFamily="34" charset="-122"/>
              </a:rPr>
              <a:t>额度共享</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585733" y="2104741"/>
            <a:ext cx="2839101" cy="6451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2400" b="1" dirty="0">
                <a:solidFill>
                  <a:schemeClr val="bg1"/>
                </a:solidFill>
                <a:latin typeface="微软雅黑" panose="020B0503020204020204" pitchFamily="34" charset="-122"/>
                <a:ea typeface="微软雅黑" panose="020B0503020204020204" pitchFamily="34" charset="-122"/>
              </a:rPr>
              <a:t>一次性登记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right)">
                                      <p:cBhvr>
                                        <p:cTn id="32" dur="500"/>
                                        <p:tgtEl>
                                          <p:spTgt spid="29"/>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down)">
                                      <p:cBhvr>
                                        <p:cTn id="66" dur="500"/>
                                        <p:tgtEl>
                                          <p:spTgt spid="41"/>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500"/>
                                        <p:tgtEl>
                                          <p:spTgt spid="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 grpId="0"/>
      <p:bldP spid="25" grpId="0"/>
      <p:bldP spid="26" grpId="0"/>
      <p:bldP spid="27" grpId="0"/>
      <p:bldP spid="29" grpId="0" animBg="1"/>
      <p:bldP spid="30" grpId="0"/>
      <p:bldP spid="34" grpId="0" animBg="1"/>
      <p:bldP spid="35" grpId="0"/>
      <p:bldP spid="36" grpId="0"/>
      <p:bldP spid="37" grpId="0"/>
      <p:bldP spid="38" grpId="0"/>
      <p:bldP spid="40" grpId="0"/>
      <p:bldP spid="41" grpId="0" animBg="1"/>
      <p:bldP spid="42" grpId="0" animBg="1"/>
      <p:bldP spid="43" grpId="0" bldLvl="0" animBg="1"/>
      <p:bldP spid="3" grpId="0"/>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503" y="356135"/>
            <a:ext cx="5592279" cy="510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可选功能：经常项目集中收付及轧差净额结算</a:t>
            </a:r>
            <a:endParaRPr lang="zh-CN" altLang="en-US" sz="2000" b="1" dirty="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4853276" y="1350370"/>
            <a:ext cx="0" cy="467345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4" name="流程图: 接点 3"/>
          <p:cNvSpPr/>
          <p:nvPr/>
        </p:nvSpPr>
        <p:spPr>
          <a:xfrm>
            <a:off x="1697503" y="1944226"/>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流程图: 接点 4"/>
          <p:cNvSpPr/>
          <p:nvPr/>
        </p:nvSpPr>
        <p:spPr>
          <a:xfrm>
            <a:off x="1697503" y="3424956"/>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流程图: 接点 5"/>
          <p:cNvSpPr/>
          <p:nvPr/>
        </p:nvSpPr>
        <p:spPr>
          <a:xfrm>
            <a:off x="1697503" y="4905686"/>
            <a:ext cx="612742" cy="59385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流程图: 接点 6"/>
          <p:cNvSpPr/>
          <p:nvPr/>
        </p:nvSpPr>
        <p:spPr>
          <a:xfrm>
            <a:off x="3598934" y="3393759"/>
            <a:ext cx="612742" cy="593857"/>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流程图: 接点 7"/>
          <p:cNvSpPr/>
          <p:nvPr/>
        </p:nvSpPr>
        <p:spPr>
          <a:xfrm>
            <a:off x="5907194" y="3387101"/>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流程图: 接点 8"/>
          <p:cNvSpPr/>
          <p:nvPr/>
        </p:nvSpPr>
        <p:spPr>
          <a:xfrm>
            <a:off x="5916645" y="4905686"/>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流程图: 接点 9"/>
          <p:cNvSpPr/>
          <p:nvPr/>
        </p:nvSpPr>
        <p:spPr>
          <a:xfrm>
            <a:off x="5916645" y="1944226"/>
            <a:ext cx="612742" cy="593857"/>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095922" y="5661014"/>
            <a:ext cx="78826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境内</a:t>
            </a:r>
            <a:endParaRPr lang="zh-CN" altLang="en-US"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927355" y="5668410"/>
            <a:ext cx="78826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境外</a:t>
            </a:r>
            <a:endParaRPr lang="zh-CN" altLang="en-US" dirty="0">
              <a:latin typeface="微软雅黑" panose="020B0503020204020204" pitchFamily="34" charset="-122"/>
              <a:ea typeface="微软雅黑" panose="020B0503020204020204" pitchFamily="34" charset="-122"/>
            </a:endParaRPr>
          </a:p>
        </p:txBody>
      </p:sp>
      <p:sp>
        <p:nvSpPr>
          <p:cNvPr id="13" name="箭头: 上下 12"/>
          <p:cNvSpPr/>
          <p:nvPr/>
        </p:nvSpPr>
        <p:spPr>
          <a:xfrm rot="18583186">
            <a:off x="2850764" y="2195536"/>
            <a:ext cx="221886" cy="150957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箭头: 上下 13"/>
          <p:cNvSpPr/>
          <p:nvPr/>
        </p:nvSpPr>
        <p:spPr>
          <a:xfrm rot="16200000">
            <a:off x="2843646" y="3281553"/>
            <a:ext cx="221886" cy="875082"/>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箭头: 上下 14"/>
          <p:cNvSpPr/>
          <p:nvPr/>
        </p:nvSpPr>
        <p:spPr>
          <a:xfrm rot="14214560">
            <a:off x="4928142" y="2000868"/>
            <a:ext cx="221886" cy="1719810"/>
          </a:xfrm>
          <a:prstGeom prst="up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箭头: 上下 15"/>
          <p:cNvSpPr/>
          <p:nvPr/>
        </p:nvSpPr>
        <p:spPr>
          <a:xfrm rot="13798754">
            <a:off x="2821450" y="3707462"/>
            <a:ext cx="221886" cy="150957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箭头: 上下 16"/>
          <p:cNvSpPr/>
          <p:nvPr/>
        </p:nvSpPr>
        <p:spPr>
          <a:xfrm rot="16200000">
            <a:off x="4960579" y="3063306"/>
            <a:ext cx="221886" cy="1311575"/>
          </a:xfrm>
          <a:prstGeom prst="up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箭头: 上下 17"/>
          <p:cNvSpPr/>
          <p:nvPr/>
        </p:nvSpPr>
        <p:spPr>
          <a:xfrm rot="18363999">
            <a:off x="4928143" y="3634657"/>
            <a:ext cx="221886" cy="1848676"/>
          </a:xfrm>
          <a:prstGeom prst="up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8138160" y="0"/>
            <a:ext cx="4081780" cy="6858000"/>
          </a:xfrm>
          <a:prstGeom prst="rect">
            <a:avLst/>
          </a:prstGeom>
          <a:solidFill>
            <a:schemeClr val="accent1">
              <a:lumMod val="75000"/>
              <a:alpha val="88000"/>
            </a:schemeClr>
          </a:solidFill>
          <a:ln>
            <a:noFill/>
          </a:ln>
          <a:effectLst/>
        </p:spPr>
        <p:txBody>
          <a:bodyPr lIns="68580" tIns="34291" rIns="68580" bIns="34291" rtlCol="0" anchor="ctr">
            <a:noAutofit/>
          </a:bodyPr>
          <a:lstStyle/>
          <a:p>
            <a:pPr algn="ctr"/>
            <a:endParaRPr lang="zh-CN" altLang="en-US" sz="1300">
              <a:solidFill>
                <a:srgbClr val="FFFFFF"/>
              </a:solidFill>
              <a:latin typeface="宋体" panose="02010600030101010101" pitchFamily="2" charset="-122"/>
              <a:ea typeface="宋体" panose="02010600030101010101" pitchFamily="2" charset="-122"/>
            </a:endParaRPr>
          </a:p>
        </p:txBody>
      </p:sp>
      <p:sp>
        <p:nvSpPr>
          <p:cNvPr id="20" name="箭头: 左右 19"/>
          <p:cNvSpPr/>
          <p:nvPr/>
        </p:nvSpPr>
        <p:spPr>
          <a:xfrm>
            <a:off x="2517048" y="2166151"/>
            <a:ext cx="3210262" cy="121405"/>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箭头: 左右 20"/>
          <p:cNvSpPr/>
          <p:nvPr/>
        </p:nvSpPr>
        <p:spPr>
          <a:xfrm rot="20428043">
            <a:off x="2250959" y="2921369"/>
            <a:ext cx="3526051" cy="132007"/>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箭头: 左右 21"/>
          <p:cNvSpPr/>
          <p:nvPr/>
        </p:nvSpPr>
        <p:spPr>
          <a:xfrm rot="19478925">
            <a:off x="1907531" y="3677363"/>
            <a:ext cx="4344326" cy="108066"/>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箭头: 左右 22"/>
          <p:cNvSpPr/>
          <p:nvPr/>
        </p:nvSpPr>
        <p:spPr>
          <a:xfrm rot="1150497">
            <a:off x="2474563" y="2896805"/>
            <a:ext cx="3210262" cy="121405"/>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箭头: 左右 23"/>
          <p:cNvSpPr/>
          <p:nvPr/>
        </p:nvSpPr>
        <p:spPr>
          <a:xfrm rot="1150497">
            <a:off x="2409253" y="4471043"/>
            <a:ext cx="3210262" cy="121405"/>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箭头: 左右 24"/>
          <p:cNvSpPr/>
          <p:nvPr/>
        </p:nvSpPr>
        <p:spPr>
          <a:xfrm rot="20414829">
            <a:off x="2574028" y="4325719"/>
            <a:ext cx="3210262" cy="121405"/>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箭头: 左右 25"/>
          <p:cNvSpPr/>
          <p:nvPr/>
        </p:nvSpPr>
        <p:spPr>
          <a:xfrm>
            <a:off x="2474563" y="5170436"/>
            <a:ext cx="3210262" cy="121405"/>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箭头: 左右 26"/>
          <p:cNvSpPr/>
          <p:nvPr/>
        </p:nvSpPr>
        <p:spPr>
          <a:xfrm>
            <a:off x="2408853" y="3662254"/>
            <a:ext cx="3210262" cy="121405"/>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箭头: 左右 27"/>
          <p:cNvSpPr/>
          <p:nvPr/>
        </p:nvSpPr>
        <p:spPr>
          <a:xfrm rot="2148828">
            <a:off x="1877876" y="3777124"/>
            <a:ext cx="4352264" cy="115873"/>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箭头: 左右 32"/>
          <p:cNvSpPr/>
          <p:nvPr/>
        </p:nvSpPr>
        <p:spPr>
          <a:xfrm>
            <a:off x="2543677" y="2095684"/>
            <a:ext cx="3203615" cy="226658"/>
          </a:xfrm>
          <a:prstGeom prst="leftRightArrow">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3149303" y="1793726"/>
            <a:ext cx="2420081"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收：</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万美元</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文本框 34"/>
          <p:cNvSpPr txBox="1"/>
          <p:nvPr/>
        </p:nvSpPr>
        <p:spPr>
          <a:xfrm>
            <a:off x="3150436" y="2302113"/>
            <a:ext cx="2420081"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付：</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500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万美元</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文本框 35"/>
          <p:cNvSpPr txBox="1"/>
          <p:nvPr/>
        </p:nvSpPr>
        <p:spPr>
          <a:xfrm>
            <a:off x="4312105" y="2649730"/>
            <a:ext cx="1425033" cy="306705"/>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收：</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500</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万美元</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文本框 36"/>
          <p:cNvSpPr txBox="1"/>
          <p:nvPr/>
        </p:nvSpPr>
        <p:spPr>
          <a:xfrm>
            <a:off x="8585734" y="1299170"/>
            <a:ext cx="2839101" cy="6451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2400" b="1" dirty="0">
                <a:solidFill>
                  <a:schemeClr val="bg1"/>
                </a:solidFill>
                <a:latin typeface="微软雅黑" panose="020B0503020204020204" pitchFamily="34" charset="-122"/>
                <a:ea typeface="微软雅黑" panose="020B0503020204020204" pitchFamily="34" charset="-122"/>
              </a:rPr>
              <a:t>简化手续</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585734" y="2066943"/>
            <a:ext cx="2839101" cy="6451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2400" b="1" dirty="0">
                <a:solidFill>
                  <a:schemeClr val="bg1"/>
                </a:solidFill>
                <a:latin typeface="微软雅黑" panose="020B0503020204020204" pitchFamily="34" charset="-122"/>
                <a:ea typeface="微软雅黑" panose="020B0503020204020204" pitchFamily="34" charset="-122"/>
              </a:rPr>
              <a:t>专业经营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600772" y="2817370"/>
            <a:ext cx="2839101" cy="6451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2400" b="1" dirty="0">
                <a:solidFill>
                  <a:schemeClr val="bg1"/>
                </a:solidFill>
                <a:latin typeface="微软雅黑" panose="020B0503020204020204" pitchFamily="34" charset="-122"/>
                <a:ea typeface="微软雅黑" panose="020B0503020204020204" pitchFamily="34" charset="-122"/>
              </a:rPr>
              <a:t>规模效益</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500"/>
                                        <p:tgtEl>
                                          <p:spTgt spid="1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5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19" grpId="0" bldLvl="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3" grpId="0" animBg="1"/>
      <p:bldP spid="34" grpId="0"/>
      <p:bldP spid="35" grpId="0"/>
      <p:bldP spid="36" grpId="0"/>
      <p:bldP spid="37" grpId="0"/>
      <p:bldP spid="38"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2405" y="356235"/>
            <a:ext cx="2028825" cy="509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资格条件</a:t>
            </a:r>
            <a:endParaRPr lang="zh-CN" altLang="en-US" sz="20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99110" y="1193800"/>
            <a:ext cx="7289800" cy="4054443"/>
          </a:xfrm>
          <a:prstGeom prst="rect">
            <a:avLst/>
          </a:prstGeom>
          <a:noFill/>
        </p:spPr>
        <p:txBody>
          <a:bodyPr wrap="square" rtlCol="0" anchor="t">
            <a:spAutoFit/>
          </a:bodyPr>
          <a:lstStyle/>
          <a:p>
            <a:pPr>
              <a:lnSpc>
                <a:spcPct val="130000"/>
              </a:lnSpc>
              <a:spcBef>
                <a:spcPts val="0"/>
              </a:spcBef>
              <a:spcAft>
                <a:spcPts val="0"/>
              </a:spcAft>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（一）具备真实业务需求；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Bef>
                <a:spcPts val="0"/>
              </a:spcBef>
              <a:spcAft>
                <a:spcPts val="0"/>
              </a:spcAft>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（二）具有完善的跨境资金管理架构、内控制度；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Bef>
                <a:spcPts val="0"/>
              </a:spcBef>
              <a:spcAft>
                <a:spcPts val="0"/>
              </a:spcAft>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（三）建立相应的内部管理电子系统；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Bef>
                <a:spcPts val="0"/>
              </a:spcBef>
              <a:spcAft>
                <a:spcPts val="0"/>
              </a:spcAft>
            </a:pP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（四）上年度本外币国际收支规模超过1亿美元（参加跨境资金集中运营业务的境内成员企业合并计算）；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Bef>
                <a:spcPts val="0"/>
              </a:spcBef>
              <a:spcAft>
                <a:spcPts val="0"/>
              </a:spcAft>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（五）近三年无重大外汇违法违规行为（成立不满三年的企业，自成立之日起无重大外汇违规行为）；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Bef>
                <a:spcPts val="0"/>
              </a:spcBef>
              <a:spcAft>
                <a:spcPts val="0"/>
              </a:spcAft>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（六）主办企业和境内成员企业如为贸易外汇收支名录内企业，货物贸易分类结果应为 A类；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Bef>
                <a:spcPts val="0"/>
              </a:spcBef>
              <a:spcAft>
                <a:spcPts val="0"/>
              </a:spcAft>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（七）国家外汇管理局规定的其他审慎监管条件</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8152765" y="0"/>
            <a:ext cx="4097020" cy="6858000"/>
          </a:xfrm>
          <a:prstGeom prst="rect">
            <a:avLst/>
          </a:prstGeom>
          <a:solidFill>
            <a:schemeClr val="accent1">
              <a:lumMod val="75000"/>
              <a:alpha val="88000"/>
            </a:schemeClr>
          </a:solidFill>
          <a:ln>
            <a:noFill/>
          </a:ln>
          <a:effectLst/>
        </p:spPr>
        <p:txBody>
          <a:bodyPr lIns="68580" tIns="34291" rIns="68580" bIns="34291" rtlCol="0" anchor="ctr">
            <a:noAutofit/>
          </a:bodyPr>
          <a:lstStyle/>
          <a:p>
            <a:pPr algn="ctr"/>
            <a:endParaRPr lang="zh-CN" altLang="en-US" sz="1300">
              <a:solidFill>
                <a:srgbClr val="FFFFFF"/>
              </a:solidFill>
              <a:latin typeface="宋体" panose="02010600030101010101" pitchFamily="2" charset="-122"/>
              <a:ea typeface="宋体" panose="02010600030101010101" pitchFamily="2" charset="-122"/>
            </a:endParaRPr>
          </a:p>
        </p:txBody>
      </p:sp>
      <p:sp>
        <p:nvSpPr>
          <p:cNvPr id="6" name="文本框 5"/>
          <p:cNvSpPr txBox="1"/>
          <p:nvPr/>
        </p:nvSpPr>
        <p:spPr>
          <a:xfrm>
            <a:off x="8494308" y="1193800"/>
            <a:ext cx="3062605" cy="1012906"/>
          </a:xfrm>
          <a:prstGeom prst="rect">
            <a:avLst/>
          </a:prstGeom>
          <a:noFill/>
        </p:spPr>
        <p:txBody>
          <a:bodyPr wrap="square" rtlCol="0" anchor="t">
            <a:spAutoFit/>
          </a:bodyPr>
          <a:lstStyle/>
          <a:p>
            <a:pPr marL="342900" indent="-342900" fontAlgn="auto" latinLnBrk="1">
              <a:lnSpc>
                <a:spcPct val="150000"/>
              </a:lnSpc>
              <a:buFont typeface="Wingdings" panose="05000000000000000000" charset="0"/>
              <a:buChar char="n"/>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自贸区企业</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fontAlgn="auto" latinLnBrk="1">
              <a:lnSpc>
                <a:spcPct val="150000"/>
              </a:lnSpc>
              <a:buFont typeface="Wingdings" panose="05000000000000000000" charset="0"/>
              <a:buNone/>
            </a:pP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5000万美元</a:t>
            </a:r>
            <a:endPar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8494308" y="3007071"/>
            <a:ext cx="3457547" cy="2080185"/>
          </a:xfrm>
          <a:prstGeom prst="rect">
            <a:avLst/>
          </a:prstGeom>
          <a:noFill/>
        </p:spPr>
        <p:txBody>
          <a:bodyPr wrap="square" rtlCol="0" anchor="t">
            <a:spAutoFit/>
          </a:bodyPr>
          <a:lstStyle/>
          <a:p>
            <a:pPr marL="285750" indent="-285750">
              <a:lnSpc>
                <a:spcPct val="150000"/>
              </a:lnSpc>
              <a:buFont typeface="Wingdings" panose="05000000000000000000" charset="0"/>
              <a:buChar char="n"/>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成员企业准入限制</a:t>
            </a:r>
            <a:endPar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金融机构（财务公司作为主办企业的除外）、地方政府融资平台和房地产企业不得作为主办企业或成员企业参与跨国公司跨境资金集中运营</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bwMode="auto">
          <a:xfrm>
            <a:off x="2905053" y="1805510"/>
            <a:ext cx="3473450" cy="4225925"/>
            <a:chOff x="3425" y="2570"/>
            <a:chExt cx="5470" cy="6654"/>
          </a:xfrm>
        </p:grpSpPr>
        <p:sp>
          <p:nvSpPr>
            <p:cNvPr id="18" name="任意多边形 14"/>
            <p:cNvSpPr/>
            <p:nvPr/>
          </p:nvSpPr>
          <p:spPr>
            <a:xfrm>
              <a:off x="8138" y="5932"/>
              <a:ext cx="230" cy="337"/>
            </a:xfrm>
            <a:custGeom>
              <a:avLst/>
              <a:gdLst>
                <a:gd name="connisteX0" fmla="*/ 88900 w 190500"/>
                <a:gd name="connsiteY0" fmla="*/ 273050 h 273050"/>
                <a:gd name="connisteX1" fmla="*/ 66675 w 190500"/>
                <a:gd name="connsiteY1" fmla="*/ 266700 h 273050"/>
                <a:gd name="connisteX2" fmla="*/ 50800 w 190500"/>
                <a:gd name="connsiteY2" fmla="*/ 260350 h 273050"/>
                <a:gd name="connisteX3" fmla="*/ 38100 w 190500"/>
                <a:gd name="connsiteY3" fmla="*/ 247650 h 273050"/>
                <a:gd name="connisteX4" fmla="*/ 15875 w 190500"/>
                <a:gd name="connsiteY4" fmla="*/ 238125 h 273050"/>
                <a:gd name="connisteX5" fmla="*/ 3175 w 190500"/>
                <a:gd name="connsiteY5" fmla="*/ 206375 h 273050"/>
                <a:gd name="connisteX6" fmla="*/ 0 w 190500"/>
                <a:gd name="connsiteY6" fmla="*/ 174625 h 273050"/>
                <a:gd name="connisteX7" fmla="*/ 19050 w 190500"/>
                <a:gd name="connsiteY7" fmla="*/ 171450 h 273050"/>
                <a:gd name="connisteX8" fmla="*/ 22225 w 190500"/>
                <a:gd name="connsiteY8" fmla="*/ 146050 h 273050"/>
                <a:gd name="connisteX9" fmla="*/ 9525 w 190500"/>
                <a:gd name="connsiteY9" fmla="*/ 133350 h 273050"/>
                <a:gd name="connisteX10" fmla="*/ 22225 w 190500"/>
                <a:gd name="connsiteY10" fmla="*/ 123825 h 273050"/>
                <a:gd name="connisteX11" fmla="*/ 34925 w 190500"/>
                <a:gd name="connsiteY11" fmla="*/ 111125 h 273050"/>
                <a:gd name="connisteX12" fmla="*/ 15875 w 190500"/>
                <a:gd name="connsiteY12" fmla="*/ 98425 h 273050"/>
                <a:gd name="connisteX13" fmla="*/ 15875 w 190500"/>
                <a:gd name="connsiteY13" fmla="*/ 76200 h 273050"/>
                <a:gd name="connisteX14" fmla="*/ 57150 w 190500"/>
                <a:gd name="connsiteY14" fmla="*/ 28575 h 273050"/>
                <a:gd name="connisteX15" fmla="*/ 95250 w 190500"/>
                <a:gd name="connsiteY15" fmla="*/ 0 h 273050"/>
                <a:gd name="connisteX16" fmla="*/ 98425 w 190500"/>
                <a:gd name="connsiteY16" fmla="*/ 44450 h 273050"/>
                <a:gd name="connisteX17" fmla="*/ 136525 w 190500"/>
                <a:gd name="connsiteY17" fmla="*/ 53975 h 273050"/>
                <a:gd name="connisteX18" fmla="*/ 146050 w 190500"/>
                <a:gd name="connsiteY18" fmla="*/ 79375 h 273050"/>
                <a:gd name="connisteX19" fmla="*/ 158750 w 190500"/>
                <a:gd name="connsiteY19" fmla="*/ 85725 h 273050"/>
                <a:gd name="connisteX20" fmla="*/ 190500 w 190500"/>
                <a:gd name="connsiteY20" fmla="*/ 95250 h 273050"/>
                <a:gd name="connisteX21" fmla="*/ 171450 w 190500"/>
                <a:gd name="connsiteY21" fmla="*/ 117475 h 273050"/>
                <a:gd name="connisteX22" fmla="*/ 146050 w 190500"/>
                <a:gd name="connsiteY22" fmla="*/ 114300 h 273050"/>
                <a:gd name="connisteX23" fmla="*/ 130175 w 190500"/>
                <a:gd name="connsiteY23" fmla="*/ 149225 h 273050"/>
                <a:gd name="connisteX24" fmla="*/ 130175 w 190500"/>
                <a:gd name="connsiteY24" fmla="*/ 171450 h 273050"/>
                <a:gd name="connisteX25" fmla="*/ 155575 w 190500"/>
                <a:gd name="connsiteY25" fmla="*/ 184150 h 273050"/>
                <a:gd name="connisteX26" fmla="*/ 177800 w 190500"/>
                <a:gd name="connsiteY26" fmla="*/ 193675 h 273050"/>
                <a:gd name="connisteX27" fmla="*/ 177800 w 190500"/>
                <a:gd name="connsiteY27" fmla="*/ 215900 h 273050"/>
                <a:gd name="connisteX28" fmla="*/ 146050 w 190500"/>
                <a:gd name="connsiteY28" fmla="*/ 215900 h 273050"/>
                <a:gd name="connisteX29" fmla="*/ 123825 w 190500"/>
                <a:gd name="connsiteY29" fmla="*/ 222250 h 273050"/>
                <a:gd name="connisteX30" fmla="*/ 101600 w 190500"/>
                <a:gd name="connsiteY30" fmla="*/ 222250 h 273050"/>
                <a:gd name="connisteX31" fmla="*/ 82550 w 190500"/>
                <a:gd name="connsiteY31" fmla="*/ 225425 h 273050"/>
                <a:gd name="connisteX32" fmla="*/ 88900 w 190500"/>
                <a:gd name="connsiteY32" fmla="*/ 273050 h 2730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Lst>
              <a:rect l="l" t="t" r="r" b="b"/>
              <a:pathLst>
                <a:path w="190500" h="273050">
                  <a:moveTo>
                    <a:pt x="88900" y="273050"/>
                  </a:moveTo>
                  <a:lnTo>
                    <a:pt x="66675" y="266700"/>
                  </a:lnTo>
                  <a:lnTo>
                    <a:pt x="50800" y="260350"/>
                  </a:lnTo>
                  <a:lnTo>
                    <a:pt x="38100" y="247650"/>
                  </a:lnTo>
                  <a:lnTo>
                    <a:pt x="15875" y="238125"/>
                  </a:lnTo>
                  <a:lnTo>
                    <a:pt x="3175" y="206375"/>
                  </a:lnTo>
                  <a:lnTo>
                    <a:pt x="0" y="174625"/>
                  </a:lnTo>
                  <a:lnTo>
                    <a:pt x="19050" y="171450"/>
                  </a:lnTo>
                  <a:lnTo>
                    <a:pt x="22225" y="146050"/>
                  </a:lnTo>
                  <a:lnTo>
                    <a:pt x="9525" y="133350"/>
                  </a:lnTo>
                  <a:lnTo>
                    <a:pt x="22225" y="123825"/>
                  </a:lnTo>
                  <a:lnTo>
                    <a:pt x="34925" y="111125"/>
                  </a:lnTo>
                  <a:lnTo>
                    <a:pt x="15875" y="98425"/>
                  </a:lnTo>
                  <a:lnTo>
                    <a:pt x="15875" y="76200"/>
                  </a:lnTo>
                  <a:lnTo>
                    <a:pt x="57150" y="28575"/>
                  </a:lnTo>
                  <a:lnTo>
                    <a:pt x="95250" y="0"/>
                  </a:lnTo>
                  <a:lnTo>
                    <a:pt x="98425" y="44450"/>
                  </a:lnTo>
                  <a:lnTo>
                    <a:pt x="136525" y="53975"/>
                  </a:lnTo>
                  <a:lnTo>
                    <a:pt x="146050" y="79375"/>
                  </a:lnTo>
                  <a:lnTo>
                    <a:pt x="158750" y="85725"/>
                  </a:lnTo>
                  <a:lnTo>
                    <a:pt x="190500" y="95250"/>
                  </a:lnTo>
                  <a:lnTo>
                    <a:pt x="171450" y="117475"/>
                  </a:lnTo>
                  <a:lnTo>
                    <a:pt x="146050" y="114300"/>
                  </a:lnTo>
                  <a:lnTo>
                    <a:pt x="130175" y="149225"/>
                  </a:lnTo>
                  <a:lnTo>
                    <a:pt x="130175" y="171450"/>
                  </a:lnTo>
                  <a:lnTo>
                    <a:pt x="155575" y="184150"/>
                  </a:lnTo>
                  <a:lnTo>
                    <a:pt x="177800" y="193675"/>
                  </a:lnTo>
                  <a:lnTo>
                    <a:pt x="177800" y="215900"/>
                  </a:lnTo>
                  <a:lnTo>
                    <a:pt x="146050" y="215900"/>
                  </a:lnTo>
                  <a:lnTo>
                    <a:pt x="123825" y="222250"/>
                  </a:lnTo>
                  <a:lnTo>
                    <a:pt x="101600" y="222250"/>
                  </a:lnTo>
                  <a:lnTo>
                    <a:pt x="82550" y="225425"/>
                  </a:lnTo>
                  <a:lnTo>
                    <a:pt x="88900" y="27305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20" name="组合 2"/>
            <p:cNvGrpSpPr/>
            <p:nvPr/>
          </p:nvGrpSpPr>
          <p:grpSpPr bwMode="auto">
            <a:xfrm>
              <a:off x="3425" y="2570"/>
              <a:ext cx="5470" cy="6655"/>
              <a:chOff x="4533" y="1673"/>
              <a:chExt cx="5469" cy="6657"/>
            </a:xfrm>
          </p:grpSpPr>
          <p:sp>
            <p:nvSpPr>
              <p:cNvPr id="22" name="Freeform 8"/>
              <p:cNvSpPr>
                <a:spLocks noChangeArrowheads="1"/>
              </p:cNvSpPr>
              <p:nvPr/>
            </p:nvSpPr>
            <p:spPr bwMode="auto">
              <a:xfrm>
                <a:off x="7149" y="6455"/>
                <a:ext cx="711" cy="741"/>
              </a:xfrm>
              <a:custGeom>
                <a:avLst/>
                <a:gdLst>
                  <a:gd name="T0" fmla="*/ 392 w 452"/>
                  <a:gd name="T1" fmla="*/ 230 h 471"/>
                  <a:gd name="T2" fmla="*/ 381 w 452"/>
                  <a:gd name="T3" fmla="*/ 218 h 471"/>
                  <a:gd name="T4" fmla="*/ 343 w 452"/>
                  <a:gd name="T5" fmla="*/ 173 h 471"/>
                  <a:gd name="T6" fmla="*/ 324 w 452"/>
                  <a:gd name="T7" fmla="*/ 132 h 471"/>
                  <a:gd name="T8" fmla="*/ 294 w 452"/>
                  <a:gd name="T9" fmla="*/ 71 h 471"/>
                  <a:gd name="T10" fmla="*/ 234 w 452"/>
                  <a:gd name="T11" fmla="*/ 11 h 471"/>
                  <a:gd name="T12" fmla="*/ 222 w 452"/>
                  <a:gd name="T13" fmla="*/ 0 h 471"/>
                  <a:gd name="T14" fmla="*/ 218 w 452"/>
                  <a:gd name="T15" fmla="*/ 0 h 471"/>
                  <a:gd name="T16" fmla="*/ 143 w 452"/>
                  <a:gd name="T17" fmla="*/ 34 h 471"/>
                  <a:gd name="T18" fmla="*/ 86 w 452"/>
                  <a:gd name="T19" fmla="*/ 41 h 471"/>
                  <a:gd name="T20" fmla="*/ 11 w 452"/>
                  <a:gd name="T21" fmla="*/ 41 h 471"/>
                  <a:gd name="T22" fmla="*/ 26 w 452"/>
                  <a:gd name="T23" fmla="*/ 52 h 471"/>
                  <a:gd name="T24" fmla="*/ 37 w 452"/>
                  <a:gd name="T25" fmla="*/ 68 h 471"/>
                  <a:gd name="T26" fmla="*/ 45 w 452"/>
                  <a:gd name="T27" fmla="*/ 98 h 471"/>
                  <a:gd name="T28" fmla="*/ 34 w 452"/>
                  <a:gd name="T29" fmla="*/ 124 h 471"/>
                  <a:gd name="T30" fmla="*/ 19 w 452"/>
                  <a:gd name="T31" fmla="*/ 151 h 471"/>
                  <a:gd name="T32" fmla="*/ 26 w 452"/>
                  <a:gd name="T33" fmla="*/ 181 h 471"/>
                  <a:gd name="T34" fmla="*/ 30 w 452"/>
                  <a:gd name="T35" fmla="*/ 215 h 471"/>
                  <a:gd name="T36" fmla="*/ 30 w 452"/>
                  <a:gd name="T37" fmla="*/ 226 h 471"/>
                  <a:gd name="T38" fmla="*/ 0 w 452"/>
                  <a:gd name="T39" fmla="*/ 275 h 471"/>
                  <a:gd name="T40" fmla="*/ 0 w 452"/>
                  <a:gd name="T41" fmla="*/ 286 h 471"/>
                  <a:gd name="T42" fmla="*/ 26 w 452"/>
                  <a:gd name="T43" fmla="*/ 313 h 471"/>
                  <a:gd name="T44" fmla="*/ 37 w 452"/>
                  <a:gd name="T45" fmla="*/ 320 h 471"/>
                  <a:gd name="T46" fmla="*/ 52 w 452"/>
                  <a:gd name="T47" fmla="*/ 347 h 471"/>
                  <a:gd name="T48" fmla="*/ 60 w 452"/>
                  <a:gd name="T49" fmla="*/ 388 h 471"/>
                  <a:gd name="T50" fmla="*/ 60 w 452"/>
                  <a:gd name="T51" fmla="*/ 400 h 471"/>
                  <a:gd name="T52" fmla="*/ 75 w 452"/>
                  <a:gd name="T53" fmla="*/ 415 h 471"/>
                  <a:gd name="T54" fmla="*/ 86 w 452"/>
                  <a:gd name="T55" fmla="*/ 426 h 471"/>
                  <a:gd name="T56" fmla="*/ 113 w 452"/>
                  <a:gd name="T57" fmla="*/ 437 h 471"/>
                  <a:gd name="T58" fmla="*/ 147 w 452"/>
                  <a:gd name="T59" fmla="*/ 437 h 471"/>
                  <a:gd name="T60" fmla="*/ 154 w 452"/>
                  <a:gd name="T61" fmla="*/ 434 h 471"/>
                  <a:gd name="T62" fmla="*/ 185 w 452"/>
                  <a:gd name="T63" fmla="*/ 437 h 471"/>
                  <a:gd name="T64" fmla="*/ 218 w 452"/>
                  <a:gd name="T65" fmla="*/ 452 h 471"/>
                  <a:gd name="T66" fmla="*/ 226 w 452"/>
                  <a:gd name="T67" fmla="*/ 460 h 471"/>
                  <a:gd name="T68" fmla="*/ 234 w 452"/>
                  <a:gd name="T69" fmla="*/ 471 h 471"/>
                  <a:gd name="T70" fmla="*/ 241 w 452"/>
                  <a:gd name="T71" fmla="*/ 467 h 471"/>
                  <a:gd name="T72" fmla="*/ 249 w 452"/>
                  <a:gd name="T73" fmla="*/ 460 h 471"/>
                  <a:gd name="T74" fmla="*/ 283 w 452"/>
                  <a:gd name="T75" fmla="*/ 407 h 471"/>
                  <a:gd name="T76" fmla="*/ 328 w 452"/>
                  <a:gd name="T77" fmla="*/ 350 h 471"/>
                  <a:gd name="T78" fmla="*/ 339 w 452"/>
                  <a:gd name="T79" fmla="*/ 343 h 471"/>
                  <a:gd name="T80" fmla="*/ 445 w 452"/>
                  <a:gd name="T81" fmla="*/ 286 h 471"/>
                  <a:gd name="T82" fmla="*/ 452 w 452"/>
                  <a:gd name="T83" fmla="*/ 264 h 471"/>
                  <a:gd name="T84" fmla="*/ 452 w 452"/>
                  <a:gd name="T85" fmla="*/ 26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2" h="471">
                    <a:moveTo>
                      <a:pt x="452" y="264"/>
                    </a:moveTo>
                    <a:lnTo>
                      <a:pt x="392" y="230"/>
                    </a:lnTo>
                    <a:lnTo>
                      <a:pt x="381" y="218"/>
                    </a:lnTo>
                    <a:lnTo>
                      <a:pt x="358" y="192"/>
                    </a:lnTo>
                    <a:lnTo>
                      <a:pt x="343" y="173"/>
                    </a:lnTo>
                    <a:lnTo>
                      <a:pt x="332" y="154"/>
                    </a:lnTo>
                    <a:lnTo>
                      <a:pt x="324" y="132"/>
                    </a:lnTo>
                    <a:lnTo>
                      <a:pt x="320" y="105"/>
                    </a:lnTo>
                    <a:lnTo>
                      <a:pt x="294" y="71"/>
                    </a:lnTo>
                    <a:lnTo>
                      <a:pt x="234" y="11"/>
                    </a:lnTo>
                    <a:lnTo>
                      <a:pt x="230" y="3"/>
                    </a:lnTo>
                    <a:lnTo>
                      <a:pt x="222" y="0"/>
                    </a:lnTo>
                    <a:lnTo>
                      <a:pt x="218" y="0"/>
                    </a:lnTo>
                    <a:lnTo>
                      <a:pt x="173" y="7"/>
                    </a:lnTo>
                    <a:lnTo>
                      <a:pt x="143" y="34"/>
                    </a:lnTo>
                    <a:lnTo>
                      <a:pt x="120" y="37"/>
                    </a:lnTo>
                    <a:lnTo>
                      <a:pt x="86" y="41"/>
                    </a:lnTo>
                    <a:lnTo>
                      <a:pt x="37" y="45"/>
                    </a:lnTo>
                    <a:lnTo>
                      <a:pt x="11" y="41"/>
                    </a:lnTo>
                    <a:lnTo>
                      <a:pt x="26" y="52"/>
                    </a:lnTo>
                    <a:lnTo>
                      <a:pt x="37" y="68"/>
                    </a:lnTo>
                    <a:lnTo>
                      <a:pt x="45" y="83"/>
                    </a:lnTo>
                    <a:lnTo>
                      <a:pt x="45" y="98"/>
                    </a:lnTo>
                    <a:lnTo>
                      <a:pt x="41" y="109"/>
                    </a:lnTo>
                    <a:lnTo>
                      <a:pt x="34" y="124"/>
                    </a:lnTo>
                    <a:lnTo>
                      <a:pt x="22" y="143"/>
                    </a:lnTo>
                    <a:lnTo>
                      <a:pt x="19" y="151"/>
                    </a:lnTo>
                    <a:lnTo>
                      <a:pt x="26" y="181"/>
                    </a:lnTo>
                    <a:lnTo>
                      <a:pt x="30" y="207"/>
                    </a:lnTo>
                    <a:lnTo>
                      <a:pt x="30" y="215"/>
                    </a:lnTo>
                    <a:lnTo>
                      <a:pt x="30" y="226"/>
                    </a:lnTo>
                    <a:lnTo>
                      <a:pt x="0" y="275"/>
                    </a:lnTo>
                    <a:lnTo>
                      <a:pt x="0" y="286"/>
                    </a:lnTo>
                    <a:lnTo>
                      <a:pt x="7" y="298"/>
                    </a:lnTo>
                    <a:lnTo>
                      <a:pt x="26" y="313"/>
                    </a:lnTo>
                    <a:lnTo>
                      <a:pt x="37" y="320"/>
                    </a:lnTo>
                    <a:lnTo>
                      <a:pt x="49" y="335"/>
                    </a:lnTo>
                    <a:lnTo>
                      <a:pt x="52" y="347"/>
                    </a:lnTo>
                    <a:lnTo>
                      <a:pt x="56" y="362"/>
                    </a:lnTo>
                    <a:lnTo>
                      <a:pt x="60" y="388"/>
                    </a:lnTo>
                    <a:lnTo>
                      <a:pt x="60" y="400"/>
                    </a:lnTo>
                    <a:lnTo>
                      <a:pt x="68" y="403"/>
                    </a:lnTo>
                    <a:lnTo>
                      <a:pt x="75" y="415"/>
                    </a:lnTo>
                    <a:lnTo>
                      <a:pt x="86" y="426"/>
                    </a:lnTo>
                    <a:lnTo>
                      <a:pt x="102" y="434"/>
                    </a:lnTo>
                    <a:lnTo>
                      <a:pt x="113" y="437"/>
                    </a:lnTo>
                    <a:lnTo>
                      <a:pt x="124" y="437"/>
                    </a:lnTo>
                    <a:lnTo>
                      <a:pt x="147" y="437"/>
                    </a:lnTo>
                    <a:lnTo>
                      <a:pt x="154" y="434"/>
                    </a:lnTo>
                    <a:lnTo>
                      <a:pt x="166" y="434"/>
                    </a:lnTo>
                    <a:lnTo>
                      <a:pt x="185" y="437"/>
                    </a:lnTo>
                    <a:lnTo>
                      <a:pt x="207" y="445"/>
                    </a:lnTo>
                    <a:lnTo>
                      <a:pt x="218" y="452"/>
                    </a:lnTo>
                    <a:lnTo>
                      <a:pt x="226" y="460"/>
                    </a:lnTo>
                    <a:lnTo>
                      <a:pt x="230" y="467"/>
                    </a:lnTo>
                    <a:lnTo>
                      <a:pt x="234" y="471"/>
                    </a:lnTo>
                    <a:lnTo>
                      <a:pt x="237" y="471"/>
                    </a:lnTo>
                    <a:lnTo>
                      <a:pt x="241" y="467"/>
                    </a:lnTo>
                    <a:lnTo>
                      <a:pt x="249" y="464"/>
                    </a:lnTo>
                    <a:lnTo>
                      <a:pt x="249" y="460"/>
                    </a:lnTo>
                    <a:lnTo>
                      <a:pt x="283" y="407"/>
                    </a:lnTo>
                    <a:lnTo>
                      <a:pt x="313" y="366"/>
                    </a:lnTo>
                    <a:lnTo>
                      <a:pt x="328" y="350"/>
                    </a:lnTo>
                    <a:lnTo>
                      <a:pt x="339" y="343"/>
                    </a:lnTo>
                    <a:lnTo>
                      <a:pt x="403" y="313"/>
                    </a:lnTo>
                    <a:lnTo>
                      <a:pt x="445" y="286"/>
                    </a:lnTo>
                    <a:lnTo>
                      <a:pt x="452" y="275"/>
                    </a:lnTo>
                    <a:lnTo>
                      <a:pt x="452" y="264"/>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4" name="Freeform 9"/>
              <p:cNvSpPr>
                <a:spLocks noChangeArrowheads="1"/>
              </p:cNvSpPr>
              <p:nvPr/>
            </p:nvSpPr>
            <p:spPr bwMode="auto">
              <a:xfrm>
                <a:off x="5149" y="5084"/>
                <a:ext cx="1667" cy="1003"/>
              </a:xfrm>
              <a:custGeom>
                <a:avLst/>
                <a:gdLst>
                  <a:gd name="T0" fmla="*/ 970 w 1060"/>
                  <a:gd name="T1" fmla="*/ 638 h 638"/>
                  <a:gd name="T2" fmla="*/ 1011 w 1060"/>
                  <a:gd name="T3" fmla="*/ 547 h 638"/>
                  <a:gd name="T4" fmla="*/ 1053 w 1060"/>
                  <a:gd name="T5" fmla="*/ 434 h 638"/>
                  <a:gd name="T6" fmla="*/ 1060 w 1060"/>
                  <a:gd name="T7" fmla="*/ 373 h 638"/>
                  <a:gd name="T8" fmla="*/ 1057 w 1060"/>
                  <a:gd name="T9" fmla="*/ 321 h 638"/>
                  <a:gd name="T10" fmla="*/ 1034 w 1060"/>
                  <a:gd name="T11" fmla="*/ 275 h 638"/>
                  <a:gd name="T12" fmla="*/ 1000 w 1060"/>
                  <a:gd name="T13" fmla="*/ 241 h 638"/>
                  <a:gd name="T14" fmla="*/ 936 w 1060"/>
                  <a:gd name="T15" fmla="*/ 200 h 638"/>
                  <a:gd name="T16" fmla="*/ 883 w 1060"/>
                  <a:gd name="T17" fmla="*/ 189 h 638"/>
                  <a:gd name="T18" fmla="*/ 842 w 1060"/>
                  <a:gd name="T19" fmla="*/ 204 h 638"/>
                  <a:gd name="T20" fmla="*/ 826 w 1060"/>
                  <a:gd name="T21" fmla="*/ 219 h 638"/>
                  <a:gd name="T22" fmla="*/ 804 w 1060"/>
                  <a:gd name="T23" fmla="*/ 234 h 638"/>
                  <a:gd name="T24" fmla="*/ 785 w 1060"/>
                  <a:gd name="T25" fmla="*/ 219 h 638"/>
                  <a:gd name="T26" fmla="*/ 770 w 1060"/>
                  <a:gd name="T27" fmla="*/ 185 h 638"/>
                  <a:gd name="T28" fmla="*/ 759 w 1060"/>
                  <a:gd name="T29" fmla="*/ 181 h 638"/>
                  <a:gd name="T30" fmla="*/ 717 w 1060"/>
                  <a:gd name="T31" fmla="*/ 181 h 638"/>
                  <a:gd name="T32" fmla="*/ 691 w 1060"/>
                  <a:gd name="T33" fmla="*/ 200 h 638"/>
                  <a:gd name="T34" fmla="*/ 679 w 1060"/>
                  <a:gd name="T35" fmla="*/ 219 h 638"/>
                  <a:gd name="T36" fmla="*/ 664 w 1060"/>
                  <a:gd name="T37" fmla="*/ 298 h 638"/>
                  <a:gd name="T38" fmla="*/ 657 w 1060"/>
                  <a:gd name="T39" fmla="*/ 332 h 638"/>
                  <a:gd name="T40" fmla="*/ 645 w 1060"/>
                  <a:gd name="T41" fmla="*/ 343 h 638"/>
                  <a:gd name="T42" fmla="*/ 630 w 1060"/>
                  <a:gd name="T43" fmla="*/ 347 h 638"/>
                  <a:gd name="T44" fmla="*/ 608 w 1060"/>
                  <a:gd name="T45" fmla="*/ 339 h 638"/>
                  <a:gd name="T46" fmla="*/ 581 w 1060"/>
                  <a:gd name="T47" fmla="*/ 321 h 638"/>
                  <a:gd name="T48" fmla="*/ 540 w 1060"/>
                  <a:gd name="T49" fmla="*/ 275 h 638"/>
                  <a:gd name="T50" fmla="*/ 540 w 1060"/>
                  <a:gd name="T51" fmla="*/ 241 h 638"/>
                  <a:gd name="T52" fmla="*/ 521 w 1060"/>
                  <a:gd name="T53" fmla="*/ 170 h 638"/>
                  <a:gd name="T54" fmla="*/ 506 w 1060"/>
                  <a:gd name="T55" fmla="*/ 140 h 638"/>
                  <a:gd name="T56" fmla="*/ 479 w 1060"/>
                  <a:gd name="T57" fmla="*/ 117 h 638"/>
                  <a:gd name="T58" fmla="*/ 445 w 1060"/>
                  <a:gd name="T59" fmla="*/ 113 h 638"/>
                  <a:gd name="T60" fmla="*/ 400 w 1060"/>
                  <a:gd name="T61" fmla="*/ 136 h 638"/>
                  <a:gd name="T62" fmla="*/ 393 w 1060"/>
                  <a:gd name="T63" fmla="*/ 147 h 638"/>
                  <a:gd name="T64" fmla="*/ 374 w 1060"/>
                  <a:gd name="T65" fmla="*/ 170 h 638"/>
                  <a:gd name="T66" fmla="*/ 343 w 1060"/>
                  <a:gd name="T67" fmla="*/ 177 h 638"/>
                  <a:gd name="T68" fmla="*/ 310 w 1060"/>
                  <a:gd name="T69" fmla="*/ 155 h 638"/>
                  <a:gd name="T70" fmla="*/ 283 w 1060"/>
                  <a:gd name="T71" fmla="*/ 117 h 638"/>
                  <a:gd name="T72" fmla="*/ 257 w 1060"/>
                  <a:gd name="T73" fmla="*/ 94 h 638"/>
                  <a:gd name="T74" fmla="*/ 245 w 1060"/>
                  <a:gd name="T75" fmla="*/ 87 h 638"/>
                  <a:gd name="T76" fmla="*/ 189 w 1060"/>
                  <a:gd name="T77" fmla="*/ 41 h 638"/>
                  <a:gd name="T78" fmla="*/ 174 w 1060"/>
                  <a:gd name="T79" fmla="*/ 15 h 638"/>
                  <a:gd name="T80" fmla="*/ 170 w 1060"/>
                  <a:gd name="T81" fmla="*/ 11 h 638"/>
                  <a:gd name="T82" fmla="*/ 151 w 1060"/>
                  <a:gd name="T83" fmla="*/ 0 h 638"/>
                  <a:gd name="T84" fmla="*/ 128 w 1060"/>
                  <a:gd name="T85" fmla="*/ 4 h 638"/>
                  <a:gd name="T86" fmla="*/ 113 w 1060"/>
                  <a:gd name="T87" fmla="*/ 11 h 638"/>
                  <a:gd name="T88" fmla="*/ 83 w 1060"/>
                  <a:gd name="T89" fmla="*/ 26 h 638"/>
                  <a:gd name="T90" fmla="*/ 45 w 1060"/>
                  <a:gd name="T91" fmla="*/ 30 h 638"/>
                  <a:gd name="T92" fmla="*/ 15 w 1060"/>
                  <a:gd name="T93" fmla="*/ 23 h 638"/>
                  <a:gd name="T94" fmla="*/ 0 w 1060"/>
                  <a:gd name="T95" fmla="*/ 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0" h="638">
                    <a:moveTo>
                      <a:pt x="970" y="638"/>
                    </a:moveTo>
                    <a:lnTo>
                      <a:pt x="970" y="638"/>
                    </a:lnTo>
                    <a:lnTo>
                      <a:pt x="992" y="592"/>
                    </a:lnTo>
                    <a:lnTo>
                      <a:pt x="1011" y="547"/>
                    </a:lnTo>
                    <a:lnTo>
                      <a:pt x="1034" y="494"/>
                    </a:lnTo>
                    <a:lnTo>
                      <a:pt x="1053" y="434"/>
                    </a:lnTo>
                    <a:lnTo>
                      <a:pt x="1060" y="404"/>
                    </a:lnTo>
                    <a:lnTo>
                      <a:pt x="1060" y="373"/>
                    </a:lnTo>
                    <a:lnTo>
                      <a:pt x="1060" y="347"/>
                    </a:lnTo>
                    <a:lnTo>
                      <a:pt x="1057" y="321"/>
                    </a:lnTo>
                    <a:lnTo>
                      <a:pt x="1049" y="298"/>
                    </a:lnTo>
                    <a:lnTo>
                      <a:pt x="1034" y="275"/>
                    </a:lnTo>
                    <a:lnTo>
                      <a:pt x="1000" y="241"/>
                    </a:lnTo>
                    <a:lnTo>
                      <a:pt x="966" y="219"/>
                    </a:lnTo>
                    <a:lnTo>
                      <a:pt x="936" y="200"/>
                    </a:lnTo>
                    <a:lnTo>
                      <a:pt x="909" y="192"/>
                    </a:lnTo>
                    <a:lnTo>
                      <a:pt x="883" y="189"/>
                    </a:lnTo>
                    <a:lnTo>
                      <a:pt x="860" y="192"/>
                    </a:lnTo>
                    <a:lnTo>
                      <a:pt x="842" y="204"/>
                    </a:lnTo>
                    <a:lnTo>
                      <a:pt x="826" y="219"/>
                    </a:lnTo>
                    <a:lnTo>
                      <a:pt x="815" y="230"/>
                    </a:lnTo>
                    <a:lnTo>
                      <a:pt x="804" y="234"/>
                    </a:lnTo>
                    <a:lnTo>
                      <a:pt x="792" y="226"/>
                    </a:lnTo>
                    <a:lnTo>
                      <a:pt x="785" y="219"/>
                    </a:lnTo>
                    <a:lnTo>
                      <a:pt x="774" y="196"/>
                    </a:lnTo>
                    <a:lnTo>
                      <a:pt x="770" y="185"/>
                    </a:lnTo>
                    <a:lnTo>
                      <a:pt x="759" y="181"/>
                    </a:lnTo>
                    <a:lnTo>
                      <a:pt x="732" y="177"/>
                    </a:lnTo>
                    <a:lnTo>
                      <a:pt x="717" y="181"/>
                    </a:lnTo>
                    <a:lnTo>
                      <a:pt x="702" y="189"/>
                    </a:lnTo>
                    <a:lnTo>
                      <a:pt x="691" y="200"/>
                    </a:lnTo>
                    <a:lnTo>
                      <a:pt x="679" y="219"/>
                    </a:lnTo>
                    <a:lnTo>
                      <a:pt x="668" y="260"/>
                    </a:lnTo>
                    <a:lnTo>
                      <a:pt x="664" y="298"/>
                    </a:lnTo>
                    <a:lnTo>
                      <a:pt x="657" y="332"/>
                    </a:lnTo>
                    <a:lnTo>
                      <a:pt x="657" y="336"/>
                    </a:lnTo>
                    <a:lnTo>
                      <a:pt x="645" y="343"/>
                    </a:lnTo>
                    <a:lnTo>
                      <a:pt x="642" y="347"/>
                    </a:lnTo>
                    <a:lnTo>
                      <a:pt x="630" y="347"/>
                    </a:lnTo>
                    <a:lnTo>
                      <a:pt x="623" y="343"/>
                    </a:lnTo>
                    <a:lnTo>
                      <a:pt x="608" y="339"/>
                    </a:lnTo>
                    <a:lnTo>
                      <a:pt x="581" y="321"/>
                    </a:lnTo>
                    <a:lnTo>
                      <a:pt x="562" y="298"/>
                    </a:lnTo>
                    <a:lnTo>
                      <a:pt x="540" y="275"/>
                    </a:lnTo>
                    <a:lnTo>
                      <a:pt x="540" y="241"/>
                    </a:lnTo>
                    <a:lnTo>
                      <a:pt x="532" y="207"/>
                    </a:lnTo>
                    <a:lnTo>
                      <a:pt x="521" y="170"/>
                    </a:lnTo>
                    <a:lnTo>
                      <a:pt x="513" y="155"/>
                    </a:lnTo>
                    <a:lnTo>
                      <a:pt x="506" y="140"/>
                    </a:lnTo>
                    <a:lnTo>
                      <a:pt x="494" y="124"/>
                    </a:lnTo>
                    <a:lnTo>
                      <a:pt x="479" y="117"/>
                    </a:lnTo>
                    <a:lnTo>
                      <a:pt x="464" y="113"/>
                    </a:lnTo>
                    <a:lnTo>
                      <a:pt x="445" y="113"/>
                    </a:lnTo>
                    <a:lnTo>
                      <a:pt x="423" y="121"/>
                    </a:lnTo>
                    <a:lnTo>
                      <a:pt x="400" y="136"/>
                    </a:lnTo>
                    <a:lnTo>
                      <a:pt x="393" y="147"/>
                    </a:lnTo>
                    <a:lnTo>
                      <a:pt x="385" y="158"/>
                    </a:lnTo>
                    <a:lnTo>
                      <a:pt x="374" y="170"/>
                    </a:lnTo>
                    <a:lnTo>
                      <a:pt x="359" y="177"/>
                    </a:lnTo>
                    <a:lnTo>
                      <a:pt x="343" y="177"/>
                    </a:lnTo>
                    <a:lnTo>
                      <a:pt x="328" y="173"/>
                    </a:lnTo>
                    <a:lnTo>
                      <a:pt x="310" y="155"/>
                    </a:lnTo>
                    <a:lnTo>
                      <a:pt x="283" y="117"/>
                    </a:lnTo>
                    <a:lnTo>
                      <a:pt x="268" y="102"/>
                    </a:lnTo>
                    <a:lnTo>
                      <a:pt x="257" y="94"/>
                    </a:lnTo>
                    <a:lnTo>
                      <a:pt x="245" y="87"/>
                    </a:lnTo>
                    <a:lnTo>
                      <a:pt x="215" y="68"/>
                    </a:lnTo>
                    <a:lnTo>
                      <a:pt x="189" y="41"/>
                    </a:lnTo>
                    <a:lnTo>
                      <a:pt x="177" y="26"/>
                    </a:lnTo>
                    <a:lnTo>
                      <a:pt x="174" y="15"/>
                    </a:lnTo>
                    <a:lnTo>
                      <a:pt x="170" y="11"/>
                    </a:lnTo>
                    <a:lnTo>
                      <a:pt x="159" y="4"/>
                    </a:lnTo>
                    <a:lnTo>
                      <a:pt x="151" y="0"/>
                    </a:lnTo>
                    <a:lnTo>
                      <a:pt x="140" y="4"/>
                    </a:lnTo>
                    <a:lnTo>
                      <a:pt x="128" y="4"/>
                    </a:lnTo>
                    <a:lnTo>
                      <a:pt x="113" y="11"/>
                    </a:lnTo>
                    <a:lnTo>
                      <a:pt x="98" y="23"/>
                    </a:lnTo>
                    <a:lnTo>
                      <a:pt x="83" y="26"/>
                    </a:lnTo>
                    <a:lnTo>
                      <a:pt x="64" y="30"/>
                    </a:lnTo>
                    <a:lnTo>
                      <a:pt x="45" y="30"/>
                    </a:lnTo>
                    <a:lnTo>
                      <a:pt x="30" y="26"/>
                    </a:lnTo>
                    <a:lnTo>
                      <a:pt x="15" y="23"/>
                    </a:lnTo>
                    <a:lnTo>
                      <a:pt x="4" y="15"/>
                    </a:lnTo>
                    <a:lnTo>
                      <a:pt x="0" y="7"/>
                    </a:lnTo>
                  </a:path>
                </a:pathLst>
              </a:custGeom>
              <a:noFill/>
              <a:ln w="23813">
                <a:solidFill>
                  <a:srgbClr val="59BDED"/>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5" name="Freeform 10"/>
              <p:cNvSpPr>
                <a:spLocks noChangeArrowheads="1"/>
              </p:cNvSpPr>
              <p:nvPr/>
            </p:nvSpPr>
            <p:spPr bwMode="auto">
              <a:xfrm>
                <a:off x="4533" y="5077"/>
                <a:ext cx="2283" cy="2238"/>
              </a:xfrm>
              <a:custGeom>
                <a:avLst/>
                <a:gdLst>
                  <a:gd name="T0" fmla="*/ 1328 w 1452"/>
                  <a:gd name="T1" fmla="*/ 200 h 1423"/>
                  <a:gd name="T2" fmla="*/ 1218 w 1452"/>
                  <a:gd name="T3" fmla="*/ 215 h 1423"/>
                  <a:gd name="T4" fmla="*/ 1177 w 1452"/>
                  <a:gd name="T5" fmla="*/ 215 h 1423"/>
                  <a:gd name="T6" fmla="*/ 1124 w 1452"/>
                  <a:gd name="T7" fmla="*/ 177 h 1423"/>
                  <a:gd name="T8" fmla="*/ 1071 w 1452"/>
                  <a:gd name="T9" fmla="*/ 215 h 1423"/>
                  <a:gd name="T10" fmla="*/ 1049 w 1452"/>
                  <a:gd name="T11" fmla="*/ 336 h 1423"/>
                  <a:gd name="T12" fmla="*/ 1000 w 1452"/>
                  <a:gd name="T13" fmla="*/ 336 h 1423"/>
                  <a:gd name="T14" fmla="*/ 935 w 1452"/>
                  <a:gd name="T15" fmla="*/ 276 h 1423"/>
                  <a:gd name="T16" fmla="*/ 898 w 1452"/>
                  <a:gd name="T17" fmla="*/ 136 h 1423"/>
                  <a:gd name="T18" fmla="*/ 815 w 1452"/>
                  <a:gd name="T19" fmla="*/ 121 h 1423"/>
                  <a:gd name="T20" fmla="*/ 766 w 1452"/>
                  <a:gd name="T21" fmla="*/ 166 h 1423"/>
                  <a:gd name="T22" fmla="*/ 702 w 1452"/>
                  <a:gd name="T23" fmla="*/ 151 h 1423"/>
                  <a:gd name="T24" fmla="*/ 637 w 1452"/>
                  <a:gd name="T25" fmla="*/ 83 h 1423"/>
                  <a:gd name="T26" fmla="*/ 569 w 1452"/>
                  <a:gd name="T27" fmla="*/ 11 h 1423"/>
                  <a:gd name="T28" fmla="*/ 520 w 1452"/>
                  <a:gd name="T29" fmla="*/ 4 h 1423"/>
                  <a:gd name="T30" fmla="*/ 456 w 1452"/>
                  <a:gd name="T31" fmla="*/ 27 h 1423"/>
                  <a:gd name="T32" fmla="*/ 392 w 1452"/>
                  <a:gd name="T33" fmla="*/ 8 h 1423"/>
                  <a:gd name="T34" fmla="*/ 336 w 1452"/>
                  <a:gd name="T35" fmla="*/ 91 h 1423"/>
                  <a:gd name="T36" fmla="*/ 230 w 1452"/>
                  <a:gd name="T37" fmla="*/ 117 h 1423"/>
                  <a:gd name="T38" fmla="*/ 177 w 1452"/>
                  <a:gd name="T39" fmla="*/ 170 h 1423"/>
                  <a:gd name="T40" fmla="*/ 215 w 1452"/>
                  <a:gd name="T41" fmla="*/ 227 h 1423"/>
                  <a:gd name="T42" fmla="*/ 203 w 1452"/>
                  <a:gd name="T43" fmla="*/ 279 h 1423"/>
                  <a:gd name="T44" fmla="*/ 158 w 1452"/>
                  <a:gd name="T45" fmla="*/ 321 h 1423"/>
                  <a:gd name="T46" fmla="*/ 102 w 1452"/>
                  <a:gd name="T47" fmla="*/ 634 h 1423"/>
                  <a:gd name="T48" fmla="*/ 64 w 1452"/>
                  <a:gd name="T49" fmla="*/ 721 h 1423"/>
                  <a:gd name="T50" fmla="*/ 4 w 1452"/>
                  <a:gd name="T51" fmla="*/ 781 h 1423"/>
                  <a:gd name="T52" fmla="*/ 30 w 1452"/>
                  <a:gd name="T53" fmla="*/ 849 h 1423"/>
                  <a:gd name="T54" fmla="*/ 49 w 1452"/>
                  <a:gd name="T55" fmla="*/ 928 h 1423"/>
                  <a:gd name="T56" fmla="*/ 41 w 1452"/>
                  <a:gd name="T57" fmla="*/ 981 h 1423"/>
                  <a:gd name="T58" fmla="*/ 124 w 1452"/>
                  <a:gd name="T59" fmla="*/ 1030 h 1423"/>
                  <a:gd name="T60" fmla="*/ 279 w 1452"/>
                  <a:gd name="T61" fmla="*/ 1068 h 1423"/>
                  <a:gd name="T62" fmla="*/ 351 w 1452"/>
                  <a:gd name="T63" fmla="*/ 1072 h 1423"/>
                  <a:gd name="T64" fmla="*/ 366 w 1452"/>
                  <a:gd name="T65" fmla="*/ 1098 h 1423"/>
                  <a:gd name="T66" fmla="*/ 419 w 1452"/>
                  <a:gd name="T67" fmla="*/ 1057 h 1423"/>
                  <a:gd name="T68" fmla="*/ 456 w 1452"/>
                  <a:gd name="T69" fmla="*/ 1026 h 1423"/>
                  <a:gd name="T70" fmla="*/ 475 w 1452"/>
                  <a:gd name="T71" fmla="*/ 1064 h 1423"/>
                  <a:gd name="T72" fmla="*/ 468 w 1452"/>
                  <a:gd name="T73" fmla="*/ 1113 h 1423"/>
                  <a:gd name="T74" fmla="*/ 543 w 1452"/>
                  <a:gd name="T75" fmla="*/ 1151 h 1423"/>
                  <a:gd name="T76" fmla="*/ 585 w 1452"/>
                  <a:gd name="T77" fmla="*/ 1230 h 1423"/>
                  <a:gd name="T78" fmla="*/ 645 w 1452"/>
                  <a:gd name="T79" fmla="*/ 1234 h 1423"/>
                  <a:gd name="T80" fmla="*/ 777 w 1452"/>
                  <a:gd name="T81" fmla="*/ 1177 h 1423"/>
                  <a:gd name="T82" fmla="*/ 826 w 1452"/>
                  <a:gd name="T83" fmla="*/ 1185 h 1423"/>
                  <a:gd name="T84" fmla="*/ 811 w 1452"/>
                  <a:gd name="T85" fmla="*/ 1275 h 1423"/>
                  <a:gd name="T86" fmla="*/ 841 w 1452"/>
                  <a:gd name="T87" fmla="*/ 1306 h 1423"/>
                  <a:gd name="T88" fmla="*/ 905 w 1452"/>
                  <a:gd name="T89" fmla="*/ 1415 h 1423"/>
                  <a:gd name="T90" fmla="*/ 928 w 1452"/>
                  <a:gd name="T91" fmla="*/ 1366 h 1423"/>
                  <a:gd name="T92" fmla="*/ 913 w 1452"/>
                  <a:gd name="T93" fmla="*/ 1306 h 1423"/>
                  <a:gd name="T94" fmla="*/ 966 w 1452"/>
                  <a:gd name="T95" fmla="*/ 1253 h 1423"/>
                  <a:gd name="T96" fmla="*/ 988 w 1452"/>
                  <a:gd name="T97" fmla="*/ 1211 h 1423"/>
                  <a:gd name="T98" fmla="*/ 962 w 1452"/>
                  <a:gd name="T99" fmla="*/ 1143 h 1423"/>
                  <a:gd name="T100" fmla="*/ 973 w 1452"/>
                  <a:gd name="T101" fmla="*/ 1026 h 1423"/>
                  <a:gd name="T102" fmla="*/ 1000 w 1452"/>
                  <a:gd name="T103" fmla="*/ 1034 h 1423"/>
                  <a:gd name="T104" fmla="*/ 1056 w 1452"/>
                  <a:gd name="T105" fmla="*/ 1011 h 1423"/>
                  <a:gd name="T106" fmla="*/ 1147 w 1452"/>
                  <a:gd name="T107" fmla="*/ 845 h 1423"/>
                  <a:gd name="T108" fmla="*/ 1207 w 1452"/>
                  <a:gd name="T109" fmla="*/ 849 h 1423"/>
                  <a:gd name="T110" fmla="*/ 1298 w 1452"/>
                  <a:gd name="T111" fmla="*/ 842 h 1423"/>
                  <a:gd name="T112" fmla="*/ 1313 w 1452"/>
                  <a:gd name="T113" fmla="*/ 706 h 1423"/>
                  <a:gd name="T114" fmla="*/ 1358 w 1452"/>
                  <a:gd name="T115" fmla="*/ 634 h 1423"/>
                  <a:gd name="T116" fmla="*/ 1445 w 1452"/>
                  <a:gd name="T117" fmla="*/ 434 h 1423"/>
                  <a:gd name="T118" fmla="*/ 1441 w 1452"/>
                  <a:gd name="T119" fmla="*/ 29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2" h="1423">
                    <a:moveTo>
                      <a:pt x="1426" y="276"/>
                    </a:moveTo>
                    <a:lnTo>
                      <a:pt x="1426" y="276"/>
                    </a:lnTo>
                    <a:lnTo>
                      <a:pt x="1392" y="242"/>
                    </a:lnTo>
                    <a:lnTo>
                      <a:pt x="1358" y="215"/>
                    </a:lnTo>
                    <a:lnTo>
                      <a:pt x="1328" y="200"/>
                    </a:lnTo>
                    <a:lnTo>
                      <a:pt x="1301" y="189"/>
                    </a:lnTo>
                    <a:lnTo>
                      <a:pt x="1275" y="185"/>
                    </a:lnTo>
                    <a:lnTo>
                      <a:pt x="1252" y="189"/>
                    </a:lnTo>
                    <a:lnTo>
                      <a:pt x="1234" y="200"/>
                    </a:lnTo>
                    <a:lnTo>
                      <a:pt x="1218" y="215"/>
                    </a:lnTo>
                    <a:lnTo>
                      <a:pt x="1207" y="227"/>
                    </a:lnTo>
                    <a:lnTo>
                      <a:pt x="1196" y="230"/>
                    </a:lnTo>
                    <a:lnTo>
                      <a:pt x="1184" y="227"/>
                    </a:lnTo>
                    <a:lnTo>
                      <a:pt x="1177" y="215"/>
                    </a:lnTo>
                    <a:lnTo>
                      <a:pt x="1166" y="193"/>
                    </a:lnTo>
                    <a:lnTo>
                      <a:pt x="1162" y="181"/>
                    </a:lnTo>
                    <a:lnTo>
                      <a:pt x="1151" y="177"/>
                    </a:lnTo>
                    <a:lnTo>
                      <a:pt x="1124" y="177"/>
                    </a:lnTo>
                    <a:lnTo>
                      <a:pt x="1109" y="177"/>
                    </a:lnTo>
                    <a:lnTo>
                      <a:pt x="1094" y="185"/>
                    </a:lnTo>
                    <a:lnTo>
                      <a:pt x="1083" y="196"/>
                    </a:lnTo>
                    <a:lnTo>
                      <a:pt x="1071" y="215"/>
                    </a:lnTo>
                    <a:lnTo>
                      <a:pt x="1060" y="257"/>
                    </a:lnTo>
                    <a:lnTo>
                      <a:pt x="1056" y="294"/>
                    </a:lnTo>
                    <a:lnTo>
                      <a:pt x="1049" y="328"/>
                    </a:lnTo>
                    <a:lnTo>
                      <a:pt x="1049" y="336"/>
                    </a:lnTo>
                    <a:lnTo>
                      <a:pt x="1037" y="343"/>
                    </a:lnTo>
                    <a:lnTo>
                      <a:pt x="1034" y="343"/>
                    </a:lnTo>
                    <a:lnTo>
                      <a:pt x="1022" y="343"/>
                    </a:lnTo>
                    <a:lnTo>
                      <a:pt x="1015" y="343"/>
                    </a:lnTo>
                    <a:lnTo>
                      <a:pt x="1000" y="336"/>
                    </a:lnTo>
                    <a:lnTo>
                      <a:pt x="977" y="317"/>
                    </a:lnTo>
                    <a:lnTo>
                      <a:pt x="954" y="298"/>
                    </a:lnTo>
                    <a:lnTo>
                      <a:pt x="935" y="276"/>
                    </a:lnTo>
                    <a:lnTo>
                      <a:pt x="932" y="238"/>
                    </a:lnTo>
                    <a:lnTo>
                      <a:pt x="924" y="204"/>
                    </a:lnTo>
                    <a:lnTo>
                      <a:pt x="913" y="166"/>
                    </a:lnTo>
                    <a:lnTo>
                      <a:pt x="905" y="151"/>
                    </a:lnTo>
                    <a:lnTo>
                      <a:pt x="898" y="136"/>
                    </a:lnTo>
                    <a:lnTo>
                      <a:pt x="886" y="125"/>
                    </a:lnTo>
                    <a:lnTo>
                      <a:pt x="871" y="117"/>
                    </a:lnTo>
                    <a:lnTo>
                      <a:pt x="856" y="113"/>
                    </a:lnTo>
                    <a:lnTo>
                      <a:pt x="837" y="113"/>
                    </a:lnTo>
                    <a:lnTo>
                      <a:pt x="815" y="121"/>
                    </a:lnTo>
                    <a:lnTo>
                      <a:pt x="792" y="136"/>
                    </a:lnTo>
                    <a:lnTo>
                      <a:pt x="785" y="147"/>
                    </a:lnTo>
                    <a:lnTo>
                      <a:pt x="777" y="155"/>
                    </a:lnTo>
                    <a:lnTo>
                      <a:pt x="766" y="166"/>
                    </a:lnTo>
                    <a:lnTo>
                      <a:pt x="751" y="174"/>
                    </a:lnTo>
                    <a:lnTo>
                      <a:pt x="735" y="177"/>
                    </a:lnTo>
                    <a:lnTo>
                      <a:pt x="720" y="170"/>
                    </a:lnTo>
                    <a:lnTo>
                      <a:pt x="702" y="151"/>
                    </a:lnTo>
                    <a:lnTo>
                      <a:pt x="675" y="117"/>
                    </a:lnTo>
                    <a:lnTo>
                      <a:pt x="660" y="98"/>
                    </a:lnTo>
                    <a:lnTo>
                      <a:pt x="652" y="91"/>
                    </a:lnTo>
                    <a:lnTo>
                      <a:pt x="637" y="83"/>
                    </a:lnTo>
                    <a:lnTo>
                      <a:pt x="607" y="64"/>
                    </a:lnTo>
                    <a:lnTo>
                      <a:pt x="581" y="38"/>
                    </a:lnTo>
                    <a:lnTo>
                      <a:pt x="569" y="27"/>
                    </a:lnTo>
                    <a:lnTo>
                      <a:pt x="569" y="11"/>
                    </a:lnTo>
                    <a:lnTo>
                      <a:pt x="566" y="8"/>
                    </a:lnTo>
                    <a:lnTo>
                      <a:pt x="554" y="0"/>
                    </a:lnTo>
                    <a:lnTo>
                      <a:pt x="543" y="0"/>
                    </a:lnTo>
                    <a:lnTo>
                      <a:pt x="536" y="0"/>
                    </a:lnTo>
                    <a:lnTo>
                      <a:pt x="520" y="4"/>
                    </a:lnTo>
                    <a:lnTo>
                      <a:pt x="509" y="11"/>
                    </a:lnTo>
                    <a:lnTo>
                      <a:pt x="490" y="19"/>
                    </a:lnTo>
                    <a:lnTo>
                      <a:pt x="475" y="27"/>
                    </a:lnTo>
                    <a:lnTo>
                      <a:pt x="456" y="27"/>
                    </a:lnTo>
                    <a:lnTo>
                      <a:pt x="437" y="27"/>
                    </a:lnTo>
                    <a:lnTo>
                      <a:pt x="422" y="27"/>
                    </a:lnTo>
                    <a:lnTo>
                      <a:pt x="411" y="23"/>
                    </a:lnTo>
                    <a:lnTo>
                      <a:pt x="400" y="15"/>
                    </a:lnTo>
                    <a:lnTo>
                      <a:pt x="392" y="8"/>
                    </a:lnTo>
                    <a:lnTo>
                      <a:pt x="343" y="79"/>
                    </a:lnTo>
                    <a:lnTo>
                      <a:pt x="339" y="83"/>
                    </a:lnTo>
                    <a:lnTo>
                      <a:pt x="336" y="91"/>
                    </a:lnTo>
                    <a:lnTo>
                      <a:pt x="324" y="98"/>
                    </a:lnTo>
                    <a:lnTo>
                      <a:pt x="313" y="106"/>
                    </a:lnTo>
                    <a:lnTo>
                      <a:pt x="294" y="113"/>
                    </a:lnTo>
                    <a:lnTo>
                      <a:pt x="264" y="117"/>
                    </a:lnTo>
                    <a:lnTo>
                      <a:pt x="230" y="117"/>
                    </a:lnTo>
                    <a:lnTo>
                      <a:pt x="196" y="132"/>
                    </a:lnTo>
                    <a:lnTo>
                      <a:pt x="188" y="140"/>
                    </a:lnTo>
                    <a:lnTo>
                      <a:pt x="181" y="155"/>
                    </a:lnTo>
                    <a:lnTo>
                      <a:pt x="177" y="170"/>
                    </a:lnTo>
                    <a:lnTo>
                      <a:pt x="181" y="181"/>
                    </a:lnTo>
                    <a:lnTo>
                      <a:pt x="188" y="196"/>
                    </a:lnTo>
                    <a:lnTo>
                      <a:pt x="203" y="211"/>
                    </a:lnTo>
                    <a:lnTo>
                      <a:pt x="215" y="227"/>
                    </a:lnTo>
                    <a:lnTo>
                      <a:pt x="222" y="242"/>
                    </a:lnTo>
                    <a:lnTo>
                      <a:pt x="222" y="253"/>
                    </a:lnTo>
                    <a:lnTo>
                      <a:pt x="222" y="264"/>
                    </a:lnTo>
                    <a:lnTo>
                      <a:pt x="215" y="272"/>
                    </a:lnTo>
                    <a:lnTo>
                      <a:pt x="203" y="279"/>
                    </a:lnTo>
                    <a:lnTo>
                      <a:pt x="185" y="287"/>
                    </a:lnTo>
                    <a:lnTo>
                      <a:pt x="177" y="291"/>
                    </a:lnTo>
                    <a:lnTo>
                      <a:pt x="170" y="298"/>
                    </a:lnTo>
                    <a:lnTo>
                      <a:pt x="158" y="321"/>
                    </a:lnTo>
                    <a:lnTo>
                      <a:pt x="151" y="355"/>
                    </a:lnTo>
                    <a:lnTo>
                      <a:pt x="139" y="419"/>
                    </a:lnTo>
                    <a:lnTo>
                      <a:pt x="98" y="517"/>
                    </a:lnTo>
                    <a:lnTo>
                      <a:pt x="102" y="634"/>
                    </a:lnTo>
                    <a:lnTo>
                      <a:pt x="102" y="645"/>
                    </a:lnTo>
                    <a:lnTo>
                      <a:pt x="94" y="672"/>
                    </a:lnTo>
                    <a:lnTo>
                      <a:pt x="87" y="687"/>
                    </a:lnTo>
                    <a:lnTo>
                      <a:pt x="75" y="706"/>
                    </a:lnTo>
                    <a:lnTo>
                      <a:pt x="64" y="721"/>
                    </a:lnTo>
                    <a:lnTo>
                      <a:pt x="41" y="740"/>
                    </a:lnTo>
                    <a:lnTo>
                      <a:pt x="22" y="755"/>
                    </a:lnTo>
                    <a:lnTo>
                      <a:pt x="11" y="770"/>
                    </a:lnTo>
                    <a:lnTo>
                      <a:pt x="4" y="781"/>
                    </a:lnTo>
                    <a:lnTo>
                      <a:pt x="0" y="796"/>
                    </a:lnTo>
                    <a:lnTo>
                      <a:pt x="4" y="808"/>
                    </a:lnTo>
                    <a:lnTo>
                      <a:pt x="7" y="819"/>
                    </a:lnTo>
                    <a:lnTo>
                      <a:pt x="30" y="849"/>
                    </a:lnTo>
                    <a:lnTo>
                      <a:pt x="45" y="864"/>
                    </a:lnTo>
                    <a:lnTo>
                      <a:pt x="49" y="883"/>
                    </a:lnTo>
                    <a:lnTo>
                      <a:pt x="53" y="894"/>
                    </a:lnTo>
                    <a:lnTo>
                      <a:pt x="53" y="909"/>
                    </a:lnTo>
                    <a:lnTo>
                      <a:pt x="49" y="928"/>
                    </a:lnTo>
                    <a:lnTo>
                      <a:pt x="49" y="936"/>
                    </a:lnTo>
                    <a:lnTo>
                      <a:pt x="45" y="947"/>
                    </a:lnTo>
                    <a:lnTo>
                      <a:pt x="41" y="970"/>
                    </a:lnTo>
                    <a:lnTo>
                      <a:pt x="41" y="981"/>
                    </a:lnTo>
                    <a:lnTo>
                      <a:pt x="49" y="996"/>
                    </a:lnTo>
                    <a:lnTo>
                      <a:pt x="60" y="1008"/>
                    </a:lnTo>
                    <a:lnTo>
                      <a:pt x="79" y="1015"/>
                    </a:lnTo>
                    <a:lnTo>
                      <a:pt x="124" y="1030"/>
                    </a:lnTo>
                    <a:lnTo>
                      <a:pt x="162" y="1045"/>
                    </a:lnTo>
                    <a:lnTo>
                      <a:pt x="200" y="1060"/>
                    </a:lnTo>
                    <a:lnTo>
                      <a:pt x="245" y="1072"/>
                    </a:lnTo>
                    <a:lnTo>
                      <a:pt x="279" y="1068"/>
                    </a:lnTo>
                    <a:lnTo>
                      <a:pt x="305" y="1064"/>
                    </a:lnTo>
                    <a:lnTo>
                      <a:pt x="351" y="1072"/>
                    </a:lnTo>
                    <a:lnTo>
                      <a:pt x="354" y="1079"/>
                    </a:lnTo>
                    <a:lnTo>
                      <a:pt x="354" y="1087"/>
                    </a:lnTo>
                    <a:lnTo>
                      <a:pt x="358" y="1094"/>
                    </a:lnTo>
                    <a:lnTo>
                      <a:pt x="366" y="1098"/>
                    </a:lnTo>
                    <a:lnTo>
                      <a:pt x="377" y="1098"/>
                    </a:lnTo>
                    <a:lnTo>
                      <a:pt x="396" y="1091"/>
                    </a:lnTo>
                    <a:lnTo>
                      <a:pt x="407" y="1075"/>
                    </a:lnTo>
                    <a:lnTo>
                      <a:pt x="415" y="1068"/>
                    </a:lnTo>
                    <a:lnTo>
                      <a:pt x="419" y="1057"/>
                    </a:lnTo>
                    <a:lnTo>
                      <a:pt x="422" y="1041"/>
                    </a:lnTo>
                    <a:lnTo>
                      <a:pt x="434" y="1034"/>
                    </a:lnTo>
                    <a:lnTo>
                      <a:pt x="445" y="1026"/>
                    </a:lnTo>
                    <a:lnTo>
                      <a:pt x="456" y="1026"/>
                    </a:lnTo>
                    <a:lnTo>
                      <a:pt x="468" y="1026"/>
                    </a:lnTo>
                    <a:lnTo>
                      <a:pt x="475" y="1034"/>
                    </a:lnTo>
                    <a:lnTo>
                      <a:pt x="479" y="1045"/>
                    </a:lnTo>
                    <a:lnTo>
                      <a:pt x="475" y="1064"/>
                    </a:lnTo>
                    <a:lnTo>
                      <a:pt x="468" y="1072"/>
                    </a:lnTo>
                    <a:lnTo>
                      <a:pt x="456" y="1083"/>
                    </a:lnTo>
                    <a:lnTo>
                      <a:pt x="456" y="1094"/>
                    </a:lnTo>
                    <a:lnTo>
                      <a:pt x="456" y="1102"/>
                    </a:lnTo>
                    <a:lnTo>
                      <a:pt x="468" y="1113"/>
                    </a:lnTo>
                    <a:lnTo>
                      <a:pt x="486" y="1121"/>
                    </a:lnTo>
                    <a:lnTo>
                      <a:pt x="502" y="1124"/>
                    </a:lnTo>
                    <a:lnTo>
                      <a:pt x="528" y="1140"/>
                    </a:lnTo>
                    <a:lnTo>
                      <a:pt x="543" y="1151"/>
                    </a:lnTo>
                    <a:lnTo>
                      <a:pt x="558" y="1162"/>
                    </a:lnTo>
                    <a:lnTo>
                      <a:pt x="569" y="1177"/>
                    </a:lnTo>
                    <a:lnTo>
                      <a:pt x="577" y="1196"/>
                    </a:lnTo>
                    <a:lnTo>
                      <a:pt x="585" y="1230"/>
                    </a:lnTo>
                    <a:lnTo>
                      <a:pt x="592" y="1241"/>
                    </a:lnTo>
                    <a:lnTo>
                      <a:pt x="600" y="1245"/>
                    </a:lnTo>
                    <a:lnTo>
                      <a:pt x="607" y="1249"/>
                    </a:lnTo>
                    <a:lnTo>
                      <a:pt x="615" y="1249"/>
                    </a:lnTo>
                    <a:lnTo>
                      <a:pt x="645" y="1234"/>
                    </a:lnTo>
                    <a:lnTo>
                      <a:pt x="683" y="1215"/>
                    </a:lnTo>
                    <a:lnTo>
                      <a:pt x="728" y="1196"/>
                    </a:lnTo>
                    <a:lnTo>
                      <a:pt x="777" y="1177"/>
                    </a:lnTo>
                    <a:lnTo>
                      <a:pt x="788" y="1174"/>
                    </a:lnTo>
                    <a:lnTo>
                      <a:pt x="796" y="1174"/>
                    </a:lnTo>
                    <a:lnTo>
                      <a:pt x="807" y="1170"/>
                    </a:lnTo>
                    <a:lnTo>
                      <a:pt x="818" y="1174"/>
                    </a:lnTo>
                    <a:lnTo>
                      <a:pt x="826" y="1185"/>
                    </a:lnTo>
                    <a:lnTo>
                      <a:pt x="826" y="1200"/>
                    </a:lnTo>
                    <a:lnTo>
                      <a:pt x="818" y="1226"/>
                    </a:lnTo>
                    <a:lnTo>
                      <a:pt x="811" y="1257"/>
                    </a:lnTo>
                    <a:lnTo>
                      <a:pt x="811" y="1275"/>
                    </a:lnTo>
                    <a:lnTo>
                      <a:pt x="815" y="1291"/>
                    </a:lnTo>
                    <a:lnTo>
                      <a:pt x="818" y="1298"/>
                    </a:lnTo>
                    <a:lnTo>
                      <a:pt x="826" y="1306"/>
                    </a:lnTo>
                    <a:lnTo>
                      <a:pt x="834" y="1306"/>
                    </a:lnTo>
                    <a:lnTo>
                      <a:pt x="841" y="1306"/>
                    </a:lnTo>
                    <a:lnTo>
                      <a:pt x="860" y="1336"/>
                    </a:lnTo>
                    <a:lnTo>
                      <a:pt x="883" y="1370"/>
                    </a:lnTo>
                    <a:lnTo>
                      <a:pt x="905" y="1415"/>
                    </a:lnTo>
                    <a:lnTo>
                      <a:pt x="909" y="1423"/>
                    </a:lnTo>
                    <a:lnTo>
                      <a:pt x="917" y="1411"/>
                    </a:lnTo>
                    <a:lnTo>
                      <a:pt x="924" y="1381"/>
                    </a:lnTo>
                    <a:lnTo>
                      <a:pt x="928" y="1366"/>
                    </a:lnTo>
                    <a:lnTo>
                      <a:pt x="928" y="1347"/>
                    </a:lnTo>
                    <a:lnTo>
                      <a:pt x="924" y="1328"/>
                    </a:lnTo>
                    <a:lnTo>
                      <a:pt x="913" y="1309"/>
                    </a:lnTo>
                    <a:lnTo>
                      <a:pt x="913" y="1306"/>
                    </a:lnTo>
                    <a:lnTo>
                      <a:pt x="917" y="1287"/>
                    </a:lnTo>
                    <a:lnTo>
                      <a:pt x="924" y="1279"/>
                    </a:lnTo>
                    <a:lnTo>
                      <a:pt x="932" y="1268"/>
                    </a:lnTo>
                    <a:lnTo>
                      <a:pt x="947" y="1260"/>
                    </a:lnTo>
                    <a:lnTo>
                      <a:pt x="966" y="1253"/>
                    </a:lnTo>
                    <a:lnTo>
                      <a:pt x="973" y="1249"/>
                    </a:lnTo>
                    <a:lnTo>
                      <a:pt x="985" y="1234"/>
                    </a:lnTo>
                    <a:lnTo>
                      <a:pt x="988" y="1223"/>
                    </a:lnTo>
                    <a:lnTo>
                      <a:pt x="988" y="1211"/>
                    </a:lnTo>
                    <a:lnTo>
                      <a:pt x="988" y="1200"/>
                    </a:lnTo>
                    <a:lnTo>
                      <a:pt x="981" y="1185"/>
                    </a:lnTo>
                    <a:lnTo>
                      <a:pt x="969" y="1166"/>
                    </a:lnTo>
                    <a:lnTo>
                      <a:pt x="962" y="1143"/>
                    </a:lnTo>
                    <a:lnTo>
                      <a:pt x="958" y="1117"/>
                    </a:lnTo>
                    <a:lnTo>
                      <a:pt x="954" y="1091"/>
                    </a:lnTo>
                    <a:lnTo>
                      <a:pt x="958" y="1064"/>
                    </a:lnTo>
                    <a:lnTo>
                      <a:pt x="966" y="1041"/>
                    </a:lnTo>
                    <a:lnTo>
                      <a:pt x="973" y="1026"/>
                    </a:lnTo>
                    <a:lnTo>
                      <a:pt x="981" y="1019"/>
                    </a:lnTo>
                    <a:lnTo>
                      <a:pt x="988" y="1019"/>
                    </a:lnTo>
                    <a:lnTo>
                      <a:pt x="996" y="1026"/>
                    </a:lnTo>
                    <a:lnTo>
                      <a:pt x="1000" y="1034"/>
                    </a:lnTo>
                    <a:lnTo>
                      <a:pt x="1011" y="1038"/>
                    </a:lnTo>
                    <a:lnTo>
                      <a:pt x="1022" y="1041"/>
                    </a:lnTo>
                    <a:lnTo>
                      <a:pt x="1034" y="1038"/>
                    </a:lnTo>
                    <a:lnTo>
                      <a:pt x="1045" y="1030"/>
                    </a:lnTo>
                    <a:lnTo>
                      <a:pt x="1056" y="1011"/>
                    </a:lnTo>
                    <a:lnTo>
                      <a:pt x="1132" y="860"/>
                    </a:lnTo>
                    <a:lnTo>
                      <a:pt x="1135" y="853"/>
                    </a:lnTo>
                    <a:lnTo>
                      <a:pt x="1147" y="845"/>
                    </a:lnTo>
                    <a:lnTo>
                      <a:pt x="1154" y="842"/>
                    </a:lnTo>
                    <a:lnTo>
                      <a:pt x="1169" y="842"/>
                    </a:lnTo>
                    <a:lnTo>
                      <a:pt x="1184" y="842"/>
                    </a:lnTo>
                    <a:lnTo>
                      <a:pt x="1207" y="849"/>
                    </a:lnTo>
                    <a:lnTo>
                      <a:pt x="1245" y="860"/>
                    </a:lnTo>
                    <a:lnTo>
                      <a:pt x="1264" y="860"/>
                    </a:lnTo>
                    <a:lnTo>
                      <a:pt x="1275" y="860"/>
                    </a:lnTo>
                    <a:lnTo>
                      <a:pt x="1286" y="853"/>
                    </a:lnTo>
                    <a:lnTo>
                      <a:pt x="1298" y="842"/>
                    </a:lnTo>
                    <a:lnTo>
                      <a:pt x="1301" y="819"/>
                    </a:lnTo>
                    <a:lnTo>
                      <a:pt x="1305" y="789"/>
                    </a:lnTo>
                    <a:lnTo>
                      <a:pt x="1309" y="728"/>
                    </a:lnTo>
                    <a:lnTo>
                      <a:pt x="1313" y="706"/>
                    </a:lnTo>
                    <a:lnTo>
                      <a:pt x="1317" y="687"/>
                    </a:lnTo>
                    <a:lnTo>
                      <a:pt x="1320" y="672"/>
                    </a:lnTo>
                    <a:lnTo>
                      <a:pt x="1332" y="660"/>
                    </a:lnTo>
                    <a:lnTo>
                      <a:pt x="1343" y="649"/>
                    </a:lnTo>
                    <a:lnTo>
                      <a:pt x="1358" y="634"/>
                    </a:lnTo>
                    <a:lnTo>
                      <a:pt x="1384" y="593"/>
                    </a:lnTo>
                    <a:lnTo>
                      <a:pt x="1403" y="547"/>
                    </a:lnTo>
                    <a:lnTo>
                      <a:pt x="1426" y="494"/>
                    </a:lnTo>
                    <a:lnTo>
                      <a:pt x="1445" y="434"/>
                    </a:lnTo>
                    <a:lnTo>
                      <a:pt x="1452" y="404"/>
                    </a:lnTo>
                    <a:lnTo>
                      <a:pt x="1452" y="374"/>
                    </a:lnTo>
                    <a:lnTo>
                      <a:pt x="1452" y="343"/>
                    </a:lnTo>
                    <a:lnTo>
                      <a:pt x="1449" y="317"/>
                    </a:lnTo>
                    <a:lnTo>
                      <a:pt x="1441" y="294"/>
                    </a:lnTo>
                    <a:lnTo>
                      <a:pt x="1426" y="276"/>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6" name="Freeform 11"/>
              <p:cNvSpPr>
                <a:spLocks noChangeArrowheads="1"/>
              </p:cNvSpPr>
              <p:nvPr/>
            </p:nvSpPr>
            <p:spPr bwMode="auto">
              <a:xfrm>
                <a:off x="5707" y="1673"/>
                <a:ext cx="2794" cy="2788"/>
              </a:xfrm>
              <a:custGeom>
                <a:avLst/>
                <a:gdLst>
                  <a:gd name="T0" fmla="*/ 1735 w 1777"/>
                  <a:gd name="T1" fmla="*/ 909 h 1773"/>
                  <a:gd name="T2" fmla="*/ 1777 w 1777"/>
                  <a:gd name="T3" fmla="*/ 864 h 1773"/>
                  <a:gd name="T4" fmla="*/ 1766 w 1777"/>
                  <a:gd name="T5" fmla="*/ 728 h 1773"/>
                  <a:gd name="T6" fmla="*/ 1679 w 1777"/>
                  <a:gd name="T7" fmla="*/ 701 h 1773"/>
                  <a:gd name="T8" fmla="*/ 1505 w 1777"/>
                  <a:gd name="T9" fmla="*/ 697 h 1773"/>
                  <a:gd name="T10" fmla="*/ 1456 w 1777"/>
                  <a:gd name="T11" fmla="*/ 675 h 1773"/>
                  <a:gd name="T12" fmla="*/ 1479 w 1777"/>
                  <a:gd name="T13" fmla="*/ 596 h 1773"/>
                  <a:gd name="T14" fmla="*/ 1343 w 1777"/>
                  <a:gd name="T15" fmla="*/ 320 h 1773"/>
                  <a:gd name="T16" fmla="*/ 1309 w 1777"/>
                  <a:gd name="T17" fmla="*/ 241 h 1773"/>
                  <a:gd name="T18" fmla="*/ 1335 w 1777"/>
                  <a:gd name="T19" fmla="*/ 86 h 1773"/>
                  <a:gd name="T20" fmla="*/ 1256 w 1777"/>
                  <a:gd name="T21" fmla="*/ 0 h 1773"/>
                  <a:gd name="T22" fmla="*/ 1181 w 1777"/>
                  <a:gd name="T23" fmla="*/ 37 h 1773"/>
                  <a:gd name="T24" fmla="*/ 1132 w 1777"/>
                  <a:gd name="T25" fmla="*/ 26 h 1773"/>
                  <a:gd name="T26" fmla="*/ 1068 w 1777"/>
                  <a:gd name="T27" fmla="*/ 71 h 1773"/>
                  <a:gd name="T28" fmla="*/ 988 w 1777"/>
                  <a:gd name="T29" fmla="*/ 60 h 1773"/>
                  <a:gd name="T30" fmla="*/ 992 w 1777"/>
                  <a:gd name="T31" fmla="*/ 124 h 1773"/>
                  <a:gd name="T32" fmla="*/ 1007 w 1777"/>
                  <a:gd name="T33" fmla="*/ 196 h 1773"/>
                  <a:gd name="T34" fmla="*/ 886 w 1777"/>
                  <a:gd name="T35" fmla="*/ 252 h 1773"/>
                  <a:gd name="T36" fmla="*/ 739 w 1777"/>
                  <a:gd name="T37" fmla="*/ 339 h 1773"/>
                  <a:gd name="T38" fmla="*/ 626 w 1777"/>
                  <a:gd name="T39" fmla="*/ 377 h 1773"/>
                  <a:gd name="T40" fmla="*/ 585 w 1777"/>
                  <a:gd name="T41" fmla="*/ 448 h 1773"/>
                  <a:gd name="T42" fmla="*/ 509 w 1777"/>
                  <a:gd name="T43" fmla="*/ 501 h 1773"/>
                  <a:gd name="T44" fmla="*/ 415 w 1777"/>
                  <a:gd name="T45" fmla="*/ 392 h 1773"/>
                  <a:gd name="T46" fmla="*/ 309 w 1777"/>
                  <a:gd name="T47" fmla="*/ 441 h 1773"/>
                  <a:gd name="T48" fmla="*/ 207 w 1777"/>
                  <a:gd name="T49" fmla="*/ 543 h 1773"/>
                  <a:gd name="T50" fmla="*/ 124 w 1777"/>
                  <a:gd name="T51" fmla="*/ 656 h 1773"/>
                  <a:gd name="T52" fmla="*/ 19 w 1777"/>
                  <a:gd name="T53" fmla="*/ 705 h 1773"/>
                  <a:gd name="T54" fmla="*/ 0 w 1777"/>
                  <a:gd name="T55" fmla="*/ 773 h 1773"/>
                  <a:gd name="T56" fmla="*/ 68 w 1777"/>
                  <a:gd name="T57" fmla="*/ 830 h 1773"/>
                  <a:gd name="T58" fmla="*/ 90 w 1777"/>
                  <a:gd name="T59" fmla="*/ 928 h 1773"/>
                  <a:gd name="T60" fmla="*/ 109 w 1777"/>
                  <a:gd name="T61" fmla="*/ 980 h 1773"/>
                  <a:gd name="T62" fmla="*/ 139 w 1777"/>
                  <a:gd name="T63" fmla="*/ 1033 h 1773"/>
                  <a:gd name="T64" fmla="*/ 56 w 1777"/>
                  <a:gd name="T65" fmla="*/ 1173 h 1773"/>
                  <a:gd name="T66" fmla="*/ 181 w 1777"/>
                  <a:gd name="T67" fmla="*/ 1207 h 1773"/>
                  <a:gd name="T68" fmla="*/ 222 w 1777"/>
                  <a:gd name="T69" fmla="*/ 1184 h 1773"/>
                  <a:gd name="T70" fmla="*/ 234 w 1777"/>
                  <a:gd name="T71" fmla="*/ 1146 h 1773"/>
                  <a:gd name="T72" fmla="*/ 362 w 1777"/>
                  <a:gd name="T73" fmla="*/ 1211 h 1773"/>
                  <a:gd name="T74" fmla="*/ 453 w 1777"/>
                  <a:gd name="T75" fmla="*/ 1290 h 1773"/>
                  <a:gd name="T76" fmla="*/ 505 w 1777"/>
                  <a:gd name="T77" fmla="*/ 1358 h 1773"/>
                  <a:gd name="T78" fmla="*/ 566 w 1777"/>
                  <a:gd name="T79" fmla="*/ 1407 h 1773"/>
                  <a:gd name="T80" fmla="*/ 588 w 1777"/>
                  <a:gd name="T81" fmla="*/ 1501 h 1773"/>
                  <a:gd name="T82" fmla="*/ 686 w 1777"/>
                  <a:gd name="T83" fmla="*/ 1494 h 1773"/>
                  <a:gd name="T84" fmla="*/ 788 w 1777"/>
                  <a:gd name="T85" fmla="*/ 1580 h 1773"/>
                  <a:gd name="T86" fmla="*/ 864 w 1777"/>
                  <a:gd name="T87" fmla="*/ 1599 h 1773"/>
                  <a:gd name="T88" fmla="*/ 920 w 1777"/>
                  <a:gd name="T89" fmla="*/ 1697 h 1773"/>
                  <a:gd name="T90" fmla="*/ 1060 w 1777"/>
                  <a:gd name="T91" fmla="*/ 1686 h 1773"/>
                  <a:gd name="T92" fmla="*/ 1207 w 1777"/>
                  <a:gd name="T93" fmla="*/ 1690 h 1773"/>
                  <a:gd name="T94" fmla="*/ 1377 w 1777"/>
                  <a:gd name="T95" fmla="*/ 1773 h 1773"/>
                  <a:gd name="T96" fmla="*/ 1392 w 1777"/>
                  <a:gd name="T97" fmla="*/ 1735 h 1773"/>
                  <a:gd name="T98" fmla="*/ 1309 w 1777"/>
                  <a:gd name="T99" fmla="*/ 1701 h 1773"/>
                  <a:gd name="T100" fmla="*/ 1283 w 1777"/>
                  <a:gd name="T101" fmla="*/ 1614 h 1773"/>
                  <a:gd name="T102" fmla="*/ 1305 w 1777"/>
                  <a:gd name="T103" fmla="*/ 1554 h 1773"/>
                  <a:gd name="T104" fmla="*/ 1298 w 1777"/>
                  <a:gd name="T105" fmla="*/ 1365 h 1773"/>
                  <a:gd name="T106" fmla="*/ 1362 w 1777"/>
                  <a:gd name="T107" fmla="*/ 1226 h 1773"/>
                  <a:gd name="T108" fmla="*/ 1403 w 1777"/>
                  <a:gd name="T109" fmla="*/ 1162 h 1773"/>
                  <a:gd name="T110" fmla="*/ 1464 w 1777"/>
                  <a:gd name="T111" fmla="*/ 1105 h 1773"/>
                  <a:gd name="T112" fmla="*/ 1547 w 1777"/>
                  <a:gd name="T113" fmla="*/ 965 h 1773"/>
                  <a:gd name="T114" fmla="*/ 1652 w 1777"/>
                  <a:gd name="T115" fmla="*/ 1014 h 1773"/>
                  <a:gd name="T116" fmla="*/ 1743 w 1777"/>
                  <a:gd name="T117" fmla="*/ 977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7" h="1773">
                    <a:moveTo>
                      <a:pt x="1743" y="947"/>
                    </a:moveTo>
                    <a:lnTo>
                      <a:pt x="1743" y="947"/>
                    </a:lnTo>
                    <a:lnTo>
                      <a:pt x="1739" y="939"/>
                    </a:lnTo>
                    <a:lnTo>
                      <a:pt x="1732" y="924"/>
                    </a:lnTo>
                    <a:lnTo>
                      <a:pt x="1732" y="916"/>
                    </a:lnTo>
                    <a:lnTo>
                      <a:pt x="1735" y="909"/>
                    </a:lnTo>
                    <a:lnTo>
                      <a:pt x="1743" y="901"/>
                    </a:lnTo>
                    <a:lnTo>
                      <a:pt x="1754" y="894"/>
                    </a:lnTo>
                    <a:lnTo>
                      <a:pt x="1769" y="886"/>
                    </a:lnTo>
                    <a:lnTo>
                      <a:pt x="1777" y="875"/>
                    </a:lnTo>
                    <a:lnTo>
                      <a:pt x="1777" y="864"/>
                    </a:lnTo>
                    <a:lnTo>
                      <a:pt x="1777" y="852"/>
                    </a:lnTo>
                    <a:lnTo>
                      <a:pt x="1766" y="833"/>
                    </a:lnTo>
                    <a:lnTo>
                      <a:pt x="1762" y="822"/>
                    </a:lnTo>
                    <a:lnTo>
                      <a:pt x="1766" y="728"/>
                    </a:lnTo>
                    <a:lnTo>
                      <a:pt x="1747" y="735"/>
                    </a:lnTo>
                    <a:lnTo>
                      <a:pt x="1732" y="735"/>
                    </a:lnTo>
                    <a:lnTo>
                      <a:pt x="1720" y="731"/>
                    </a:lnTo>
                    <a:lnTo>
                      <a:pt x="1709" y="728"/>
                    </a:lnTo>
                    <a:lnTo>
                      <a:pt x="1679" y="701"/>
                    </a:lnTo>
                    <a:lnTo>
                      <a:pt x="1664" y="694"/>
                    </a:lnTo>
                    <a:lnTo>
                      <a:pt x="1618" y="694"/>
                    </a:lnTo>
                    <a:lnTo>
                      <a:pt x="1505" y="697"/>
                    </a:lnTo>
                    <a:lnTo>
                      <a:pt x="1486" y="694"/>
                    </a:lnTo>
                    <a:lnTo>
                      <a:pt x="1471" y="690"/>
                    </a:lnTo>
                    <a:lnTo>
                      <a:pt x="1464" y="682"/>
                    </a:lnTo>
                    <a:lnTo>
                      <a:pt x="1460" y="679"/>
                    </a:lnTo>
                    <a:lnTo>
                      <a:pt x="1456" y="675"/>
                    </a:lnTo>
                    <a:lnTo>
                      <a:pt x="1456" y="667"/>
                    </a:lnTo>
                    <a:lnTo>
                      <a:pt x="1464" y="652"/>
                    </a:lnTo>
                    <a:lnTo>
                      <a:pt x="1479" y="611"/>
                    </a:lnTo>
                    <a:lnTo>
                      <a:pt x="1479" y="596"/>
                    </a:lnTo>
                    <a:lnTo>
                      <a:pt x="1471" y="577"/>
                    </a:lnTo>
                    <a:lnTo>
                      <a:pt x="1464" y="550"/>
                    </a:lnTo>
                    <a:lnTo>
                      <a:pt x="1430" y="441"/>
                    </a:lnTo>
                    <a:lnTo>
                      <a:pt x="1411" y="392"/>
                    </a:lnTo>
                    <a:lnTo>
                      <a:pt x="1403" y="373"/>
                    </a:lnTo>
                    <a:lnTo>
                      <a:pt x="1343" y="320"/>
                    </a:lnTo>
                    <a:lnTo>
                      <a:pt x="1335" y="313"/>
                    </a:lnTo>
                    <a:lnTo>
                      <a:pt x="1328" y="301"/>
                    </a:lnTo>
                    <a:lnTo>
                      <a:pt x="1320" y="286"/>
                    </a:lnTo>
                    <a:lnTo>
                      <a:pt x="1313" y="264"/>
                    </a:lnTo>
                    <a:lnTo>
                      <a:pt x="1309" y="241"/>
                    </a:lnTo>
                    <a:lnTo>
                      <a:pt x="1313" y="211"/>
                    </a:lnTo>
                    <a:lnTo>
                      <a:pt x="1320" y="177"/>
                    </a:lnTo>
                    <a:lnTo>
                      <a:pt x="1328" y="147"/>
                    </a:lnTo>
                    <a:lnTo>
                      <a:pt x="1332" y="113"/>
                    </a:lnTo>
                    <a:lnTo>
                      <a:pt x="1335" y="86"/>
                    </a:lnTo>
                    <a:lnTo>
                      <a:pt x="1332" y="64"/>
                    </a:lnTo>
                    <a:lnTo>
                      <a:pt x="1320" y="41"/>
                    </a:lnTo>
                    <a:lnTo>
                      <a:pt x="1305" y="22"/>
                    </a:lnTo>
                    <a:lnTo>
                      <a:pt x="1283" y="11"/>
                    </a:lnTo>
                    <a:lnTo>
                      <a:pt x="1256" y="0"/>
                    </a:lnTo>
                    <a:lnTo>
                      <a:pt x="1230" y="18"/>
                    </a:lnTo>
                    <a:lnTo>
                      <a:pt x="1215" y="33"/>
                    </a:lnTo>
                    <a:lnTo>
                      <a:pt x="1203" y="37"/>
                    </a:lnTo>
                    <a:lnTo>
                      <a:pt x="1188" y="37"/>
                    </a:lnTo>
                    <a:lnTo>
                      <a:pt x="1181" y="37"/>
                    </a:lnTo>
                    <a:lnTo>
                      <a:pt x="1173" y="33"/>
                    </a:lnTo>
                    <a:lnTo>
                      <a:pt x="1158" y="26"/>
                    </a:lnTo>
                    <a:lnTo>
                      <a:pt x="1143" y="22"/>
                    </a:lnTo>
                    <a:lnTo>
                      <a:pt x="1132" y="26"/>
                    </a:lnTo>
                    <a:lnTo>
                      <a:pt x="1113" y="41"/>
                    </a:lnTo>
                    <a:lnTo>
                      <a:pt x="1086" y="56"/>
                    </a:lnTo>
                    <a:lnTo>
                      <a:pt x="1079" y="64"/>
                    </a:lnTo>
                    <a:lnTo>
                      <a:pt x="1071" y="67"/>
                    </a:lnTo>
                    <a:lnTo>
                      <a:pt x="1068" y="71"/>
                    </a:lnTo>
                    <a:lnTo>
                      <a:pt x="1049" y="67"/>
                    </a:lnTo>
                    <a:lnTo>
                      <a:pt x="1037" y="60"/>
                    </a:lnTo>
                    <a:lnTo>
                      <a:pt x="1026" y="56"/>
                    </a:lnTo>
                    <a:lnTo>
                      <a:pt x="988" y="60"/>
                    </a:lnTo>
                    <a:lnTo>
                      <a:pt x="985" y="64"/>
                    </a:lnTo>
                    <a:lnTo>
                      <a:pt x="977" y="71"/>
                    </a:lnTo>
                    <a:lnTo>
                      <a:pt x="977" y="79"/>
                    </a:lnTo>
                    <a:lnTo>
                      <a:pt x="977" y="90"/>
                    </a:lnTo>
                    <a:lnTo>
                      <a:pt x="981" y="101"/>
                    </a:lnTo>
                    <a:lnTo>
                      <a:pt x="992" y="124"/>
                    </a:lnTo>
                    <a:lnTo>
                      <a:pt x="1003" y="143"/>
                    </a:lnTo>
                    <a:lnTo>
                      <a:pt x="1011" y="158"/>
                    </a:lnTo>
                    <a:lnTo>
                      <a:pt x="1015" y="173"/>
                    </a:lnTo>
                    <a:lnTo>
                      <a:pt x="1011" y="184"/>
                    </a:lnTo>
                    <a:lnTo>
                      <a:pt x="1007" y="196"/>
                    </a:lnTo>
                    <a:lnTo>
                      <a:pt x="1000" y="203"/>
                    </a:lnTo>
                    <a:lnTo>
                      <a:pt x="988" y="211"/>
                    </a:lnTo>
                    <a:lnTo>
                      <a:pt x="973" y="215"/>
                    </a:lnTo>
                    <a:lnTo>
                      <a:pt x="932" y="230"/>
                    </a:lnTo>
                    <a:lnTo>
                      <a:pt x="886" y="252"/>
                    </a:lnTo>
                    <a:lnTo>
                      <a:pt x="864" y="267"/>
                    </a:lnTo>
                    <a:lnTo>
                      <a:pt x="849" y="282"/>
                    </a:lnTo>
                    <a:lnTo>
                      <a:pt x="834" y="305"/>
                    </a:lnTo>
                    <a:lnTo>
                      <a:pt x="830" y="324"/>
                    </a:lnTo>
                    <a:lnTo>
                      <a:pt x="792" y="335"/>
                    </a:lnTo>
                    <a:lnTo>
                      <a:pt x="739" y="339"/>
                    </a:lnTo>
                    <a:lnTo>
                      <a:pt x="720" y="339"/>
                    </a:lnTo>
                    <a:lnTo>
                      <a:pt x="702" y="343"/>
                    </a:lnTo>
                    <a:lnTo>
                      <a:pt x="675" y="347"/>
                    </a:lnTo>
                    <a:lnTo>
                      <a:pt x="649" y="358"/>
                    </a:lnTo>
                    <a:lnTo>
                      <a:pt x="626" y="377"/>
                    </a:lnTo>
                    <a:lnTo>
                      <a:pt x="615" y="388"/>
                    </a:lnTo>
                    <a:lnTo>
                      <a:pt x="603" y="399"/>
                    </a:lnTo>
                    <a:lnTo>
                      <a:pt x="596" y="418"/>
                    </a:lnTo>
                    <a:lnTo>
                      <a:pt x="592" y="433"/>
                    </a:lnTo>
                    <a:lnTo>
                      <a:pt x="585" y="448"/>
                    </a:lnTo>
                    <a:lnTo>
                      <a:pt x="581" y="464"/>
                    </a:lnTo>
                    <a:lnTo>
                      <a:pt x="570" y="479"/>
                    </a:lnTo>
                    <a:lnTo>
                      <a:pt x="554" y="494"/>
                    </a:lnTo>
                    <a:lnTo>
                      <a:pt x="536" y="501"/>
                    </a:lnTo>
                    <a:lnTo>
                      <a:pt x="524" y="501"/>
                    </a:lnTo>
                    <a:lnTo>
                      <a:pt x="509" y="501"/>
                    </a:lnTo>
                    <a:lnTo>
                      <a:pt x="494" y="494"/>
                    </a:lnTo>
                    <a:lnTo>
                      <a:pt x="479" y="486"/>
                    </a:lnTo>
                    <a:lnTo>
                      <a:pt x="445" y="467"/>
                    </a:lnTo>
                    <a:lnTo>
                      <a:pt x="441" y="437"/>
                    </a:lnTo>
                    <a:lnTo>
                      <a:pt x="430" y="407"/>
                    </a:lnTo>
                    <a:lnTo>
                      <a:pt x="415" y="392"/>
                    </a:lnTo>
                    <a:lnTo>
                      <a:pt x="392" y="377"/>
                    </a:lnTo>
                    <a:lnTo>
                      <a:pt x="366" y="384"/>
                    </a:lnTo>
                    <a:lnTo>
                      <a:pt x="358" y="396"/>
                    </a:lnTo>
                    <a:lnTo>
                      <a:pt x="332" y="426"/>
                    </a:lnTo>
                    <a:lnTo>
                      <a:pt x="309" y="441"/>
                    </a:lnTo>
                    <a:lnTo>
                      <a:pt x="283" y="456"/>
                    </a:lnTo>
                    <a:lnTo>
                      <a:pt x="253" y="471"/>
                    </a:lnTo>
                    <a:lnTo>
                      <a:pt x="215" y="486"/>
                    </a:lnTo>
                    <a:lnTo>
                      <a:pt x="211" y="513"/>
                    </a:lnTo>
                    <a:lnTo>
                      <a:pt x="207" y="543"/>
                    </a:lnTo>
                    <a:lnTo>
                      <a:pt x="196" y="577"/>
                    </a:lnTo>
                    <a:lnTo>
                      <a:pt x="181" y="611"/>
                    </a:lnTo>
                    <a:lnTo>
                      <a:pt x="170" y="622"/>
                    </a:lnTo>
                    <a:lnTo>
                      <a:pt x="154" y="637"/>
                    </a:lnTo>
                    <a:lnTo>
                      <a:pt x="139" y="648"/>
                    </a:lnTo>
                    <a:lnTo>
                      <a:pt x="124" y="656"/>
                    </a:lnTo>
                    <a:lnTo>
                      <a:pt x="102" y="660"/>
                    </a:lnTo>
                    <a:lnTo>
                      <a:pt x="79" y="660"/>
                    </a:lnTo>
                    <a:lnTo>
                      <a:pt x="68" y="660"/>
                    </a:lnTo>
                    <a:lnTo>
                      <a:pt x="60" y="705"/>
                    </a:lnTo>
                    <a:lnTo>
                      <a:pt x="34" y="705"/>
                    </a:lnTo>
                    <a:lnTo>
                      <a:pt x="19" y="705"/>
                    </a:lnTo>
                    <a:lnTo>
                      <a:pt x="7" y="709"/>
                    </a:lnTo>
                    <a:lnTo>
                      <a:pt x="7" y="731"/>
                    </a:lnTo>
                    <a:lnTo>
                      <a:pt x="4" y="747"/>
                    </a:lnTo>
                    <a:lnTo>
                      <a:pt x="0" y="758"/>
                    </a:lnTo>
                    <a:lnTo>
                      <a:pt x="0" y="773"/>
                    </a:lnTo>
                    <a:lnTo>
                      <a:pt x="4" y="784"/>
                    </a:lnTo>
                    <a:lnTo>
                      <a:pt x="15" y="792"/>
                    </a:lnTo>
                    <a:lnTo>
                      <a:pt x="34" y="796"/>
                    </a:lnTo>
                    <a:lnTo>
                      <a:pt x="60" y="788"/>
                    </a:lnTo>
                    <a:lnTo>
                      <a:pt x="68" y="799"/>
                    </a:lnTo>
                    <a:lnTo>
                      <a:pt x="68" y="830"/>
                    </a:lnTo>
                    <a:lnTo>
                      <a:pt x="79" y="848"/>
                    </a:lnTo>
                    <a:lnTo>
                      <a:pt x="94" y="871"/>
                    </a:lnTo>
                    <a:lnTo>
                      <a:pt x="105" y="882"/>
                    </a:lnTo>
                    <a:lnTo>
                      <a:pt x="98" y="894"/>
                    </a:lnTo>
                    <a:lnTo>
                      <a:pt x="90" y="928"/>
                    </a:lnTo>
                    <a:lnTo>
                      <a:pt x="87" y="943"/>
                    </a:lnTo>
                    <a:lnTo>
                      <a:pt x="87" y="962"/>
                    </a:lnTo>
                    <a:lnTo>
                      <a:pt x="94" y="973"/>
                    </a:lnTo>
                    <a:lnTo>
                      <a:pt x="102" y="977"/>
                    </a:lnTo>
                    <a:lnTo>
                      <a:pt x="109" y="980"/>
                    </a:lnTo>
                    <a:lnTo>
                      <a:pt x="128" y="988"/>
                    </a:lnTo>
                    <a:lnTo>
                      <a:pt x="139" y="996"/>
                    </a:lnTo>
                    <a:lnTo>
                      <a:pt x="147" y="999"/>
                    </a:lnTo>
                    <a:lnTo>
                      <a:pt x="147" y="1011"/>
                    </a:lnTo>
                    <a:lnTo>
                      <a:pt x="147" y="1022"/>
                    </a:lnTo>
                    <a:lnTo>
                      <a:pt x="139" y="1033"/>
                    </a:lnTo>
                    <a:lnTo>
                      <a:pt x="121" y="1067"/>
                    </a:lnTo>
                    <a:lnTo>
                      <a:pt x="68" y="1139"/>
                    </a:lnTo>
                    <a:lnTo>
                      <a:pt x="41" y="1173"/>
                    </a:lnTo>
                    <a:lnTo>
                      <a:pt x="56" y="1173"/>
                    </a:lnTo>
                    <a:lnTo>
                      <a:pt x="90" y="1177"/>
                    </a:lnTo>
                    <a:lnTo>
                      <a:pt x="132" y="1184"/>
                    </a:lnTo>
                    <a:lnTo>
                      <a:pt x="151" y="1188"/>
                    </a:lnTo>
                    <a:lnTo>
                      <a:pt x="166" y="1199"/>
                    </a:lnTo>
                    <a:lnTo>
                      <a:pt x="181" y="1207"/>
                    </a:lnTo>
                    <a:lnTo>
                      <a:pt x="192" y="1211"/>
                    </a:lnTo>
                    <a:lnTo>
                      <a:pt x="204" y="1214"/>
                    </a:lnTo>
                    <a:lnTo>
                      <a:pt x="211" y="1211"/>
                    </a:lnTo>
                    <a:lnTo>
                      <a:pt x="215" y="1203"/>
                    </a:lnTo>
                    <a:lnTo>
                      <a:pt x="219" y="1196"/>
                    </a:lnTo>
                    <a:lnTo>
                      <a:pt x="222" y="1184"/>
                    </a:lnTo>
                    <a:lnTo>
                      <a:pt x="219" y="1169"/>
                    </a:lnTo>
                    <a:lnTo>
                      <a:pt x="219" y="1162"/>
                    </a:lnTo>
                    <a:lnTo>
                      <a:pt x="222" y="1158"/>
                    </a:lnTo>
                    <a:lnTo>
                      <a:pt x="226" y="1150"/>
                    </a:lnTo>
                    <a:lnTo>
                      <a:pt x="234" y="1146"/>
                    </a:lnTo>
                    <a:lnTo>
                      <a:pt x="245" y="1146"/>
                    </a:lnTo>
                    <a:lnTo>
                      <a:pt x="260" y="1150"/>
                    </a:lnTo>
                    <a:lnTo>
                      <a:pt x="283" y="1162"/>
                    </a:lnTo>
                    <a:lnTo>
                      <a:pt x="328" y="1192"/>
                    </a:lnTo>
                    <a:lnTo>
                      <a:pt x="362" y="1211"/>
                    </a:lnTo>
                    <a:lnTo>
                      <a:pt x="392" y="1226"/>
                    </a:lnTo>
                    <a:lnTo>
                      <a:pt x="404" y="1229"/>
                    </a:lnTo>
                    <a:lnTo>
                      <a:pt x="422" y="1248"/>
                    </a:lnTo>
                    <a:lnTo>
                      <a:pt x="441" y="1275"/>
                    </a:lnTo>
                    <a:lnTo>
                      <a:pt x="453" y="1290"/>
                    </a:lnTo>
                    <a:lnTo>
                      <a:pt x="460" y="1309"/>
                    </a:lnTo>
                    <a:lnTo>
                      <a:pt x="468" y="1324"/>
                    </a:lnTo>
                    <a:lnTo>
                      <a:pt x="479" y="1339"/>
                    </a:lnTo>
                    <a:lnTo>
                      <a:pt x="490" y="1350"/>
                    </a:lnTo>
                    <a:lnTo>
                      <a:pt x="505" y="1358"/>
                    </a:lnTo>
                    <a:lnTo>
                      <a:pt x="532" y="1369"/>
                    </a:lnTo>
                    <a:lnTo>
                      <a:pt x="543" y="1373"/>
                    </a:lnTo>
                    <a:lnTo>
                      <a:pt x="551" y="1380"/>
                    </a:lnTo>
                    <a:lnTo>
                      <a:pt x="562" y="1395"/>
                    </a:lnTo>
                    <a:lnTo>
                      <a:pt x="566" y="1407"/>
                    </a:lnTo>
                    <a:lnTo>
                      <a:pt x="566" y="1418"/>
                    </a:lnTo>
                    <a:lnTo>
                      <a:pt x="566" y="1429"/>
                    </a:lnTo>
                    <a:lnTo>
                      <a:pt x="558" y="1445"/>
                    </a:lnTo>
                    <a:lnTo>
                      <a:pt x="554" y="1501"/>
                    </a:lnTo>
                    <a:lnTo>
                      <a:pt x="588" y="1501"/>
                    </a:lnTo>
                    <a:lnTo>
                      <a:pt x="611" y="1501"/>
                    </a:lnTo>
                    <a:lnTo>
                      <a:pt x="626" y="1497"/>
                    </a:lnTo>
                    <a:lnTo>
                      <a:pt x="641" y="1494"/>
                    </a:lnTo>
                    <a:lnTo>
                      <a:pt x="660" y="1494"/>
                    </a:lnTo>
                    <a:lnTo>
                      <a:pt x="686" y="1494"/>
                    </a:lnTo>
                    <a:lnTo>
                      <a:pt x="736" y="1546"/>
                    </a:lnTo>
                    <a:lnTo>
                      <a:pt x="739" y="1554"/>
                    </a:lnTo>
                    <a:lnTo>
                      <a:pt x="751" y="1561"/>
                    </a:lnTo>
                    <a:lnTo>
                      <a:pt x="773" y="1577"/>
                    </a:lnTo>
                    <a:lnTo>
                      <a:pt x="788" y="1580"/>
                    </a:lnTo>
                    <a:lnTo>
                      <a:pt x="807" y="1580"/>
                    </a:lnTo>
                    <a:lnTo>
                      <a:pt x="826" y="1584"/>
                    </a:lnTo>
                    <a:lnTo>
                      <a:pt x="841" y="1588"/>
                    </a:lnTo>
                    <a:lnTo>
                      <a:pt x="853" y="1592"/>
                    </a:lnTo>
                    <a:lnTo>
                      <a:pt x="864" y="1599"/>
                    </a:lnTo>
                    <a:lnTo>
                      <a:pt x="879" y="1618"/>
                    </a:lnTo>
                    <a:lnTo>
                      <a:pt x="890" y="1641"/>
                    </a:lnTo>
                    <a:lnTo>
                      <a:pt x="902" y="1667"/>
                    </a:lnTo>
                    <a:lnTo>
                      <a:pt x="909" y="1682"/>
                    </a:lnTo>
                    <a:lnTo>
                      <a:pt x="920" y="1697"/>
                    </a:lnTo>
                    <a:lnTo>
                      <a:pt x="936" y="1709"/>
                    </a:lnTo>
                    <a:lnTo>
                      <a:pt x="954" y="1716"/>
                    </a:lnTo>
                    <a:lnTo>
                      <a:pt x="977" y="1716"/>
                    </a:lnTo>
                    <a:lnTo>
                      <a:pt x="1003" y="1709"/>
                    </a:lnTo>
                    <a:lnTo>
                      <a:pt x="1060" y="1686"/>
                    </a:lnTo>
                    <a:lnTo>
                      <a:pt x="1086" y="1678"/>
                    </a:lnTo>
                    <a:lnTo>
                      <a:pt x="1113" y="1675"/>
                    </a:lnTo>
                    <a:lnTo>
                      <a:pt x="1135" y="1671"/>
                    </a:lnTo>
                    <a:lnTo>
                      <a:pt x="1162" y="1675"/>
                    </a:lnTo>
                    <a:lnTo>
                      <a:pt x="1185" y="1678"/>
                    </a:lnTo>
                    <a:lnTo>
                      <a:pt x="1207" y="1690"/>
                    </a:lnTo>
                    <a:lnTo>
                      <a:pt x="1252" y="1720"/>
                    </a:lnTo>
                    <a:lnTo>
                      <a:pt x="1305" y="1754"/>
                    </a:lnTo>
                    <a:lnTo>
                      <a:pt x="1332" y="1765"/>
                    </a:lnTo>
                    <a:lnTo>
                      <a:pt x="1354" y="1773"/>
                    </a:lnTo>
                    <a:lnTo>
                      <a:pt x="1377" y="1773"/>
                    </a:lnTo>
                    <a:lnTo>
                      <a:pt x="1385" y="1769"/>
                    </a:lnTo>
                    <a:lnTo>
                      <a:pt x="1392" y="1761"/>
                    </a:lnTo>
                    <a:lnTo>
                      <a:pt x="1392" y="1754"/>
                    </a:lnTo>
                    <a:lnTo>
                      <a:pt x="1392" y="1746"/>
                    </a:lnTo>
                    <a:lnTo>
                      <a:pt x="1392" y="1735"/>
                    </a:lnTo>
                    <a:lnTo>
                      <a:pt x="1385" y="1724"/>
                    </a:lnTo>
                    <a:lnTo>
                      <a:pt x="1373" y="1716"/>
                    </a:lnTo>
                    <a:lnTo>
                      <a:pt x="1358" y="1709"/>
                    </a:lnTo>
                    <a:lnTo>
                      <a:pt x="1332" y="1705"/>
                    </a:lnTo>
                    <a:lnTo>
                      <a:pt x="1309" y="1701"/>
                    </a:lnTo>
                    <a:lnTo>
                      <a:pt x="1290" y="1694"/>
                    </a:lnTo>
                    <a:lnTo>
                      <a:pt x="1279" y="1678"/>
                    </a:lnTo>
                    <a:lnTo>
                      <a:pt x="1275" y="1663"/>
                    </a:lnTo>
                    <a:lnTo>
                      <a:pt x="1271" y="1648"/>
                    </a:lnTo>
                    <a:lnTo>
                      <a:pt x="1275" y="1633"/>
                    </a:lnTo>
                    <a:lnTo>
                      <a:pt x="1283" y="1614"/>
                    </a:lnTo>
                    <a:lnTo>
                      <a:pt x="1290" y="1603"/>
                    </a:lnTo>
                    <a:lnTo>
                      <a:pt x="1298" y="1588"/>
                    </a:lnTo>
                    <a:lnTo>
                      <a:pt x="1305" y="1577"/>
                    </a:lnTo>
                    <a:lnTo>
                      <a:pt x="1305" y="1565"/>
                    </a:lnTo>
                    <a:lnTo>
                      <a:pt x="1305" y="1554"/>
                    </a:lnTo>
                    <a:lnTo>
                      <a:pt x="1302" y="1531"/>
                    </a:lnTo>
                    <a:lnTo>
                      <a:pt x="1294" y="1505"/>
                    </a:lnTo>
                    <a:lnTo>
                      <a:pt x="1290" y="1467"/>
                    </a:lnTo>
                    <a:lnTo>
                      <a:pt x="1294" y="1414"/>
                    </a:lnTo>
                    <a:lnTo>
                      <a:pt x="1298" y="1365"/>
                    </a:lnTo>
                    <a:lnTo>
                      <a:pt x="1313" y="1320"/>
                    </a:lnTo>
                    <a:lnTo>
                      <a:pt x="1328" y="1286"/>
                    </a:lnTo>
                    <a:lnTo>
                      <a:pt x="1339" y="1260"/>
                    </a:lnTo>
                    <a:lnTo>
                      <a:pt x="1351" y="1245"/>
                    </a:lnTo>
                    <a:lnTo>
                      <a:pt x="1362" y="1226"/>
                    </a:lnTo>
                    <a:lnTo>
                      <a:pt x="1366" y="1214"/>
                    </a:lnTo>
                    <a:lnTo>
                      <a:pt x="1373" y="1192"/>
                    </a:lnTo>
                    <a:lnTo>
                      <a:pt x="1381" y="1180"/>
                    </a:lnTo>
                    <a:lnTo>
                      <a:pt x="1392" y="1169"/>
                    </a:lnTo>
                    <a:lnTo>
                      <a:pt x="1403" y="1162"/>
                    </a:lnTo>
                    <a:lnTo>
                      <a:pt x="1422" y="1154"/>
                    </a:lnTo>
                    <a:lnTo>
                      <a:pt x="1437" y="1139"/>
                    </a:lnTo>
                    <a:lnTo>
                      <a:pt x="1452" y="1124"/>
                    </a:lnTo>
                    <a:lnTo>
                      <a:pt x="1464" y="1105"/>
                    </a:lnTo>
                    <a:lnTo>
                      <a:pt x="1471" y="1094"/>
                    </a:lnTo>
                    <a:lnTo>
                      <a:pt x="1479" y="1086"/>
                    </a:lnTo>
                    <a:lnTo>
                      <a:pt x="1498" y="1075"/>
                    </a:lnTo>
                    <a:lnTo>
                      <a:pt x="1520" y="1067"/>
                    </a:lnTo>
                    <a:lnTo>
                      <a:pt x="1539" y="1003"/>
                    </a:lnTo>
                    <a:lnTo>
                      <a:pt x="1547" y="965"/>
                    </a:lnTo>
                    <a:lnTo>
                      <a:pt x="1562" y="962"/>
                    </a:lnTo>
                    <a:lnTo>
                      <a:pt x="1581" y="977"/>
                    </a:lnTo>
                    <a:lnTo>
                      <a:pt x="1600" y="1003"/>
                    </a:lnTo>
                    <a:lnTo>
                      <a:pt x="1626" y="1011"/>
                    </a:lnTo>
                    <a:lnTo>
                      <a:pt x="1652" y="1014"/>
                    </a:lnTo>
                    <a:lnTo>
                      <a:pt x="1679" y="1014"/>
                    </a:lnTo>
                    <a:lnTo>
                      <a:pt x="1709" y="1011"/>
                    </a:lnTo>
                    <a:lnTo>
                      <a:pt x="1720" y="1003"/>
                    </a:lnTo>
                    <a:lnTo>
                      <a:pt x="1732" y="999"/>
                    </a:lnTo>
                    <a:lnTo>
                      <a:pt x="1739" y="988"/>
                    </a:lnTo>
                    <a:lnTo>
                      <a:pt x="1743" y="977"/>
                    </a:lnTo>
                    <a:lnTo>
                      <a:pt x="1747" y="965"/>
                    </a:lnTo>
                    <a:lnTo>
                      <a:pt x="1743" y="947"/>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7" name="Freeform 12"/>
              <p:cNvSpPr>
                <a:spLocks noChangeArrowheads="1"/>
              </p:cNvSpPr>
              <p:nvPr/>
            </p:nvSpPr>
            <p:spPr bwMode="auto">
              <a:xfrm>
                <a:off x="7706" y="2437"/>
                <a:ext cx="2296" cy="2024"/>
              </a:xfrm>
              <a:custGeom>
                <a:avLst/>
                <a:gdLst>
                  <a:gd name="T0" fmla="*/ 1449 w 1460"/>
                  <a:gd name="T1" fmla="*/ 257 h 1287"/>
                  <a:gd name="T2" fmla="*/ 1377 w 1460"/>
                  <a:gd name="T3" fmla="*/ 189 h 1287"/>
                  <a:gd name="T4" fmla="*/ 1306 w 1460"/>
                  <a:gd name="T5" fmla="*/ 162 h 1287"/>
                  <a:gd name="T6" fmla="*/ 1219 w 1460"/>
                  <a:gd name="T7" fmla="*/ 162 h 1287"/>
                  <a:gd name="T8" fmla="*/ 1144 w 1460"/>
                  <a:gd name="T9" fmla="*/ 234 h 1287"/>
                  <a:gd name="T10" fmla="*/ 1087 w 1460"/>
                  <a:gd name="T11" fmla="*/ 223 h 1287"/>
                  <a:gd name="T12" fmla="*/ 951 w 1460"/>
                  <a:gd name="T13" fmla="*/ 313 h 1287"/>
                  <a:gd name="T14" fmla="*/ 868 w 1460"/>
                  <a:gd name="T15" fmla="*/ 166 h 1287"/>
                  <a:gd name="T16" fmla="*/ 823 w 1460"/>
                  <a:gd name="T17" fmla="*/ 79 h 1287"/>
                  <a:gd name="T18" fmla="*/ 729 w 1460"/>
                  <a:gd name="T19" fmla="*/ 0 h 1287"/>
                  <a:gd name="T20" fmla="*/ 676 w 1460"/>
                  <a:gd name="T21" fmla="*/ 83 h 1287"/>
                  <a:gd name="T22" fmla="*/ 619 w 1460"/>
                  <a:gd name="T23" fmla="*/ 132 h 1287"/>
                  <a:gd name="T24" fmla="*/ 555 w 1460"/>
                  <a:gd name="T25" fmla="*/ 215 h 1287"/>
                  <a:gd name="T26" fmla="*/ 491 w 1460"/>
                  <a:gd name="T27" fmla="*/ 340 h 1287"/>
                  <a:gd name="T28" fmla="*/ 483 w 1460"/>
                  <a:gd name="T29" fmla="*/ 411 h 1287"/>
                  <a:gd name="T30" fmla="*/ 472 w 1460"/>
                  <a:gd name="T31" fmla="*/ 464 h 1287"/>
                  <a:gd name="T32" fmla="*/ 408 w 1460"/>
                  <a:gd name="T33" fmla="*/ 532 h 1287"/>
                  <a:gd name="T34" fmla="*/ 268 w 1460"/>
                  <a:gd name="T35" fmla="*/ 525 h 1287"/>
                  <a:gd name="T36" fmla="*/ 193 w 1460"/>
                  <a:gd name="T37" fmla="*/ 623 h 1287"/>
                  <a:gd name="T38" fmla="*/ 110 w 1460"/>
                  <a:gd name="T39" fmla="*/ 698 h 1287"/>
                  <a:gd name="T40" fmla="*/ 57 w 1460"/>
                  <a:gd name="T41" fmla="*/ 804 h 1287"/>
                  <a:gd name="T42" fmla="*/ 23 w 1460"/>
                  <a:gd name="T43" fmla="*/ 1023 h 1287"/>
                  <a:gd name="T44" fmla="*/ 19 w 1460"/>
                  <a:gd name="T45" fmla="*/ 1121 h 1287"/>
                  <a:gd name="T46" fmla="*/ 38 w 1460"/>
                  <a:gd name="T47" fmla="*/ 1219 h 1287"/>
                  <a:gd name="T48" fmla="*/ 121 w 1460"/>
                  <a:gd name="T49" fmla="*/ 1264 h 1287"/>
                  <a:gd name="T50" fmla="*/ 151 w 1460"/>
                  <a:gd name="T51" fmla="*/ 1253 h 1287"/>
                  <a:gd name="T52" fmla="*/ 212 w 1460"/>
                  <a:gd name="T53" fmla="*/ 1192 h 1287"/>
                  <a:gd name="T54" fmla="*/ 185 w 1460"/>
                  <a:gd name="T55" fmla="*/ 1106 h 1287"/>
                  <a:gd name="T56" fmla="*/ 234 w 1460"/>
                  <a:gd name="T57" fmla="*/ 1109 h 1287"/>
                  <a:gd name="T58" fmla="*/ 389 w 1460"/>
                  <a:gd name="T59" fmla="*/ 985 h 1287"/>
                  <a:gd name="T60" fmla="*/ 544 w 1460"/>
                  <a:gd name="T61" fmla="*/ 989 h 1287"/>
                  <a:gd name="T62" fmla="*/ 679 w 1460"/>
                  <a:gd name="T63" fmla="*/ 917 h 1287"/>
                  <a:gd name="T64" fmla="*/ 762 w 1460"/>
                  <a:gd name="T65" fmla="*/ 909 h 1287"/>
                  <a:gd name="T66" fmla="*/ 895 w 1460"/>
                  <a:gd name="T67" fmla="*/ 966 h 1287"/>
                  <a:gd name="T68" fmla="*/ 1015 w 1460"/>
                  <a:gd name="T69" fmla="*/ 955 h 1287"/>
                  <a:gd name="T70" fmla="*/ 1015 w 1460"/>
                  <a:gd name="T71" fmla="*/ 853 h 1287"/>
                  <a:gd name="T72" fmla="*/ 921 w 1460"/>
                  <a:gd name="T73" fmla="*/ 751 h 1287"/>
                  <a:gd name="T74" fmla="*/ 887 w 1460"/>
                  <a:gd name="T75" fmla="*/ 672 h 1287"/>
                  <a:gd name="T76" fmla="*/ 978 w 1460"/>
                  <a:gd name="T77" fmla="*/ 732 h 1287"/>
                  <a:gd name="T78" fmla="*/ 1012 w 1460"/>
                  <a:gd name="T79" fmla="*/ 751 h 1287"/>
                  <a:gd name="T80" fmla="*/ 1049 w 1460"/>
                  <a:gd name="T81" fmla="*/ 830 h 1287"/>
                  <a:gd name="T82" fmla="*/ 1113 w 1460"/>
                  <a:gd name="T83" fmla="*/ 777 h 1287"/>
                  <a:gd name="T84" fmla="*/ 1144 w 1460"/>
                  <a:gd name="T85" fmla="*/ 740 h 1287"/>
                  <a:gd name="T86" fmla="*/ 1211 w 1460"/>
                  <a:gd name="T87" fmla="*/ 740 h 1287"/>
                  <a:gd name="T88" fmla="*/ 1200 w 1460"/>
                  <a:gd name="T89" fmla="*/ 774 h 1287"/>
                  <a:gd name="T90" fmla="*/ 1162 w 1460"/>
                  <a:gd name="T91" fmla="*/ 830 h 1287"/>
                  <a:gd name="T92" fmla="*/ 1098 w 1460"/>
                  <a:gd name="T93" fmla="*/ 898 h 1287"/>
                  <a:gd name="T94" fmla="*/ 1053 w 1460"/>
                  <a:gd name="T95" fmla="*/ 977 h 1287"/>
                  <a:gd name="T96" fmla="*/ 1113 w 1460"/>
                  <a:gd name="T97" fmla="*/ 985 h 1287"/>
                  <a:gd name="T98" fmla="*/ 1196 w 1460"/>
                  <a:gd name="T99" fmla="*/ 898 h 1287"/>
                  <a:gd name="T100" fmla="*/ 1268 w 1460"/>
                  <a:gd name="T101" fmla="*/ 823 h 1287"/>
                  <a:gd name="T102" fmla="*/ 1253 w 1460"/>
                  <a:gd name="T103" fmla="*/ 717 h 1287"/>
                  <a:gd name="T104" fmla="*/ 1223 w 1460"/>
                  <a:gd name="T105" fmla="*/ 645 h 1287"/>
                  <a:gd name="T106" fmla="*/ 1340 w 1460"/>
                  <a:gd name="T107" fmla="*/ 570 h 1287"/>
                  <a:gd name="T108" fmla="*/ 1321 w 1460"/>
                  <a:gd name="T109" fmla="*/ 555 h 1287"/>
                  <a:gd name="T110" fmla="*/ 1351 w 1460"/>
                  <a:gd name="T111" fmla="*/ 468 h 1287"/>
                  <a:gd name="T112" fmla="*/ 1430 w 1460"/>
                  <a:gd name="T113" fmla="*/ 427 h 1287"/>
                  <a:gd name="T114" fmla="*/ 1457 w 1460"/>
                  <a:gd name="T115" fmla="*/ 29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0" h="1287">
                    <a:moveTo>
                      <a:pt x="1457" y="294"/>
                    </a:moveTo>
                    <a:lnTo>
                      <a:pt x="1457" y="294"/>
                    </a:lnTo>
                    <a:lnTo>
                      <a:pt x="1460" y="283"/>
                    </a:lnTo>
                    <a:lnTo>
                      <a:pt x="1460" y="272"/>
                    </a:lnTo>
                    <a:lnTo>
                      <a:pt x="1457" y="264"/>
                    </a:lnTo>
                    <a:lnTo>
                      <a:pt x="1453" y="261"/>
                    </a:lnTo>
                    <a:lnTo>
                      <a:pt x="1449" y="257"/>
                    </a:lnTo>
                    <a:lnTo>
                      <a:pt x="1445" y="253"/>
                    </a:lnTo>
                    <a:lnTo>
                      <a:pt x="1434" y="249"/>
                    </a:lnTo>
                    <a:lnTo>
                      <a:pt x="1411" y="230"/>
                    </a:lnTo>
                    <a:lnTo>
                      <a:pt x="1396" y="219"/>
                    </a:lnTo>
                    <a:lnTo>
                      <a:pt x="1385" y="204"/>
                    </a:lnTo>
                    <a:lnTo>
                      <a:pt x="1377" y="189"/>
                    </a:lnTo>
                    <a:lnTo>
                      <a:pt x="1377" y="174"/>
                    </a:lnTo>
                    <a:lnTo>
                      <a:pt x="1351" y="174"/>
                    </a:lnTo>
                    <a:lnTo>
                      <a:pt x="1317" y="174"/>
                    </a:lnTo>
                    <a:lnTo>
                      <a:pt x="1306" y="162"/>
                    </a:lnTo>
                    <a:lnTo>
                      <a:pt x="1306" y="159"/>
                    </a:lnTo>
                    <a:lnTo>
                      <a:pt x="1294" y="155"/>
                    </a:lnTo>
                    <a:lnTo>
                      <a:pt x="1279" y="155"/>
                    </a:lnTo>
                    <a:lnTo>
                      <a:pt x="1268" y="155"/>
                    </a:lnTo>
                    <a:lnTo>
                      <a:pt x="1219" y="162"/>
                    </a:lnTo>
                    <a:lnTo>
                      <a:pt x="1193" y="185"/>
                    </a:lnTo>
                    <a:lnTo>
                      <a:pt x="1170" y="211"/>
                    </a:lnTo>
                    <a:lnTo>
                      <a:pt x="1159" y="227"/>
                    </a:lnTo>
                    <a:lnTo>
                      <a:pt x="1151" y="234"/>
                    </a:lnTo>
                    <a:lnTo>
                      <a:pt x="1144" y="234"/>
                    </a:lnTo>
                    <a:lnTo>
                      <a:pt x="1110" y="230"/>
                    </a:lnTo>
                    <a:lnTo>
                      <a:pt x="1106" y="223"/>
                    </a:lnTo>
                    <a:lnTo>
                      <a:pt x="1098" y="219"/>
                    </a:lnTo>
                    <a:lnTo>
                      <a:pt x="1087" y="223"/>
                    </a:lnTo>
                    <a:lnTo>
                      <a:pt x="1049" y="257"/>
                    </a:lnTo>
                    <a:lnTo>
                      <a:pt x="1023" y="279"/>
                    </a:lnTo>
                    <a:lnTo>
                      <a:pt x="981" y="310"/>
                    </a:lnTo>
                    <a:lnTo>
                      <a:pt x="974" y="313"/>
                    </a:lnTo>
                    <a:lnTo>
                      <a:pt x="962" y="313"/>
                    </a:lnTo>
                    <a:lnTo>
                      <a:pt x="951" y="313"/>
                    </a:lnTo>
                    <a:lnTo>
                      <a:pt x="936" y="306"/>
                    </a:lnTo>
                    <a:lnTo>
                      <a:pt x="921" y="294"/>
                    </a:lnTo>
                    <a:lnTo>
                      <a:pt x="902" y="272"/>
                    </a:lnTo>
                    <a:lnTo>
                      <a:pt x="883" y="242"/>
                    </a:lnTo>
                    <a:lnTo>
                      <a:pt x="872" y="215"/>
                    </a:lnTo>
                    <a:lnTo>
                      <a:pt x="868" y="189"/>
                    </a:lnTo>
                    <a:lnTo>
                      <a:pt x="868" y="166"/>
                    </a:lnTo>
                    <a:lnTo>
                      <a:pt x="857" y="136"/>
                    </a:lnTo>
                    <a:lnTo>
                      <a:pt x="827" y="121"/>
                    </a:lnTo>
                    <a:lnTo>
                      <a:pt x="823" y="113"/>
                    </a:lnTo>
                    <a:lnTo>
                      <a:pt x="823" y="79"/>
                    </a:lnTo>
                    <a:lnTo>
                      <a:pt x="819" y="64"/>
                    </a:lnTo>
                    <a:lnTo>
                      <a:pt x="796" y="42"/>
                    </a:lnTo>
                    <a:lnTo>
                      <a:pt x="774" y="8"/>
                    </a:lnTo>
                    <a:lnTo>
                      <a:pt x="759" y="4"/>
                    </a:lnTo>
                    <a:lnTo>
                      <a:pt x="744" y="0"/>
                    </a:lnTo>
                    <a:lnTo>
                      <a:pt x="729" y="0"/>
                    </a:lnTo>
                    <a:lnTo>
                      <a:pt x="713" y="4"/>
                    </a:lnTo>
                    <a:lnTo>
                      <a:pt x="702" y="12"/>
                    </a:lnTo>
                    <a:lnTo>
                      <a:pt x="695" y="19"/>
                    </a:lnTo>
                    <a:lnTo>
                      <a:pt x="687" y="30"/>
                    </a:lnTo>
                    <a:lnTo>
                      <a:pt x="683" y="45"/>
                    </a:lnTo>
                    <a:lnTo>
                      <a:pt x="676" y="83"/>
                    </a:lnTo>
                    <a:lnTo>
                      <a:pt x="676" y="95"/>
                    </a:lnTo>
                    <a:lnTo>
                      <a:pt x="668" y="121"/>
                    </a:lnTo>
                    <a:lnTo>
                      <a:pt x="664" y="132"/>
                    </a:lnTo>
                    <a:lnTo>
                      <a:pt x="653" y="136"/>
                    </a:lnTo>
                    <a:lnTo>
                      <a:pt x="638" y="140"/>
                    </a:lnTo>
                    <a:lnTo>
                      <a:pt x="619" y="132"/>
                    </a:lnTo>
                    <a:lnTo>
                      <a:pt x="608" y="140"/>
                    </a:lnTo>
                    <a:lnTo>
                      <a:pt x="596" y="151"/>
                    </a:lnTo>
                    <a:lnTo>
                      <a:pt x="581" y="166"/>
                    </a:lnTo>
                    <a:lnTo>
                      <a:pt x="570" y="185"/>
                    </a:lnTo>
                    <a:lnTo>
                      <a:pt x="566" y="200"/>
                    </a:lnTo>
                    <a:lnTo>
                      <a:pt x="555" y="215"/>
                    </a:lnTo>
                    <a:lnTo>
                      <a:pt x="536" y="230"/>
                    </a:lnTo>
                    <a:lnTo>
                      <a:pt x="495" y="245"/>
                    </a:lnTo>
                    <a:lnTo>
                      <a:pt x="491" y="340"/>
                    </a:lnTo>
                    <a:lnTo>
                      <a:pt x="495" y="351"/>
                    </a:lnTo>
                    <a:lnTo>
                      <a:pt x="506" y="370"/>
                    </a:lnTo>
                    <a:lnTo>
                      <a:pt x="506" y="381"/>
                    </a:lnTo>
                    <a:lnTo>
                      <a:pt x="506" y="393"/>
                    </a:lnTo>
                    <a:lnTo>
                      <a:pt x="498" y="404"/>
                    </a:lnTo>
                    <a:lnTo>
                      <a:pt x="483" y="411"/>
                    </a:lnTo>
                    <a:lnTo>
                      <a:pt x="472" y="419"/>
                    </a:lnTo>
                    <a:lnTo>
                      <a:pt x="464" y="427"/>
                    </a:lnTo>
                    <a:lnTo>
                      <a:pt x="461" y="434"/>
                    </a:lnTo>
                    <a:lnTo>
                      <a:pt x="461" y="445"/>
                    </a:lnTo>
                    <a:lnTo>
                      <a:pt x="468" y="461"/>
                    </a:lnTo>
                    <a:lnTo>
                      <a:pt x="472" y="464"/>
                    </a:lnTo>
                    <a:lnTo>
                      <a:pt x="476" y="483"/>
                    </a:lnTo>
                    <a:lnTo>
                      <a:pt x="472" y="494"/>
                    </a:lnTo>
                    <a:lnTo>
                      <a:pt x="468" y="510"/>
                    </a:lnTo>
                    <a:lnTo>
                      <a:pt x="461" y="517"/>
                    </a:lnTo>
                    <a:lnTo>
                      <a:pt x="449" y="525"/>
                    </a:lnTo>
                    <a:lnTo>
                      <a:pt x="438" y="528"/>
                    </a:lnTo>
                    <a:lnTo>
                      <a:pt x="408" y="532"/>
                    </a:lnTo>
                    <a:lnTo>
                      <a:pt x="381" y="532"/>
                    </a:lnTo>
                    <a:lnTo>
                      <a:pt x="355" y="528"/>
                    </a:lnTo>
                    <a:lnTo>
                      <a:pt x="329" y="525"/>
                    </a:lnTo>
                    <a:lnTo>
                      <a:pt x="310" y="494"/>
                    </a:lnTo>
                    <a:lnTo>
                      <a:pt x="291" y="479"/>
                    </a:lnTo>
                    <a:lnTo>
                      <a:pt x="276" y="483"/>
                    </a:lnTo>
                    <a:lnTo>
                      <a:pt x="268" y="525"/>
                    </a:lnTo>
                    <a:lnTo>
                      <a:pt x="249" y="585"/>
                    </a:lnTo>
                    <a:lnTo>
                      <a:pt x="227" y="593"/>
                    </a:lnTo>
                    <a:lnTo>
                      <a:pt x="208" y="604"/>
                    </a:lnTo>
                    <a:lnTo>
                      <a:pt x="200" y="611"/>
                    </a:lnTo>
                    <a:lnTo>
                      <a:pt x="193" y="623"/>
                    </a:lnTo>
                    <a:lnTo>
                      <a:pt x="181" y="642"/>
                    </a:lnTo>
                    <a:lnTo>
                      <a:pt x="166" y="657"/>
                    </a:lnTo>
                    <a:lnTo>
                      <a:pt x="151" y="672"/>
                    </a:lnTo>
                    <a:lnTo>
                      <a:pt x="132" y="679"/>
                    </a:lnTo>
                    <a:lnTo>
                      <a:pt x="121" y="687"/>
                    </a:lnTo>
                    <a:lnTo>
                      <a:pt x="110" y="698"/>
                    </a:lnTo>
                    <a:lnTo>
                      <a:pt x="102" y="710"/>
                    </a:lnTo>
                    <a:lnTo>
                      <a:pt x="95" y="732"/>
                    </a:lnTo>
                    <a:lnTo>
                      <a:pt x="91" y="743"/>
                    </a:lnTo>
                    <a:lnTo>
                      <a:pt x="80" y="762"/>
                    </a:lnTo>
                    <a:lnTo>
                      <a:pt x="68" y="781"/>
                    </a:lnTo>
                    <a:lnTo>
                      <a:pt x="57" y="804"/>
                    </a:lnTo>
                    <a:lnTo>
                      <a:pt x="42" y="838"/>
                    </a:lnTo>
                    <a:lnTo>
                      <a:pt x="27" y="883"/>
                    </a:lnTo>
                    <a:lnTo>
                      <a:pt x="23" y="936"/>
                    </a:lnTo>
                    <a:lnTo>
                      <a:pt x="19" y="985"/>
                    </a:lnTo>
                    <a:lnTo>
                      <a:pt x="23" y="1023"/>
                    </a:lnTo>
                    <a:lnTo>
                      <a:pt x="31" y="1053"/>
                    </a:lnTo>
                    <a:lnTo>
                      <a:pt x="34" y="1075"/>
                    </a:lnTo>
                    <a:lnTo>
                      <a:pt x="34" y="1083"/>
                    </a:lnTo>
                    <a:lnTo>
                      <a:pt x="34" y="1094"/>
                    </a:lnTo>
                    <a:lnTo>
                      <a:pt x="27" y="1106"/>
                    </a:lnTo>
                    <a:lnTo>
                      <a:pt x="19" y="1121"/>
                    </a:lnTo>
                    <a:lnTo>
                      <a:pt x="12" y="1136"/>
                    </a:lnTo>
                    <a:lnTo>
                      <a:pt x="4" y="1151"/>
                    </a:lnTo>
                    <a:lnTo>
                      <a:pt x="0" y="1166"/>
                    </a:lnTo>
                    <a:lnTo>
                      <a:pt x="4" y="1185"/>
                    </a:lnTo>
                    <a:lnTo>
                      <a:pt x="8" y="1196"/>
                    </a:lnTo>
                    <a:lnTo>
                      <a:pt x="19" y="1211"/>
                    </a:lnTo>
                    <a:lnTo>
                      <a:pt x="38" y="1219"/>
                    </a:lnTo>
                    <a:lnTo>
                      <a:pt x="61" y="1223"/>
                    </a:lnTo>
                    <a:lnTo>
                      <a:pt x="87" y="1226"/>
                    </a:lnTo>
                    <a:lnTo>
                      <a:pt x="102" y="1234"/>
                    </a:lnTo>
                    <a:lnTo>
                      <a:pt x="114" y="1245"/>
                    </a:lnTo>
                    <a:lnTo>
                      <a:pt x="121" y="1253"/>
                    </a:lnTo>
                    <a:lnTo>
                      <a:pt x="121" y="1264"/>
                    </a:lnTo>
                    <a:lnTo>
                      <a:pt x="121" y="1272"/>
                    </a:lnTo>
                    <a:lnTo>
                      <a:pt x="121" y="1283"/>
                    </a:lnTo>
                    <a:lnTo>
                      <a:pt x="121" y="1287"/>
                    </a:lnTo>
                    <a:lnTo>
                      <a:pt x="132" y="1264"/>
                    </a:lnTo>
                    <a:lnTo>
                      <a:pt x="144" y="1257"/>
                    </a:lnTo>
                    <a:lnTo>
                      <a:pt x="151" y="1253"/>
                    </a:lnTo>
                    <a:lnTo>
                      <a:pt x="155" y="1253"/>
                    </a:lnTo>
                    <a:lnTo>
                      <a:pt x="174" y="1238"/>
                    </a:lnTo>
                    <a:lnTo>
                      <a:pt x="189" y="1223"/>
                    </a:lnTo>
                    <a:lnTo>
                      <a:pt x="200" y="1208"/>
                    </a:lnTo>
                    <a:lnTo>
                      <a:pt x="212" y="1192"/>
                    </a:lnTo>
                    <a:lnTo>
                      <a:pt x="215" y="1177"/>
                    </a:lnTo>
                    <a:lnTo>
                      <a:pt x="212" y="1158"/>
                    </a:lnTo>
                    <a:lnTo>
                      <a:pt x="197" y="1136"/>
                    </a:lnTo>
                    <a:lnTo>
                      <a:pt x="189" y="1125"/>
                    </a:lnTo>
                    <a:lnTo>
                      <a:pt x="185" y="1113"/>
                    </a:lnTo>
                    <a:lnTo>
                      <a:pt x="185" y="1106"/>
                    </a:lnTo>
                    <a:lnTo>
                      <a:pt x="185" y="1098"/>
                    </a:lnTo>
                    <a:lnTo>
                      <a:pt x="193" y="1091"/>
                    </a:lnTo>
                    <a:lnTo>
                      <a:pt x="197" y="1091"/>
                    </a:lnTo>
                    <a:lnTo>
                      <a:pt x="204" y="1098"/>
                    </a:lnTo>
                    <a:lnTo>
                      <a:pt x="212" y="1106"/>
                    </a:lnTo>
                    <a:lnTo>
                      <a:pt x="234" y="1109"/>
                    </a:lnTo>
                    <a:lnTo>
                      <a:pt x="261" y="1113"/>
                    </a:lnTo>
                    <a:lnTo>
                      <a:pt x="370" y="1019"/>
                    </a:lnTo>
                    <a:lnTo>
                      <a:pt x="370" y="1011"/>
                    </a:lnTo>
                    <a:lnTo>
                      <a:pt x="374" y="1000"/>
                    </a:lnTo>
                    <a:lnTo>
                      <a:pt x="381" y="992"/>
                    </a:lnTo>
                    <a:lnTo>
                      <a:pt x="389" y="985"/>
                    </a:lnTo>
                    <a:lnTo>
                      <a:pt x="408" y="977"/>
                    </a:lnTo>
                    <a:lnTo>
                      <a:pt x="430" y="977"/>
                    </a:lnTo>
                    <a:lnTo>
                      <a:pt x="461" y="985"/>
                    </a:lnTo>
                    <a:lnTo>
                      <a:pt x="495" y="989"/>
                    </a:lnTo>
                    <a:lnTo>
                      <a:pt x="521" y="992"/>
                    </a:lnTo>
                    <a:lnTo>
                      <a:pt x="544" y="989"/>
                    </a:lnTo>
                    <a:lnTo>
                      <a:pt x="563" y="989"/>
                    </a:lnTo>
                    <a:lnTo>
                      <a:pt x="581" y="977"/>
                    </a:lnTo>
                    <a:lnTo>
                      <a:pt x="589" y="974"/>
                    </a:lnTo>
                    <a:lnTo>
                      <a:pt x="612" y="959"/>
                    </a:lnTo>
                    <a:lnTo>
                      <a:pt x="642" y="943"/>
                    </a:lnTo>
                    <a:lnTo>
                      <a:pt x="679" y="917"/>
                    </a:lnTo>
                    <a:lnTo>
                      <a:pt x="695" y="906"/>
                    </a:lnTo>
                    <a:lnTo>
                      <a:pt x="710" y="898"/>
                    </a:lnTo>
                    <a:lnTo>
                      <a:pt x="721" y="894"/>
                    </a:lnTo>
                    <a:lnTo>
                      <a:pt x="736" y="894"/>
                    </a:lnTo>
                    <a:lnTo>
                      <a:pt x="747" y="898"/>
                    </a:lnTo>
                    <a:lnTo>
                      <a:pt x="762" y="909"/>
                    </a:lnTo>
                    <a:lnTo>
                      <a:pt x="804" y="936"/>
                    </a:lnTo>
                    <a:lnTo>
                      <a:pt x="827" y="951"/>
                    </a:lnTo>
                    <a:lnTo>
                      <a:pt x="845" y="962"/>
                    </a:lnTo>
                    <a:lnTo>
                      <a:pt x="864" y="966"/>
                    </a:lnTo>
                    <a:lnTo>
                      <a:pt x="876" y="970"/>
                    </a:lnTo>
                    <a:lnTo>
                      <a:pt x="895" y="966"/>
                    </a:lnTo>
                    <a:lnTo>
                      <a:pt x="898" y="966"/>
                    </a:lnTo>
                    <a:lnTo>
                      <a:pt x="928" y="959"/>
                    </a:lnTo>
                    <a:lnTo>
                      <a:pt x="951" y="951"/>
                    </a:lnTo>
                    <a:lnTo>
                      <a:pt x="985" y="951"/>
                    </a:lnTo>
                    <a:lnTo>
                      <a:pt x="1008" y="955"/>
                    </a:lnTo>
                    <a:lnTo>
                      <a:pt x="1015" y="955"/>
                    </a:lnTo>
                    <a:lnTo>
                      <a:pt x="1042" y="906"/>
                    </a:lnTo>
                    <a:lnTo>
                      <a:pt x="1042" y="898"/>
                    </a:lnTo>
                    <a:lnTo>
                      <a:pt x="1038" y="883"/>
                    </a:lnTo>
                    <a:lnTo>
                      <a:pt x="1034" y="872"/>
                    </a:lnTo>
                    <a:lnTo>
                      <a:pt x="1027" y="860"/>
                    </a:lnTo>
                    <a:lnTo>
                      <a:pt x="1015" y="853"/>
                    </a:lnTo>
                    <a:lnTo>
                      <a:pt x="1004" y="845"/>
                    </a:lnTo>
                    <a:lnTo>
                      <a:pt x="944" y="819"/>
                    </a:lnTo>
                    <a:lnTo>
                      <a:pt x="928" y="796"/>
                    </a:lnTo>
                    <a:lnTo>
                      <a:pt x="921" y="774"/>
                    </a:lnTo>
                    <a:lnTo>
                      <a:pt x="921" y="751"/>
                    </a:lnTo>
                    <a:lnTo>
                      <a:pt x="917" y="743"/>
                    </a:lnTo>
                    <a:lnTo>
                      <a:pt x="910" y="732"/>
                    </a:lnTo>
                    <a:lnTo>
                      <a:pt x="898" y="717"/>
                    </a:lnTo>
                    <a:lnTo>
                      <a:pt x="891" y="706"/>
                    </a:lnTo>
                    <a:lnTo>
                      <a:pt x="887" y="687"/>
                    </a:lnTo>
                    <a:lnTo>
                      <a:pt x="887" y="672"/>
                    </a:lnTo>
                    <a:lnTo>
                      <a:pt x="895" y="672"/>
                    </a:lnTo>
                    <a:lnTo>
                      <a:pt x="910" y="702"/>
                    </a:lnTo>
                    <a:lnTo>
                      <a:pt x="944" y="766"/>
                    </a:lnTo>
                    <a:lnTo>
                      <a:pt x="966" y="804"/>
                    </a:lnTo>
                    <a:lnTo>
                      <a:pt x="978" y="808"/>
                    </a:lnTo>
                    <a:lnTo>
                      <a:pt x="978" y="762"/>
                    </a:lnTo>
                    <a:lnTo>
                      <a:pt x="978" y="732"/>
                    </a:lnTo>
                    <a:lnTo>
                      <a:pt x="985" y="710"/>
                    </a:lnTo>
                    <a:lnTo>
                      <a:pt x="1008" y="706"/>
                    </a:lnTo>
                    <a:lnTo>
                      <a:pt x="1019" y="706"/>
                    </a:lnTo>
                    <a:lnTo>
                      <a:pt x="1012" y="717"/>
                    </a:lnTo>
                    <a:lnTo>
                      <a:pt x="1004" y="736"/>
                    </a:lnTo>
                    <a:lnTo>
                      <a:pt x="1004" y="747"/>
                    </a:lnTo>
                    <a:lnTo>
                      <a:pt x="1012" y="751"/>
                    </a:lnTo>
                    <a:lnTo>
                      <a:pt x="1027" y="751"/>
                    </a:lnTo>
                    <a:lnTo>
                      <a:pt x="1030" y="774"/>
                    </a:lnTo>
                    <a:lnTo>
                      <a:pt x="1015" y="793"/>
                    </a:lnTo>
                    <a:lnTo>
                      <a:pt x="1015" y="815"/>
                    </a:lnTo>
                    <a:lnTo>
                      <a:pt x="1023" y="826"/>
                    </a:lnTo>
                    <a:lnTo>
                      <a:pt x="1042" y="830"/>
                    </a:lnTo>
                    <a:lnTo>
                      <a:pt x="1049" y="830"/>
                    </a:lnTo>
                    <a:lnTo>
                      <a:pt x="1068" y="853"/>
                    </a:lnTo>
                    <a:lnTo>
                      <a:pt x="1087" y="864"/>
                    </a:lnTo>
                    <a:lnTo>
                      <a:pt x="1095" y="853"/>
                    </a:lnTo>
                    <a:lnTo>
                      <a:pt x="1106" y="823"/>
                    </a:lnTo>
                    <a:lnTo>
                      <a:pt x="1113" y="808"/>
                    </a:lnTo>
                    <a:lnTo>
                      <a:pt x="1113" y="777"/>
                    </a:lnTo>
                    <a:lnTo>
                      <a:pt x="1113" y="759"/>
                    </a:lnTo>
                    <a:lnTo>
                      <a:pt x="1113" y="740"/>
                    </a:lnTo>
                    <a:lnTo>
                      <a:pt x="1128" y="740"/>
                    </a:lnTo>
                    <a:lnTo>
                      <a:pt x="1144" y="740"/>
                    </a:lnTo>
                    <a:lnTo>
                      <a:pt x="1170" y="740"/>
                    </a:lnTo>
                    <a:lnTo>
                      <a:pt x="1193" y="740"/>
                    </a:lnTo>
                    <a:lnTo>
                      <a:pt x="1211" y="740"/>
                    </a:lnTo>
                    <a:lnTo>
                      <a:pt x="1219" y="743"/>
                    </a:lnTo>
                    <a:lnTo>
                      <a:pt x="1219" y="747"/>
                    </a:lnTo>
                    <a:lnTo>
                      <a:pt x="1219" y="755"/>
                    </a:lnTo>
                    <a:lnTo>
                      <a:pt x="1208" y="762"/>
                    </a:lnTo>
                    <a:lnTo>
                      <a:pt x="1204" y="766"/>
                    </a:lnTo>
                    <a:lnTo>
                      <a:pt x="1200" y="774"/>
                    </a:lnTo>
                    <a:lnTo>
                      <a:pt x="1193" y="785"/>
                    </a:lnTo>
                    <a:lnTo>
                      <a:pt x="1181" y="800"/>
                    </a:lnTo>
                    <a:lnTo>
                      <a:pt x="1170" y="815"/>
                    </a:lnTo>
                    <a:lnTo>
                      <a:pt x="1166" y="823"/>
                    </a:lnTo>
                    <a:lnTo>
                      <a:pt x="1162" y="830"/>
                    </a:lnTo>
                    <a:lnTo>
                      <a:pt x="1162" y="849"/>
                    </a:lnTo>
                    <a:lnTo>
                      <a:pt x="1159" y="864"/>
                    </a:lnTo>
                    <a:lnTo>
                      <a:pt x="1151" y="883"/>
                    </a:lnTo>
                    <a:lnTo>
                      <a:pt x="1125" y="894"/>
                    </a:lnTo>
                    <a:lnTo>
                      <a:pt x="1117" y="894"/>
                    </a:lnTo>
                    <a:lnTo>
                      <a:pt x="1098" y="898"/>
                    </a:lnTo>
                    <a:lnTo>
                      <a:pt x="1091" y="902"/>
                    </a:lnTo>
                    <a:lnTo>
                      <a:pt x="1079" y="909"/>
                    </a:lnTo>
                    <a:lnTo>
                      <a:pt x="1072" y="917"/>
                    </a:lnTo>
                    <a:lnTo>
                      <a:pt x="1064" y="928"/>
                    </a:lnTo>
                    <a:lnTo>
                      <a:pt x="1057" y="955"/>
                    </a:lnTo>
                    <a:lnTo>
                      <a:pt x="1053" y="977"/>
                    </a:lnTo>
                    <a:lnTo>
                      <a:pt x="1053" y="989"/>
                    </a:lnTo>
                    <a:lnTo>
                      <a:pt x="1057" y="996"/>
                    </a:lnTo>
                    <a:lnTo>
                      <a:pt x="1068" y="1000"/>
                    </a:lnTo>
                    <a:lnTo>
                      <a:pt x="1083" y="1000"/>
                    </a:lnTo>
                    <a:lnTo>
                      <a:pt x="1102" y="992"/>
                    </a:lnTo>
                    <a:lnTo>
                      <a:pt x="1113" y="985"/>
                    </a:lnTo>
                    <a:lnTo>
                      <a:pt x="1125" y="970"/>
                    </a:lnTo>
                    <a:lnTo>
                      <a:pt x="1132" y="959"/>
                    </a:lnTo>
                    <a:lnTo>
                      <a:pt x="1140" y="936"/>
                    </a:lnTo>
                    <a:lnTo>
                      <a:pt x="1144" y="925"/>
                    </a:lnTo>
                    <a:lnTo>
                      <a:pt x="1174" y="913"/>
                    </a:lnTo>
                    <a:lnTo>
                      <a:pt x="1196" y="898"/>
                    </a:lnTo>
                    <a:lnTo>
                      <a:pt x="1208" y="891"/>
                    </a:lnTo>
                    <a:lnTo>
                      <a:pt x="1215" y="883"/>
                    </a:lnTo>
                    <a:lnTo>
                      <a:pt x="1238" y="872"/>
                    </a:lnTo>
                    <a:lnTo>
                      <a:pt x="1272" y="872"/>
                    </a:lnTo>
                    <a:lnTo>
                      <a:pt x="1279" y="853"/>
                    </a:lnTo>
                    <a:lnTo>
                      <a:pt x="1264" y="834"/>
                    </a:lnTo>
                    <a:lnTo>
                      <a:pt x="1268" y="823"/>
                    </a:lnTo>
                    <a:lnTo>
                      <a:pt x="1287" y="796"/>
                    </a:lnTo>
                    <a:lnTo>
                      <a:pt x="1287" y="789"/>
                    </a:lnTo>
                    <a:lnTo>
                      <a:pt x="1272" y="777"/>
                    </a:lnTo>
                    <a:lnTo>
                      <a:pt x="1257" y="774"/>
                    </a:lnTo>
                    <a:lnTo>
                      <a:pt x="1257" y="747"/>
                    </a:lnTo>
                    <a:lnTo>
                      <a:pt x="1257" y="728"/>
                    </a:lnTo>
                    <a:lnTo>
                      <a:pt x="1253" y="717"/>
                    </a:lnTo>
                    <a:lnTo>
                      <a:pt x="1230" y="706"/>
                    </a:lnTo>
                    <a:lnTo>
                      <a:pt x="1208" y="694"/>
                    </a:lnTo>
                    <a:lnTo>
                      <a:pt x="1189" y="687"/>
                    </a:lnTo>
                    <a:lnTo>
                      <a:pt x="1181" y="676"/>
                    </a:lnTo>
                    <a:lnTo>
                      <a:pt x="1181" y="657"/>
                    </a:lnTo>
                    <a:lnTo>
                      <a:pt x="1204" y="649"/>
                    </a:lnTo>
                    <a:lnTo>
                      <a:pt x="1223" y="645"/>
                    </a:lnTo>
                    <a:lnTo>
                      <a:pt x="1234" y="634"/>
                    </a:lnTo>
                    <a:lnTo>
                      <a:pt x="1249" y="619"/>
                    </a:lnTo>
                    <a:lnTo>
                      <a:pt x="1249" y="608"/>
                    </a:lnTo>
                    <a:lnTo>
                      <a:pt x="1328" y="608"/>
                    </a:lnTo>
                    <a:lnTo>
                      <a:pt x="1340" y="589"/>
                    </a:lnTo>
                    <a:lnTo>
                      <a:pt x="1340" y="570"/>
                    </a:lnTo>
                    <a:lnTo>
                      <a:pt x="1336" y="570"/>
                    </a:lnTo>
                    <a:lnTo>
                      <a:pt x="1328" y="566"/>
                    </a:lnTo>
                    <a:lnTo>
                      <a:pt x="1294" y="566"/>
                    </a:lnTo>
                    <a:lnTo>
                      <a:pt x="1291" y="559"/>
                    </a:lnTo>
                    <a:lnTo>
                      <a:pt x="1306" y="559"/>
                    </a:lnTo>
                    <a:lnTo>
                      <a:pt x="1321" y="555"/>
                    </a:lnTo>
                    <a:lnTo>
                      <a:pt x="1340" y="547"/>
                    </a:lnTo>
                    <a:lnTo>
                      <a:pt x="1359" y="528"/>
                    </a:lnTo>
                    <a:lnTo>
                      <a:pt x="1359" y="510"/>
                    </a:lnTo>
                    <a:lnTo>
                      <a:pt x="1355" y="487"/>
                    </a:lnTo>
                    <a:lnTo>
                      <a:pt x="1355" y="483"/>
                    </a:lnTo>
                    <a:lnTo>
                      <a:pt x="1351" y="468"/>
                    </a:lnTo>
                    <a:lnTo>
                      <a:pt x="1344" y="457"/>
                    </a:lnTo>
                    <a:lnTo>
                      <a:pt x="1332" y="434"/>
                    </a:lnTo>
                    <a:lnTo>
                      <a:pt x="1344" y="430"/>
                    </a:lnTo>
                    <a:lnTo>
                      <a:pt x="1408" y="453"/>
                    </a:lnTo>
                    <a:lnTo>
                      <a:pt x="1427" y="445"/>
                    </a:lnTo>
                    <a:lnTo>
                      <a:pt x="1430" y="427"/>
                    </a:lnTo>
                    <a:lnTo>
                      <a:pt x="1445" y="400"/>
                    </a:lnTo>
                    <a:lnTo>
                      <a:pt x="1460" y="374"/>
                    </a:lnTo>
                    <a:lnTo>
                      <a:pt x="1453" y="347"/>
                    </a:lnTo>
                    <a:lnTo>
                      <a:pt x="1449" y="321"/>
                    </a:lnTo>
                    <a:lnTo>
                      <a:pt x="1453" y="310"/>
                    </a:lnTo>
                    <a:lnTo>
                      <a:pt x="1457" y="294"/>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8" name="Freeform 13"/>
              <p:cNvSpPr>
                <a:spLocks noChangeArrowheads="1"/>
              </p:cNvSpPr>
              <p:nvPr/>
            </p:nvSpPr>
            <p:spPr bwMode="auto">
              <a:xfrm>
                <a:off x="5138" y="3475"/>
                <a:ext cx="2758" cy="2161"/>
              </a:xfrm>
              <a:custGeom>
                <a:avLst/>
                <a:gdLst>
                  <a:gd name="T0" fmla="*/ 1747 w 1754"/>
                  <a:gd name="T1" fmla="*/ 646 h 1374"/>
                  <a:gd name="T2" fmla="*/ 1747 w 1754"/>
                  <a:gd name="T3" fmla="*/ 623 h 1374"/>
                  <a:gd name="T4" fmla="*/ 1614 w 1754"/>
                  <a:gd name="T5" fmla="*/ 574 h 1374"/>
                  <a:gd name="T6" fmla="*/ 1497 w 1754"/>
                  <a:gd name="T7" fmla="*/ 525 h 1374"/>
                  <a:gd name="T8" fmla="*/ 1365 w 1754"/>
                  <a:gd name="T9" fmla="*/ 563 h 1374"/>
                  <a:gd name="T10" fmla="*/ 1271 w 1754"/>
                  <a:gd name="T11" fmla="*/ 536 h 1374"/>
                  <a:gd name="T12" fmla="*/ 1226 w 1754"/>
                  <a:gd name="T13" fmla="*/ 453 h 1374"/>
                  <a:gd name="T14" fmla="*/ 1169 w 1754"/>
                  <a:gd name="T15" fmla="*/ 434 h 1374"/>
                  <a:gd name="T16" fmla="*/ 1098 w 1754"/>
                  <a:gd name="T17" fmla="*/ 400 h 1374"/>
                  <a:gd name="T18" fmla="*/ 988 w 1754"/>
                  <a:gd name="T19" fmla="*/ 351 h 1374"/>
                  <a:gd name="T20" fmla="*/ 920 w 1754"/>
                  <a:gd name="T21" fmla="*/ 299 h 1374"/>
                  <a:gd name="T22" fmla="*/ 924 w 1754"/>
                  <a:gd name="T23" fmla="*/ 249 h 1374"/>
                  <a:gd name="T24" fmla="*/ 867 w 1754"/>
                  <a:gd name="T25" fmla="*/ 212 h 1374"/>
                  <a:gd name="T26" fmla="*/ 822 w 1754"/>
                  <a:gd name="T27" fmla="*/ 163 h 1374"/>
                  <a:gd name="T28" fmla="*/ 754 w 1754"/>
                  <a:gd name="T29" fmla="*/ 80 h 1374"/>
                  <a:gd name="T30" fmla="*/ 645 w 1754"/>
                  <a:gd name="T31" fmla="*/ 16 h 1374"/>
                  <a:gd name="T32" fmla="*/ 584 w 1754"/>
                  <a:gd name="T33" fmla="*/ 12 h 1374"/>
                  <a:gd name="T34" fmla="*/ 581 w 1754"/>
                  <a:gd name="T35" fmla="*/ 50 h 1374"/>
                  <a:gd name="T36" fmla="*/ 543 w 1754"/>
                  <a:gd name="T37" fmla="*/ 61 h 1374"/>
                  <a:gd name="T38" fmla="*/ 452 w 1754"/>
                  <a:gd name="T39" fmla="*/ 31 h 1374"/>
                  <a:gd name="T40" fmla="*/ 309 w 1754"/>
                  <a:gd name="T41" fmla="*/ 114 h 1374"/>
                  <a:gd name="T42" fmla="*/ 200 w 1754"/>
                  <a:gd name="T43" fmla="*/ 144 h 1374"/>
                  <a:gd name="T44" fmla="*/ 67 w 1754"/>
                  <a:gd name="T45" fmla="*/ 295 h 1374"/>
                  <a:gd name="T46" fmla="*/ 64 w 1754"/>
                  <a:gd name="T47" fmla="*/ 374 h 1374"/>
                  <a:gd name="T48" fmla="*/ 67 w 1754"/>
                  <a:gd name="T49" fmla="*/ 442 h 1374"/>
                  <a:gd name="T50" fmla="*/ 105 w 1754"/>
                  <a:gd name="T51" fmla="*/ 548 h 1374"/>
                  <a:gd name="T52" fmla="*/ 139 w 1754"/>
                  <a:gd name="T53" fmla="*/ 680 h 1374"/>
                  <a:gd name="T54" fmla="*/ 90 w 1754"/>
                  <a:gd name="T55" fmla="*/ 702 h 1374"/>
                  <a:gd name="T56" fmla="*/ 26 w 1754"/>
                  <a:gd name="T57" fmla="*/ 748 h 1374"/>
                  <a:gd name="T58" fmla="*/ 3 w 1754"/>
                  <a:gd name="T59" fmla="*/ 883 h 1374"/>
                  <a:gd name="T60" fmla="*/ 37 w 1754"/>
                  <a:gd name="T61" fmla="*/ 898 h 1374"/>
                  <a:gd name="T62" fmla="*/ 64 w 1754"/>
                  <a:gd name="T63" fmla="*/ 936 h 1374"/>
                  <a:gd name="T64" fmla="*/ 15 w 1754"/>
                  <a:gd name="T65" fmla="*/ 1042 h 1374"/>
                  <a:gd name="T66" fmla="*/ 90 w 1754"/>
                  <a:gd name="T67" fmla="*/ 1049 h 1374"/>
                  <a:gd name="T68" fmla="*/ 147 w 1754"/>
                  <a:gd name="T69" fmla="*/ 1027 h 1374"/>
                  <a:gd name="T70" fmla="*/ 181 w 1754"/>
                  <a:gd name="T71" fmla="*/ 1038 h 1374"/>
                  <a:gd name="T72" fmla="*/ 264 w 1754"/>
                  <a:gd name="T73" fmla="*/ 1117 h 1374"/>
                  <a:gd name="T74" fmla="*/ 317 w 1754"/>
                  <a:gd name="T75" fmla="*/ 1178 h 1374"/>
                  <a:gd name="T76" fmla="*/ 392 w 1754"/>
                  <a:gd name="T77" fmla="*/ 1181 h 1374"/>
                  <a:gd name="T78" fmla="*/ 452 w 1754"/>
                  <a:gd name="T79" fmla="*/ 1136 h 1374"/>
                  <a:gd name="T80" fmla="*/ 520 w 1754"/>
                  <a:gd name="T81" fmla="*/ 1178 h 1374"/>
                  <a:gd name="T82" fmla="*/ 547 w 1754"/>
                  <a:gd name="T83" fmla="*/ 1298 h 1374"/>
                  <a:gd name="T84" fmla="*/ 630 w 1754"/>
                  <a:gd name="T85" fmla="*/ 1366 h 1374"/>
                  <a:gd name="T86" fmla="*/ 664 w 1754"/>
                  <a:gd name="T87" fmla="*/ 1355 h 1374"/>
                  <a:gd name="T88" fmla="*/ 686 w 1754"/>
                  <a:gd name="T89" fmla="*/ 1242 h 1374"/>
                  <a:gd name="T90" fmla="*/ 766 w 1754"/>
                  <a:gd name="T91" fmla="*/ 1204 h 1374"/>
                  <a:gd name="T92" fmla="*/ 799 w 1754"/>
                  <a:gd name="T93" fmla="*/ 1249 h 1374"/>
                  <a:gd name="T94" fmla="*/ 849 w 1754"/>
                  <a:gd name="T95" fmla="*/ 1227 h 1374"/>
                  <a:gd name="T96" fmla="*/ 973 w 1754"/>
                  <a:gd name="T97" fmla="*/ 1242 h 1374"/>
                  <a:gd name="T98" fmla="*/ 1060 w 1754"/>
                  <a:gd name="T99" fmla="*/ 1329 h 1374"/>
                  <a:gd name="T100" fmla="*/ 1196 w 1754"/>
                  <a:gd name="T101" fmla="*/ 1374 h 1374"/>
                  <a:gd name="T102" fmla="*/ 1282 w 1754"/>
                  <a:gd name="T103" fmla="*/ 1313 h 1374"/>
                  <a:gd name="T104" fmla="*/ 1305 w 1754"/>
                  <a:gd name="T105" fmla="*/ 1264 h 1374"/>
                  <a:gd name="T106" fmla="*/ 1245 w 1754"/>
                  <a:gd name="T107" fmla="*/ 1249 h 1374"/>
                  <a:gd name="T108" fmla="*/ 1252 w 1754"/>
                  <a:gd name="T109" fmla="*/ 1204 h 1374"/>
                  <a:gd name="T110" fmla="*/ 1267 w 1754"/>
                  <a:gd name="T111" fmla="*/ 1076 h 1374"/>
                  <a:gd name="T112" fmla="*/ 1267 w 1754"/>
                  <a:gd name="T113" fmla="*/ 1012 h 1374"/>
                  <a:gd name="T114" fmla="*/ 1392 w 1754"/>
                  <a:gd name="T115" fmla="*/ 993 h 1374"/>
                  <a:gd name="T116" fmla="*/ 1524 w 1754"/>
                  <a:gd name="T117" fmla="*/ 978 h 1374"/>
                  <a:gd name="T118" fmla="*/ 1611 w 1754"/>
                  <a:gd name="T119" fmla="*/ 978 h 1374"/>
                  <a:gd name="T120" fmla="*/ 1664 w 1754"/>
                  <a:gd name="T121" fmla="*/ 891 h 1374"/>
                  <a:gd name="T122" fmla="*/ 1690 w 1754"/>
                  <a:gd name="T123" fmla="*/ 819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4" h="1374">
                    <a:moveTo>
                      <a:pt x="1724" y="721"/>
                    </a:moveTo>
                    <a:lnTo>
                      <a:pt x="1724" y="721"/>
                    </a:lnTo>
                    <a:lnTo>
                      <a:pt x="1731" y="706"/>
                    </a:lnTo>
                    <a:lnTo>
                      <a:pt x="1747" y="646"/>
                    </a:lnTo>
                    <a:lnTo>
                      <a:pt x="1750" y="631"/>
                    </a:lnTo>
                    <a:lnTo>
                      <a:pt x="1754" y="619"/>
                    </a:lnTo>
                    <a:lnTo>
                      <a:pt x="1747" y="623"/>
                    </a:lnTo>
                    <a:lnTo>
                      <a:pt x="1739" y="627"/>
                    </a:lnTo>
                    <a:lnTo>
                      <a:pt x="1716" y="627"/>
                    </a:lnTo>
                    <a:lnTo>
                      <a:pt x="1694" y="619"/>
                    </a:lnTo>
                    <a:lnTo>
                      <a:pt x="1667" y="608"/>
                    </a:lnTo>
                    <a:lnTo>
                      <a:pt x="1614" y="574"/>
                    </a:lnTo>
                    <a:lnTo>
                      <a:pt x="1569" y="544"/>
                    </a:lnTo>
                    <a:lnTo>
                      <a:pt x="1547" y="532"/>
                    </a:lnTo>
                    <a:lnTo>
                      <a:pt x="1524" y="529"/>
                    </a:lnTo>
                    <a:lnTo>
                      <a:pt x="1497" y="525"/>
                    </a:lnTo>
                    <a:lnTo>
                      <a:pt x="1475" y="529"/>
                    </a:lnTo>
                    <a:lnTo>
                      <a:pt x="1448" y="532"/>
                    </a:lnTo>
                    <a:lnTo>
                      <a:pt x="1422" y="540"/>
                    </a:lnTo>
                    <a:lnTo>
                      <a:pt x="1365" y="563"/>
                    </a:lnTo>
                    <a:lnTo>
                      <a:pt x="1339" y="570"/>
                    </a:lnTo>
                    <a:lnTo>
                      <a:pt x="1316" y="570"/>
                    </a:lnTo>
                    <a:lnTo>
                      <a:pt x="1298" y="563"/>
                    </a:lnTo>
                    <a:lnTo>
                      <a:pt x="1282" y="551"/>
                    </a:lnTo>
                    <a:lnTo>
                      <a:pt x="1271" y="536"/>
                    </a:lnTo>
                    <a:lnTo>
                      <a:pt x="1264" y="521"/>
                    </a:lnTo>
                    <a:lnTo>
                      <a:pt x="1252" y="495"/>
                    </a:lnTo>
                    <a:lnTo>
                      <a:pt x="1241" y="472"/>
                    </a:lnTo>
                    <a:lnTo>
                      <a:pt x="1226" y="453"/>
                    </a:lnTo>
                    <a:lnTo>
                      <a:pt x="1215" y="446"/>
                    </a:lnTo>
                    <a:lnTo>
                      <a:pt x="1203" y="442"/>
                    </a:lnTo>
                    <a:lnTo>
                      <a:pt x="1188" y="438"/>
                    </a:lnTo>
                    <a:lnTo>
                      <a:pt x="1169" y="434"/>
                    </a:lnTo>
                    <a:lnTo>
                      <a:pt x="1150" y="434"/>
                    </a:lnTo>
                    <a:lnTo>
                      <a:pt x="1135" y="431"/>
                    </a:lnTo>
                    <a:lnTo>
                      <a:pt x="1113" y="415"/>
                    </a:lnTo>
                    <a:lnTo>
                      <a:pt x="1101" y="408"/>
                    </a:lnTo>
                    <a:lnTo>
                      <a:pt x="1098" y="400"/>
                    </a:lnTo>
                    <a:lnTo>
                      <a:pt x="1048" y="348"/>
                    </a:lnTo>
                    <a:lnTo>
                      <a:pt x="1022" y="348"/>
                    </a:lnTo>
                    <a:lnTo>
                      <a:pt x="1003" y="348"/>
                    </a:lnTo>
                    <a:lnTo>
                      <a:pt x="988" y="351"/>
                    </a:lnTo>
                    <a:lnTo>
                      <a:pt x="973" y="355"/>
                    </a:lnTo>
                    <a:lnTo>
                      <a:pt x="950" y="355"/>
                    </a:lnTo>
                    <a:lnTo>
                      <a:pt x="916" y="355"/>
                    </a:lnTo>
                    <a:lnTo>
                      <a:pt x="920" y="299"/>
                    </a:lnTo>
                    <a:lnTo>
                      <a:pt x="928" y="283"/>
                    </a:lnTo>
                    <a:lnTo>
                      <a:pt x="928" y="272"/>
                    </a:lnTo>
                    <a:lnTo>
                      <a:pt x="928" y="261"/>
                    </a:lnTo>
                    <a:lnTo>
                      <a:pt x="924" y="249"/>
                    </a:lnTo>
                    <a:lnTo>
                      <a:pt x="913" y="234"/>
                    </a:lnTo>
                    <a:lnTo>
                      <a:pt x="905" y="227"/>
                    </a:lnTo>
                    <a:lnTo>
                      <a:pt x="894" y="223"/>
                    </a:lnTo>
                    <a:lnTo>
                      <a:pt x="867" y="212"/>
                    </a:lnTo>
                    <a:lnTo>
                      <a:pt x="852" y="204"/>
                    </a:lnTo>
                    <a:lnTo>
                      <a:pt x="841" y="193"/>
                    </a:lnTo>
                    <a:lnTo>
                      <a:pt x="830" y="178"/>
                    </a:lnTo>
                    <a:lnTo>
                      <a:pt x="822" y="163"/>
                    </a:lnTo>
                    <a:lnTo>
                      <a:pt x="815" y="144"/>
                    </a:lnTo>
                    <a:lnTo>
                      <a:pt x="803" y="129"/>
                    </a:lnTo>
                    <a:lnTo>
                      <a:pt x="784" y="102"/>
                    </a:lnTo>
                    <a:lnTo>
                      <a:pt x="766" y="83"/>
                    </a:lnTo>
                    <a:lnTo>
                      <a:pt x="754" y="80"/>
                    </a:lnTo>
                    <a:lnTo>
                      <a:pt x="724" y="65"/>
                    </a:lnTo>
                    <a:lnTo>
                      <a:pt x="690" y="46"/>
                    </a:lnTo>
                    <a:lnTo>
                      <a:pt x="645" y="16"/>
                    </a:lnTo>
                    <a:lnTo>
                      <a:pt x="622" y="4"/>
                    </a:lnTo>
                    <a:lnTo>
                      <a:pt x="607" y="0"/>
                    </a:lnTo>
                    <a:lnTo>
                      <a:pt x="596" y="0"/>
                    </a:lnTo>
                    <a:lnTo>
                      <a:pt x="588" y="4"/>
                    </a:lnTo>
                    <a:lnTo>
                      <a:pt x="584" y="12"/>
                    </a:lnTo>
                    <a:lnTo>
                      <a:pt x="581" y="16"/>
                    </a:lnTo>
                    <a:lnTo>
                      <a:pt x="581" y="23"/>
                    </a:lnTo>
                    <a:lnTo>
                      <a:pt x="584" y="38"/>
                    </a:lnTo>
                    <a:lnTo>
                      <a:pt x="581" y="50"/>
                    </a:lnTo>
                    <a:lnTo>
                      <a:pt x="577" y="57"/>
                    </a:lnTo>
                    <a:lnTo>
                      <a:pt x="573" y="65"/>
                    </a:lnTo>
                    <a:lnTo>
                      <a:pt x="566" y="68"/>
                    </a:lnTo>
                    <a:lnTo>
                      <a:pt x="554" y="65"/>
                    </a:lnTo>
                    <a:lnTo>
                      <a:pt x="543" y="61"/>
                    </a:lnTo>
                    <a:lnTo>
                      <a:pt x="528" y="53"/>
                    </a:lnTo>
                    <a:lnTo>
                      <a:pt x="513" y="42"/>
                    </a:lnTo>
                    <a:lnTo>
                      <a:pt x="494" y="38"/>
                    </a:lnTo>
                    <a:lnTo>
                      <a:pt x="452" y="31"/>
                    </a:lnTo>
                    <a:lnTo>
                      <a:pt x="418" y="27"/>
                    </a:lnTo>
                    <a:lnTo>
                      <a:pt x="403" y="27"/>
                    </a:lnTo>
                    <a:lnTo>
                      <a:pt x="335" y="95"/>
                    </a:lnTo>
                    <a:lnTo>
                      <a:pt x="309" y="114"/>
                    </a:lnTo>
                    <a:lnTo>
                      <a:pt x="290" y="129"/>
                    </a:lnTo>
                    <a:lnTo>
                      <a:pt x="275" y="133"/>
                    </a:lnTo>
                    <a:lnTo>
                      <a:pt x="200" y="144"/>
                    </a:lnTo>
                    <a:lnTo>
                      <a:pt x="181" y="163"/>
                    </a:lnTo>
                    <a:lnTo>
                      <a:pt x="135" y="208"/>
                    </a:lnTo>
                    <a:lnTo>
                      <a:pt x="109" y="234"/>
                    </a:lnTo>
                    <a:lnTo>
                      <a:pt x="86" y="265"/>
                    </a:lnTo>
                    <a:lnTo>
                      <a:pt x="67" y="295"/>
                    </a:lnTo>
                    <a:lnTo>
                      <a:pt x="56" y="321"/>
                    </a:lnTo>
                    <a:lnTo>
                      <a:pt x="60" y="332"/>
                    </a:lnTo>
                    <a:lnTo>
                      <a:pt x="64" y="359"/>
                    </a:lnTo>
                    <a:lnTo>
                      <a:pt x="64" y="374"/>
                    </a:lnTo>
                    <a:lnTo>
                      <a:pt x="64" y="389"/>
                    </a:lnTo>
                    <a:lnTo>
                      <a:pt x="60" y="404"/>
                    </a:lnTo>
                    <a:lnTo>
                      <a:pt x="49" y="419"/>
                    </a:lnTo>
                    <a:lnTo>
                      <a:pt x="67" y="442"/>
                    </a:lnTo>
                    <a:lnTo>
                      <a:pt x="79" y="465"/>
                    </a:lnTo>
                    <a:lnTo>
                      <a:pt x="90" y="491"/>
                    </a:lnTo>
                    <a:lnTo>
                      <a:pt x="101" y="532"/>
                    </a:lnTo>
                    <a:lnTo>
                      <a:pt x="105" y="548"/>
                    </a:lnTo>
                    <a:lnTo>
                      <a:pt x="158" y="634"/>
                    </a:lnTo>
                    <a:lnTo>
                      <a:pt x="154" y="642"/>
                    </a:lnTo>
                    <a:lnTo>
                      <a:pt x="147" y="668"/>
                    </a:lnTo>
                    <a:lnTo>
                      <a:pt x="139" y="680"/>
                    </a:lnTo>
                    <a:lnTo>
                      <a:pt x="132" y="691"/>
                    </a:lnTo>
                    <a:lnTo>
                      <a:pt x="120" y="698"/>
                    </a:lnTo>
                    <a:lnTo>
                      <a:pt x="105" y="702"/>
                    </a:lnTo>
                    <a:lnTo>
                      <a:pt x="90" y="702"/>
                    </a:lnTo>
                    <a:lnTo>
                      <a:pt x="75" y="706"/>
                    </a:lnTo>
                    <a:lnTo>
                      <a:pt x="49" y="725"/>
                    </a:lnTo>
                    <a:lnTo>
                      <a:pt x="30" y="740"/>
                    </a:lnTo>
                    <a:lnTo>
                      <a:pt x="26" y="748"/>
                    </a:lnTo>
                    <a:lnTo>
                      <a:pt x="18" y="770"/>
                    </a:lnTo>
                    <a:lnTo>
                      <a:pt x="3" y="823"/>
                    </a:lnTo>
                    <a:lnTo>
                      <a:pt x="0" y="849"/>
                    </a:lnTo>
                    <a:lnTo>
                      <a:pt x="3" y="876"/>
                    </a:lnTo>
                    <a:lnTo>
                      <a:pt x="3" y="883"/>
                    </a:lnTo>
                    <a:lnTo>
                      <a:pt x="11" y="891"/>
                    </a:lnTo>
                    <a:lnTo>
                      <a:pt x="18" y="898"/>
                    </a:lnTo>
                    <a:lnTo>
                      <a:pt x="26" y="898"/>
                    </a:lnTo>
                    <a:lnTo>
                      <a:pt x="37" y="898"/>
                    </a:lnTo>
                    <a:lnTo>
                      <a:pt x="45" y="902"/>
                    </a:lnTo>
                    <a:lnTo>
                      <a:pt x="56" y="906"/>
                    </a:lnTo>
                    <a:lnTo>
                      <a:pt x="64" y="914"/>
                    </a:lnTo>
                    <a:lnTo>
                      <a:pt x="67" y="921"/>
                    </a:lnTo>
                    <a:lnTo>
                      <a:pt x="64" y="936"/>
                    </a:lnTo>
                    <a:lnTo>
                      <a:pt x="56" y="955"/>
                    </a:lnTo>
                    <a:lnTo>
                      <a:pt x="7" y="1030"/>
                    </a:lnTo>
                    <a:lnTo>
                      <a:pt x="15" y="1042"/>
                    </a:lnTo>
                    <a:lnTo>
                      <a:pt x="26" y="1046"/>
                    </a:lnTo>
                    <a:lnTo>
                      <a:pt x="37" y="1049"/>
                    </a:lnTo>
                    <a:lnTo>
                      <a:pt x="56" y="1053"/>
                    </a:lnTo>
                    <a:lnTo>
                      <a:pt x="71" y="1053"/>
                    </a:lnTo>
                    <a:lnTo>
                      <a:pt x="90" y="1049"/>
                    </a:lnTo>
                    <a:lnTo>
                      <a:pt x="105" y="1046"/>
                    </a:lnTo>
                    <a:lnTo>
                      <a:pt x="120" y="1034"/>
                    </a:lnTo>
                    <a:lnTo>
                      <a:pt x="135" y="1027"/>
                    </a:lnTo>
                    <a:lnTo>
                      <a:pt x="147" y="1027"/>
                    </a:lnTo>
                    <a:lnTo>
                      <a:pt x="158" y="1023"/>
                    </a:lnTo>
                    <a:lnTo>
                      <a:pt x="166" y="1027"/>
                    </a:lnTo>
                    <a:lnTo>
                      <a:pt x="177" y="1034"/>
                    </a:lnTo>
                    <a:lnTo>
                      <a:pt x="181" y="1038"/>
                    </a:lnTo>
                    <a:lnTo>
                      <a:pt x="184" y="1049"/>
                    </a:lnTo>
                    <a:lnTo>
                      <a:pt x="196" y="1064"/>
                    </a:lnTo>
                    <a:lnTo>
                      <a:pt x="222" y="1091"/>
                    </a:lnTo>
                    <a:lnTo>
                      <a:pt x="252" y="1110"/>
                    </a:lnTo>
                    <a:lnTo>
                      <a:pt x="264" y="1117"/>
                    </a:lnTo>
                    <a:lnTo>
                      <a:pt x="275" y="1125"/>
                    </a:lnTo>
                    <a:lnTo>
                      <a:pt x="290" y="1140"/>
                    </a:lnTo>
                    <a:lnTo>
                      <a:pt x="317" y="1178"/>
                    </a:lnTo>
                    <a:lnTo>
                      <a:pt x="335" y="1196"/>
                    </a:lnTo>
                    <a:lnTo>
                      <a:pt x="350" y="1200"/>
                    </a:lnTo>
                    <a:lnTo>
                      <a:pt x="366" y="1200"/>
                    </a:lnTo>
                    <a:lnTo>
                      <a:pt x="381" y="1193"/>
                    </a:lnTo>
                    <a:lnTo>
                      <a:pt x="392" y="1181"/>
                    </a:lnTo>
                    <a:lnTo>
                      <a:pt x="400" y="1170"/>
                    </a:lnTo>
                    <a:lnTo>
                      <a:pt x="407" y="1159"/>
                    </a:lnTo>
                    <a:lnTo>
                      <a:pt x="430" y="1144"/>
                    </a:lnTo>
                    <a:lnTo>
                      <a:pt x="452" y="1136"/>
                    </a:lnTo>
                    <a:lnTo>
                      <a:pt x="471" y="1136"/>
                    </a:lnTo>
                    <a:lnTo>
                      <a:pt x="486" y="1140"/>
                    </a:lnTo>
                    <a:lnTo>
                      <a:pt x="501" y="1147"/>
                    </a:lnTo>
                    <a:lnTo>
                      <a:pt x="513" y="1163"/>
                    </a:lnTo>
                    <a:lnTo>
                      <a:pt x="520" y="1178"/>
                    </a:lnTo>
                    <a:lnTo>
                      <a:pt x="528" y="1193"/>
                    </a:lnTo>
                    <a:lnTo>
                      <a:pt x="539" y="1230"/>
                    </a:lnTo>
                    <a:lnTo>
                      <a:pt x="547" y="1264"/>
                    </a:lnTo>
                    <a:lnTo>
                      <a:pt x="547" y="1298"/>
                    </a:lnTo>
                    <a:lnTo>
                      <a:pt x="569" y="1321"/>
                    </a:lnTo>
                    <a:lnTo>
                      <a:pt x="588" y="1344"/>
                    </a:lnTo>
                    <a:lnTo>
                      <a:pt x="615" y="1362"/>
                    </a:lnTo>
                    <a:lnTo>
                      <a:pt x="630" y="1366"/>
                    </a:lnTo>
                    <a:lnTo>
                      <a:pt x="637" y="1370"/>
                    </a:lnTo>
                    <a:lnTo>
                      <a:pt x="649" y="1370"/>
                    </a:lnTo>
                    <a:lnTo>
                      <a:pt x="652" y="1366"/>
                    </a:lnTo>
                    <a:lnTo>
                      <a:pt x="664" y="1359"/>
                    </a:lnTo>
                    <a:lnTo>
                      <a:pt x="664" y="1355"/>
                    </a:lnTo>
                    <a:lnTo>
                      <a:pt x="671" y="1321"/>
                    </a:lnTo>
                    <a:lnTo>
                      <a:pt x="675" y="1283"/>
                    </a:lnTo>
                    <a:lnTo>
                      <a:pt x="686" y="1242"/>
                    </a:lnTo>
                    <a:lnTo>
                      <a:pt x="698" y="1223"/>
                    </a:lnTo>
                    <a:lnTo>
                      <a:pt x="709" y="1212"/>
                    </a:lnTo>
                    <a:lnTo>
                      <a:pt x="724" y="1204"/>
                    </a:lnTo>
                    <a:lnTo>
                      <a:pt x="739" y="1200"/>
                    </a:lnTo>
                    <a:lnTo>
                      <a:pt x="766" y="1204"/>
                    </a:lnTo>
                    <a:lnTo>
                      <a:pt x="777" y="1208"/>
                    </a:lnTo>
                    <a:lnTo>
                      <a:pt x="781" y="1219"/>
                    </a:lnTo>
                    <a:lnTo>
                      <a:pt x="792" y="1242"/>
                    </a:lnTo>
                    <a:lnTo>
                      <a:pt x="799" y="1249"/>
                    </a:lnTo>
                    <a:lnTo>
                      <a:pt x="811" y="1257"/>
                    </a:lnTo>
                    <a:lnTo>
                      <a:pt x="822" y="1253"/>
                    </a:lnTo>
                    <a:lnTo>
                      <a:pt x="833" y="1242"/>
                    </a:lnTo>
                    <a:lnTo>
                      <a:pt x="849" y="1227"/>
                    </a:lnTo>
                    <a:lnTo>
                      <a:pt x="867" y="1215"/>
                    </a:lnTo>
                    <a:lnTo>
                      <a:pt x="890" y="1212"/>
                    </a:lnTo>
                    <a:lnTo>
                      <a:pt x="916" y="1215"/>
                    </a:lnTo>
                    <a:lnTo>
                      <a:pt x="943" y="1223"/>
                    </a:lnTo>
                    <a:lnTo>
                      <a:pt x="973" y="1242"/>
                    </a:lnTo>
                    <a:lnTo>
                      <a:pt x="1007" y="1264"/>
                    </a:lnTo>
                    <a:lnTo>
                      <a:pt x="1041" y="1298"/>
                    </a:lnTo>
                    <a:lnTo>
                      <a:pt x="1052" y="1313"/>
                    </a:lnTo>
                    <a:lnTo>
                      <a:pt x="1060" y="1329"/>
                    </a:lnTo>
                    <a:lnTo>
                      <a:pt x="1064" y="1347"/>
                    </a:lnTo>
                    <a:lnTo>
                      <a:pt x="1067" y="1366"/>
                    </a:lnTo>
                    <a:lnTo>
                      <a:pt x="1150" y="1370"/>
                    </a:lnTo>
                    <a:lnTo>
                      <a:pt x="1196" y="1374"/>
                    </a:lnTo>
                    <a:lnTo>
                      <a:pt x="1230" y="1355"/>
                    </a:lnTo>
                    <a:lnTo>
                      <a:pt x="1256" y="1336"/>
                    </a:lnTo>
                    <a:lnTo>
                      <a:pt x="1282" y="1313"/>
                    </a:lnTo>
                    <a:lnTo>
                      <a:pt x="1301" y="1295"/>
                    </a:lnTo>
                    <a:lnTo>
                      <a:pt x="1316" y="1279"/>
                    </a:lnTo>
                    <a:lnTo>
                      <a:pt x="1316" y="1272"/>
                    </a:lnTo>
                    <a:lnTo>
                      <a:pt x="1313" y="1268"/>
                    </a:lnTo>
                    <a:lnTo>
                      <a:pt x="1305" y="1264"/>
                    </a:lnTo>
                    <a:lnTo>
                      <a:pt x="1290" y="1264"/>
                    </a:lnTo>
                    <a:lnTo>
                      <a:pt x="1260" y="1257"/>
                    </a:lnTo>
                    <a:lnTo>
                      <a:pt x="1252" y="1253"/>
                    </a:lnTo>
                    <a:lnTo>
                      <a:pt x="1245" y="1249"/>
                    </a:lnTo>
                    <a:lnTo>
                      <a:pt x="1241" y="1238"/>
                    </a:lnTo>
                    <a:lnTo>
                      <a:pt x="1241" y="1230"/>
                    </a:lnTo>
                    <a:lnTo>
                      <a:pt x="1245" y="1219"/>
                    </a:lnTo>
                    <a:lnTo>
                      <a:pt x="1252" y="1204"/>
                    </a:lnTo>
                    <a:lnTo>
                      <a:pt x="1260" y="1189"/>
                    </a:lnTo>
                    <a:lnTo>
                      <a:pt x="1267" y="1166"/>
                    </a:lnTo>
                    <a:lnTo>
                      <a:pt x="1271" y="1147"/>
                    </a:lnTo>
                    <a:lnTo>
                      <a:pt x="1271" y="1121"/>
                    </a:lnTo>
                    <a:lnTo>
                      <a:pt x="1267" y="1076"/>
                    </a:lnTo>
                    <a:lnTo>
                      <a:pt x="1260" y="1034"/>
                    </a:lnTo>
                    <a:lnTo>
                      <a:pt x="1260" y="1027"/>
                    </a:lnTo>
                    <a:lnTo>
                      <a:pt x="1264" y="1019"/>
                    </a:lnTo>
                    <a:lnTo>
                      <a:pt x="1267" y="1012"/>
                    </a:lnTo>
                    <a:lnTo>
                      <a:pt x="1275" y="1008"/>
                    </a:lnTo>
                    <a:lnTo>
                      <a:pt x="1298" y="1000"/>
                    </a:lnTo>
                    <a:lnTo>
                      <a:pt x="1320" y="993"/>
                    </a:lnTo>
                    <a:lnTo>
                      <a:pt x="1369" y="993"/>
                    </a:lnTo>
                    <a:lnTo>
                      <a:pt x="1392" y="993"/>
                    </a:lnTo>
                    <a:lnTo>
                      <a:pt x="1456" y="993"/>
                    </a:lnTo>
                    <a:lnTo>
                      <a:pt x="1464" y="989"/>
                    </a:lnTo>
                    <a:lnTo>
                      <a:pt x="1486" y="981"/>
                    </a:lnTo>
                    <a:lnTo>
                      <a:pt x="1524" y="978"/>
                    </a:lnTo>
                    <a:lnTo>
                      <a:pt x="1550" y="978"/>
                    </a:lnTo>
                    <a:lnTo>
                      <a:pt x="1584" y="981"/>
                    </a:lnTo>
                    <a:lnTo>
                      <a:pt x="1599" y="981"/>
                    </a:lnTo>
                    <a:lnTo>
                      <a:pt x="1611" y="978"/>
                    </a:lnTo>
                    <a:lnTo>
                      <a:pt x="1626" y="974"/>
                    </a:lnTo>
                    <a:lnTo>
                      <a:pt x="1633" y="966"/>
                    </a:lnTo>
                    <a:lnTo>
                      <a:pt x="1648" y="944"/>
                    </a:lnTo>
                    <a:lnTo>
                      <a:pt x="1660" y="917"/>
                    </a:lnTo>
                    <a:lnTo>
                      <a:pt x="1664" y="891"/>
                    </a:lnTo>
                    <a:lnTo>
                      <a:pt x="1667" y="868"/>
                    </a:lnTo>
                    <a:lnTo>
                      <a:pt x="1667" y="846"/>
                    </a:lnTo>
                    <a:lnTo>
                      <a:pt x="1679" y="834"/>
                    </a:lnTo>
                    <a:lnTo>
                      <a:pt x="1690" y="819"/>
                    </a:lnTo>
                    <a:lnTo>
                      <a:pt x="1709" y="778"/>
                    </a:lnTo>
                    <a:lnTo>
                      <a:pt x="1720" y="740"/>
                    </a:lnTo>
                    <a:lnTo>
                      <a:pt x="1724" y="721"/>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9" name="Freeform 14"/>
              <p:cNvSpPr>
                <a:spLocks noChangeArrowheads="1"/>
              </p:cNvSpPr>
              <p:nvPr/>
            </p:nvSpPr>
            <p:spPr bwMode="auto">
              <a:xfrm>
                <a:off x="9023" y="3624"/>
                <a:ext cx="35" cy="42"/>
              </a:xfrm>
              <a:custGeom>
                <a:avLst/>
                <a:gdLst>
                  <a:gd name="T0" fmla="*/ 22 w 22"/>
                  <a:gd name="T1" fmla="*/ 12 h 27"/>
                  <a:gd name="T2" fmla="*/ 22 w 22"/>
                  <a:gd name="T3" fmla="*/ 12 h 27"/>
                  <a:gd name="T4" fmla="*/ 19 w 22"/>
                  <a:gd name="T5" fmla="*/ 23 h 27"/>
                  <a:gd name="T6" fmla="*/ 11 w 22"/>
                  <a:gd name="T7" fmla="*/ 27 h 27"/>
                  <a:gd name="T8" fmla="*/ 11 w 22"/>
                  <a:gd name="T9" fmla="*/ 27 h 27"/>
                  <a:gd name="T10" fmla="*/ 3 w 22"/>
                  <a:gd name="T11" fmla="*/ 23 h 27"/>
                  <a:gd name="T12" fmla="*/ 0 w 22"/>
                  <a:gd name="T13" fmla="*/ 12 h 27"/>
                  <a:gd name="T14" fmla="*/ 0 w 22"/>
                  <a:gd name="T15" fmla="*/ 12 h 27"/>
                  <a:gd name="T16" fmla="*/ 3 w 22"/>
                  <a:gd name="T17" fmla="*/ 4 h 27"/>
                  <a:gd name="T18" fmla="*/ 11 w 22"/>
                  <a:gd name="T19" fmla="*/ 0 h 27"/>
                  <a:gd name="T20" fmla="*/ 11 w 22"/>
                  <a:gd name="T21" fmla="*/ 0 h 27"/>
                  <a:gd name="T22" fmla="*/ 19 w 22"/>
                  <a:gd name="T23" fmla="*/ 4 h 27"/>
                  <a:gd name="T24" fmla="*/ 22 w 22"/>
                  <a:gd name="T25" fmla="*/ 12 h 27"/>
                  <a:gd name="T26" fmla="*/ 22 w 22"/>
                  <a:gd name="T27"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7">
                    <a:moveTo>
                      <a:pt x="22" y="12"/>
                    </a:moveTo>
                    <a:lnTo>
                      <a:pt x="22" y="12"/>
                    </a:lnTo>
                    <a:lnTo>
                      <a:pt x="19" y="23"/>
                    </a:lnTo>
                    <a:lnTo>
                      <a:pt x="11" y="27"/>
                    </a:lnTo>
                    <a:lnTo>
                      <a:pt x="3" y="23"/>
                    </a:lnTo>
                    <a:lnTo>
                      <a:pt x="0" y="12"/>
                    </a:lnTo>
                    <a:lnTo>
                      <a:pt x="3" y="4"/>
                    </a:lnTo>
                    <a:lnTo>
                      <a:pt x="11" y="0"/>
                    </a:lnTo>
                    <a:lnTo>
                      <a:pt x="19" y="4"/>
                    </a:lnTo>
                    <a:lnTo>
                      <a:pt x="22" y="12"/>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0" name="Freeform 15"/>
              <p:cNvSpPr>
                <a:spLocks noChangeArrowheads="1"/>
              </p:cNvSpPr>
              <p:nvPr/>
            </p:nvSpPr>
            <p:spPr bwMode="auto">
              <a:xfrm>
                <a:off x="8999" y="3600"/>
                <a:ext cx="82" cy="90"/>
              </a:xfrm>
              <a:custGeom>
                <a:avLst/>
                <a:gdLst>
                  <a:gd name="T0" fmla="*/ 52 w 52"/>
                  <a:gd name="T1" fmla="*/ 27 h 57"/>
                  <a:gd name="T2" fmla="*/ 52 w 52"/>
                  <a:gd name="T3" fmla="*/ 27 h 57"/>
                  <a:gd name="T4" fmla="*/ 52 w 52"/>
                  <a:gd name="T5" fmla="*/ 38 h 57"/>
                  <a:gd name="T6" fmla="*/ 45 w 52"/>
                  <a:gd name="T7" fmla="*/ 49 h 57"/>
                  <a:gd name="T8" fmla="*/ 37 w 52"/>
                  <a:gd name="T9" fmla="*/ 53 h 57"/>
                  <a:gd name="T10" fmla="*/ 26 w 52"/>
                  <a:gd name="T11" fmla="*/ 57 h 57"/>
                  <a:gd name="T12" fmla="*/ 26 w 52"/>
                  <a:gd name="T13" fmla="*/ 57 h 57"/>
                  <a:gd name="T14" fmla="*/ 15 w 52"/>
                  <a:gd name="T15" fmla="*/ 53 h 57"/>
                  <a:gd name="T16" fmla="*/ 7 w 52"/>
                  <a:gd name="T17" fmla="*/ 49 h 57"/>
                  <a:gd name="T18" fmla="*/ 0 w 52"/>
                  <a:gd name="T19" fmla="*/ 38 h 57"/>
                  <a:gd name="T20" fmla="*/ 0 w 52"/>
                  <a:gd name="T21" fmla="*/ 27 h 57"/>
                  <a:gd name="T22" fmla="*/ 0 w 52"/>
                  <a:gd name="T23" fmla="*/ 27 h 57"/>
                  <a:gd name="T24" fmla="*/ 0 w 52"/>
                  <a:gd name="T25" fmla="*/ 15 h 57"/>
                  <a:gd name="T26" fmla="*/ 7 w 52"/>
                  <a:gd name="T27" fmla="*/ 8 h 57"/>
                  <a:gd name="T28" fmla="*/ 15 w 52"/>
                  <a:gd name="T29" fmla="*/ 0 h 57"/>
                  <a:gd name="T30" fmla="*/ 26 w 52"/>
                  <a:gd name="T31" fmla="*/ 0 h 57"/>
                  <a:gd name="T32" fmla="*/ 26 w 52"/>
                  <a:gd name="T33" fmla="*/ 0 h 57"/>
                  <a:gd name="T34" fmla="*/ 37 w 52"/>
                  <a:gd name="T35" fmla="*/ 0 h 57"/>
                  <a:gd name="T36" fmla="*/ 45 w 52"/>
                  <a:gd name="T37" fmla="*/ 8 h 57"/>
                  <a:gd name="T38" fmla="*/ 52 w 52"/>
                  <a:gd name="T39" fmla="*/ 15 h 57"/>
                  <a:gd name="T40" fmla="*/ 52 w 52"/>
                  <a:gd name="T41" fmla="*/ 27 h 57"/>
                  <a:gd name="T42" fmla="*/ 52 w 52"/>
                  <a:gd name="T4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7">
                    <a:moveTo>
                      <a:pt x="52" y="27"/>
                    </a:moveTo>
                    <a:lnTo>
                      <a:pt x="52" y="27"/>
                    </a:lnTo>
                    <a:lnTo>
                      <a:pt x="52" y="38"/>
                    </a:lnTo>
                    <a:lnTo>
                      <a:pt x="45" y="49"/>
                    </a:lnTo>
                    <a:lnTo>
                      <a:pt x="37" y="53"/>
                    </a:lnTo>
                    <a:lnTo>
                      <a:pt x="26" y="57"/>
                    </a:lnTo>
                    <a:lnTo>
                      <a:pt x="15" y="53"/>
                    </a:lnTo>
                    <a:lnTo>
                      <a:pt x="7" y="49"/>
                    </a:lnTo>
                    <a:lnTo>
                      <a:pt x="0" y="38"/>
                    </a:lnTo>
                    <a:lnTo>
                      <a:pt x="0" y="27"/>
                    </a:lnTo>
                    <a:lnTo>
                      <a:pt x="0" y="15"/>
                    </a:lnTo>
                    <a:lnTo>
                      <a:pt x="7" y="8"/>
                    </a:lnTo>
                    <a:lnTo>
                      <a:pt x="15" y="0"/>
                    </a:lnTo>
                    <a:lnTo>
                      <a:pt x="26" y="0"/>
                    </a:lnTo>
                    <a:lnTo>
                      <a:pt x="37" y="0"/>
                    </a:lnTo>
                    <a:lnTo>
                      <a:pt x="45" y="8"/>
                    </a:lnTo>
                    <a:lnTo>
                      <a:pt x="52" y="15"/>
                    </a:lnTo>
                    <a:lnTo>
                      <a:pt x="52" y="27"/>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1" name="Freeform 16"/>
              <p:cNvSpPr>
                <a:spLocks noChangeArrowheads="1"/>
              </p:cNvSpPr>
              <p:nvPr/>
            </p:nvSpPr>
            <p:spPr bwMode="auto">
              <a:xfrm>
                <a:off x="7208" y="4033"/>
                <a:ext cx="36" cy="36"/>
              </a:xfrm>
              <a:custGeom>
                <a:avLst/>
                <a:gdLst>
                  <a:gd name="T0" fmla="*/ 23 w 23"/>
                  <a:gd name="T1" fmla="*/ 11 h 23"/>
                  <a:gd name="T2" fmla="*/ 23 w 23"/>
                  <a:gd name="T3" fmla="*/ 11 h 23"/>
                  <a:gd name="T4" fmla="*/ 19 w 23"/>
                  <a:gd name="T5" fmla="*/ 19 h 23"/>
                  <a:gd name="T6" fmla="*/ 12 w 23"/>
                  <a:gd name="T7" fmla="*/ 23 h 23"/>
                  <a:gd name="T8" fmla="*/ 12 w 23"/>
                  <a:gd name="T9" fmla="*/ 23 h 23"/>
                  <a:gd name="T10" fmla="*/ 4 w 23"/>
                  <a:gd name="T11" fmla="*/ 19 h 23"/>
                  <a:gd name="T12" fmla="*/ 0 w 23"/>
                  <a:gd name="T13" fmla="*/ 11 h 23"/>
                  <a:gd name="T14" fmla="*/ 0 w 23"/>
                  <a:gd name="T15" fmla="*/ 11 h 23"/>
                  <a:gd name="T16" fmla="*/ 4 w 23"/>
                  <a:gd name="T17" fmla="*/ 4 h 23"/>
                  <a:gd name="T18" fmla="*/ 12 w 23"/>
                  <a:gd name="T19" fmla="*/ 0 h 23"/>
                  <a:gd name="T20" fmla="*/ 12 w 23"/>
                  <a:gd name="T21" fmla="*/ 0 h 23"/>
                  <a:gd name="T22" fmla="*/ 19 w 23"/>
                  <a:gd name="T23" fmla="*/ 4 h 23"/>
                  <a:gd name="T24" fmla="*/ 23 w 23"/>
                  <a:gd name="T25" fmla="*/ 11 h 23"/>
                  <a:gd name="T26" fmla="*/ 23 w 23"/>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23" y="11"/>
                    </a:moveTo>
                    <a:lnTo>
                      <a:pt x="23" y="11"/>
                    </a:lnTo>
                    <a:lnTo>
                      <a:pt x="19" y="19"/>
                    </a:lnTo>
                    <a:lnTo>
                      <a:pt x="12" y="23"/>
                    </a:lnTo>
                    <a:lnTo>
                      <a:pt x="4" y="19"/>
                    </a:lnTo>
                    <a:lnTo>
                      <a:pt x="0" y="11"/>
                    </a:lnTo>
                    <a:lnTo>
                      <a:pt x="4" y="4"/>
                    </a:lnTo>
                    <a:lnTo>
                      <a:pt x="12" y="0"/>
                    </a:lnTo>
                    <a:lnTo>
                      <a:pt x="19" y="4"/>
                    </a:lnTo>
                    <a:lnTo>
                      <a:pt x="23"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2" name="Freeform 17"/>
              <p:cNvSpPr>
                <a:spLocks noChangeArrowheads="1"/>
              </p:cNvSpPr>
              <p:nvPr/>
            </p:nvSpPr>
            <p:spPr bwMode="auto">
              <a:xfrm>
                <a:off x="7184" y="4003"/>
                <a:ext cx="90" cy="90"/>
              </a:xfrm>
              <a:custGeom>
                <a:avLst/>
                <a:gdLst>
                  <a:gd name="T0" fmla="*/ 57 w 57"/>
                  <a:gd name="T1" fmla="*/ 30 h 57"/>
                  <a:gd name="T2" fmla="*/ 57 w 57"/>
                  <a:gd name="T3" fmla="*/ 30 h 57"/>
                  <a:gd name="T4" fmla="*/ 53 w 57"/>
                  <a:gd name="T5" fmla="*/ 42 h 57"/>
                  <a:gd name="T6" fmla="*/ 46 w 57"/>
                  <a:gd name="T7" fmla="*/ 49 h 57"/>
                  <a:gd name="T8" fmla="*/ 38 w 57"/>
                  <a:gd name="T9" fmla="*/ 57 h 57"/>
                  <a:gd name="T10" fmla="*/ 27 w 57"/>
                  <a:gd name="T11" fmla="*/ 57 h 57"/>
                  <a:gd name="T12" fmla="*/ 27 w 57"/>
                  <a:gd name="T13" fmla="*/ 57 h 57"/>
                  <a:gd name="T14" fmla="*/ 15 w 57"/>
                  <a:gd name="T15" fmla="*/ 57 h 57"/>
                  <a:gd name="T16" fmla="*/ 8 w 57"/>
                  <a:gd name="T17" fmla="*/ 49 h 57"/>
                  <a:gd name="T18" fmla="*/ 0 w 57"/>
                  <a:gd name="T19" fmla="*/ 42 h 57"/>
                  <a:gd name="T20" fmla="*/ 0 w 57"/>
                  <a:gd name="T21" fmla="*/ 30 h 57"/>
                  <a:gd name="T22" fmla="*/ 0 w 57"/>
                  <a:gd name="T23" fmla="*/ 30 h 57"/>
                  <a:gd name="T24" fmla="*/ 0 w 57"/>
                  <a:gd name="T25" fmla="*/ 19 h 57"/>
                  <a:gd name="T26" fmla="*/ 8 w 57"/>
                  <a:gd name="T27" fmla="*/ 12 h 57"/>
                  <a:gd name="T28" fmla="*/ 15 w 57"/>
                  <a:gd name="T29" fmla="*/ 4 h 57"/>
                  <a:gd name="T30" fmla="*/ 27 w 57"/>
                  <a:gd name="T31" fmla="*/ 0 h 57"/>
                  <a:gd name="T32" fmla="*/ 27 w 57"/>
                  <a:gd name="T33" fmla="*/ 0 h 57"/>
                  <a:gd name="T34" fmla="*/ 38 w 57"/>
                  <a:gd name="T35" fmla="*/ 4 h 57"/>
                  <a:gd name="T36" fmla="*/ 46 w 57"/>
                  <a:gd name="T37" fmla="*/ 12 h 57"/>
                  <a:gd name="T38" fmla="*/ 53 w 57"/>
                  <a:gd name="T39" fmla="*/ 19 h 57"/>
                  <a:gd name="T40" fmla="*/ 57 w 57"/>
                  <a:gd name="T41" fmla="*/ 30 h 57"/>
                  <a:gd name="T42" fmla="*/ 57 w 57"/>
                  <a:gd name="T4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7">
                    <a:moveTo>
                      <a:pt x="57" y="30"/>
                    </a:moveTo>
                    <a:lnTo>
                      <a:pt x="57" y="30"/>
                    </a:lnTo>
                    <a:lnTo>
                      <a:pt x="53" y="42"/>
                    </a:lnTo>
                    <a:lnTo>
                      <a:pt x="46" y="49"/>
                    </a:lnTo>
                    <a:lnTo>
                      <a:pt x="38" y="57"/>
                    </a:lnTo>
                    <a:lnTo>
                      <a:pt x="27" y="57"/>
                    </a:lnTo>
                    <a:lnTo>
                      <a:pt x="15" y="57"/>
                    </a:lnTo>
                    <a:lnTo>
                      <a:pt x="8" y="49"/>
                    </a:lnTo>
                    <a:lnTo>
                      <a:pt x="0" y="42"/>
                    </a:lnTo>
                    <a:lnTo>
                      <a:pt x="0" y="30"/>
                    </a:lnTo>
                    <a:lnTo>
                      <a:pt x="0" y="19"/>
                    </a:lnTo>
                    <a:lnTo>
                      <a:pt x="8" y="12"/>
                    </a:lnTo>
                    <a:lnTo>
                      <a:pt x="15" y="4"/>
                    </a:lnTo>
                    <a:lnTo>
                      <a:pt x="27" y="0"/>
                    </a:lnTo>
                    <a:lnTo>
                      <a:pt x="38" y="4"/>
                    </a:lnTo>
                    <a:lnTo>
                      <a:pt x="46" y="12"/>
                    </a:lnTo>
                    <a:lnTo>
                      <a:pt x="53" y="19"/>
                    </a:lnTo>
                    <a:lnTo>
                      <a:pt x="57" y="30"/>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3" name="Freeform 18"/>
              <p:cNvSpPr>
                <a:spLocks noChangeArrowheads="1"/>
              </p:cNvSpPr>
              <p:nvPr/>
            </p:nvSpPr>
            <p:spPr bwMode="auto">
              <a:xfrm>
                <a:off x="6597" y="4716"/>
                <a:ext cx="35" cy="41"/>
              </a:xfrm>
              <a:custGeom>
                <a:avLst/>
                <a:gdLst>
                  <a:gd name="T0" fmla="*/ 22 w 22"/>
                  <a:gd name="T1" fmla="*/ 11 h 26"/>
                  <a:gd name="T2" fmla="*/ 22 w 22"/>
                  <a:gd name="T3" fmla="*/ 11 h 26"/>
                  <a:gd name="T4" fmla="*/ 19 w 22"/>
                  <a:gd name="T5" fmla="*/ 23 h 26"/>
                  <a:gd name="T6" fmla="*/ 11 w 22"/>
                  <a:gd name="T7" fmla="*/ 26 h 26"/>
                  <a:gd name="T8" fmla="*/ 11 w 22"/>
                  <a:gd name="T9" fmla="*/ 26 h 26"/>
                  <a:gd name="T10" fmla="*/ 4 w 22"/>
                  <a:gd name="T11" fmla="*/ 23 h 26"/>
                  <a:gd name="T12" fmla="*/ 0 w 22"/>
                  <a:gd name="T13" fmla="*/ 11 h 26"/>
                  <a:gd name="T14" fmla="*/ 0 w 22"/>
                  <a:gd name="T15" fmla="*/ 11 h 26"/>
                  <a:gd name="T16" fmla="*/ 4 w 22"/>
                  <a:gd name="T17" fmla="*/ 4 h 26"/>
                  <a:gd name="T18" fmla="*/ 11 w 22"/>
                  <a:gd name="T19" fmla="*/ 0 h 26"/>
                  <a:gd name="T20" fmla="*/ 11 w 22"/>
                  <a:gd name="T21" fmla="*/ 0 h 26"/>
                  <a:gd name="T22" fmla="*/ 19 w 22"/>
                  <a:gd name="T23" fmla="*/ 4 h 26"/>
                  <a:gd name="T24" fmla="*/ 22 w 22"/>
                  <a:gd name="T25" fmla="*/ 11 h 26"/>
                  <a:gd name="T26" fmla="*/ 22 w 22"/>
                  <a:gd name="T2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22" y="11"/>
                    </a:moveTo>
                    <a:lnTo>
                      <a:pt x="22" y="11"/>
                    </a:lnTo>
                    <a:lnTo>
                      <a:pt x="19" y="23"/>
                    </a:lnTo>
                    <a:lnTo>
                      <a:pt x="11" y="26"/>
                    </a:lnTo>
                    <a:lnTo>
                      <a:pt x="4" y="23"/>
                    </a:lnTo>
                    <a:lnTo>
                      <a:pt x="0" y="11"/>
                    </a:lnTo>
                    <a:lnTo>
                      <a:pt x="4" y="4"/>
                    </a:lnTo>
                    <a:lnTo>
                      <a:pt x="11" y="0"/>
                    </a:lnTo>
                    <a:lnTo>
                      <a:pt x="19" y="4"/>
                    </a:lnTo>
                    <a:lnTo>
                      <a:pt x="22"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4" name="Freeform 19"/>
              <p:cNvSpPr>
                <a:spLocks noChangeArrowheads="1"/>
              </p:cNvSpPr>
              <p:nvPr/>
            </p:nvSpPr>
            <p:spPr bwMode="auto">
              <a:xfrm>
                <a:off x="6574" y="4692"/>
                <a:ext cx="88" cy="90"/>
              </a:xfrm>
              <a:custGeom>
                <a:avLst/>
                <a:gdLst>
                  <a:gd name="T0" fmla="*/ 56 w 56"/>
                  <a:gd name="T1" fmla="*/ 26 h 57"/>
                  <a:gd name="T2" fmla="*/ 56 w 56"/>
                  <a:gd name="T3" fmla="*/ 26 h 57"/>
                  <a:gd name="T4" fmla="*/ 52 w 56"/>
                  <a:gd name="T5" fmla="*/ 38 h 57"/>
                  <a:gd name="T6" fmla="*/ 45 w 56"/>
                  <a:gd name="T7" fmla="*/ 49 h 57"/>
                  <a:gd name="T8" fmla="*/ 37 w 56"/>
                  <a:gd name="T9" fmla="*/ 53 h 57"/>
                  <a:gd name="T10" fmla="*/ 26 w 56"/>
                  <a:gd name="T11" fmla="*/ 57 h 57"/>
                  <a:gd name="T12" fmla="*/ 26 w 56"/>
                  <a:gd name="T13" fmla="*/ 57 h 57"/>
                  <a:gd name="T14" fmla="*/ 15 w 56"/>
                  <a:gd name="T15" fmla="*/ 53 h 57"/>
                  <a:gd name="T16" fmla="*/ 7 w 56"/>
                  <a:gd name="T17" fmla="*/ 49 h 57"/>
                  <a:gd name="T18" fmla="*/ 0 w 56"/>
                  <a:gd name="T19" fmla="*/ 38 h 57"/>
                  <a:gd name="T20" fmla="*/ 0 w 56"/>
                  <a:gd name="T21" fmla="*/ 26 h 57"/>
                  <a:gd name="T22" fmla="*/ 0 w 56"/>
                  <a:gd name="T23" fmla="*/ 26 h 57"/>
                  <a:gd name="T24" fmla="*/ 0 w 56"/>
                  <a:gd name="T25" fmla="*/ 19 h 57"/>
                  <a:gd name="T26" fmla="*/ 7 w 56"/>
                  <a:gd name="T27" fmla="*/ 7 h 57"/>
                  <a:gd name="T28" fmla="*/ 15 w 56"/>
                  <a:gd name="T29" fmla="*/ 4 h 57"/>
                  <a:gd name="T30" fmla="*/ 26 w 56"/>
                  <a:gd name="T31" fmla="*/ 0 h 57"/>
                  <a:gd name="T32" fmla="*/ 26 w 56"/>
                  <a:gd name="T33" fmla="*/ 0 h 57"/>
                  <a:gd name="T34" fmla="*/ 37 w 56"/>
                  <a:gd name="T35" fmla="*/ 4 h 57"/>
                  <a:gd name="T36" fmla="*/ 45 w 56"/>
                  <a:gd name="T37" fmla="*/ 7 h 57"/>
                  <a:gd name="T38" fmla="*/ 52 w 56"/>
                  <a:gd name="T39" fmla="*/ 19 h 57"/>
                  <a:gd name="T40" fmla="*/ 56 w 56"/>
                  <a:gd name="T41" fmla="*/ 26 h 57"/>
                  <a:gd name="T42" fmla="*/ 56 w 56"/>
                  <a:gd name="T43"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7">
                    <a:moveTo>
                      <a:pt x="56" y="26"/>
                    </a:moveTo>
                    <a:lnTo>
                      <a:pt x="56" y="26"/>
                    </a:lnTo>
                    <a:lnTo>
                      <a:pt x="52" y="38"/>
                    </a:lnTo>
                    <a:lnTo>
                      <a:pt x="45" y="49"/>
                    </a:lnTo>
                    <a:lnTo>
                      <a:pt x="37" y="53"/>
                    </a:lnTo>
                    <a:lnTo>
                      <a:pt x="26" y="57"/>
                    </a:lnTo>
                    <a:lnTo>
                      <a:pt x="15" y="53"/>
                    </a:lnTo>
                    <a:lnTo>
                      <a:pt x="7" y="49"/>
                    </a:lnTo>
                    <a:lnTo>
                      <a:pt x="0" y="38"/>
                    </a:lnTo>
                    <a:lnTo>
                      <a:pt x="0" y="26"/>
                    </a:lnTo>
                    <a:lnTo>
                      <a:pt x="0" y="19"/>
                    </a:lnTo>
                    <a:lnTo>
                      <a:pt x="7" y="7"/>
                    </a:lnTo>
                    <a:lnTo>
                      <a:pt x="15" y="4"/>
                    </a:lnTo>
                    <a:lnTo>
                      <a:pt x="26" y="0"/>
                    </a:lnTo>
                    <a:lnTo>
                      <a:pt x="37" y="4"/>
                    </a:lnTo>
                    <a:lnTo>
                      <a:pt x="45" y="7"/>
                    </a:lnTo>
                    <a:lnTo>
                      <a:pt x="52" y="19"/>
                    </a:lnTo>
                    <a:lnTo>
                      <a:pt x="56" y="26"/>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5" name="Freeform 20"/>
              <p:cNvSpPr>
                <a:spLocks noChangeArrowheads="1"/>
              </p:cNvSpPr>
              <p:nvPr/>
            </p:nvSpPr>
            <p:spPr bwMode="auto">
              <a:xfrm>
                <a:off x="7499" y="7054"/>
                <a:ext cx="36" cy="35"/>
              </a:xfrm>
              <a:custGeom>
                <a:avLst/>
                <a:gdLst>
                  <a:gd name="T0" fmla="*/ 23 w 23"/>
                  <a:gd name="T1" fmla="*/ 11 h 22"/>
                  <a:gd name="T2" fmla="*/ 23 w 23"/>
                  <a:gd name="T3" fmla="*/ 11 h 22"/>
                  <a:gd name="T4" fmla="*/ 19 w 23"/>
                  <a:gd name="T5" fmla="*/ 18 h 22"/>
                  <a:gd name="T6" fmla="*/ 12 w 23"/>
                  <a:gd name="T7" fmla="*/ 22 h 22"/>
                  <a:gd name="T8" fmla="*/ 12 w 23"/>
                  <a:gd name="T9" fmla="*/ 22 h 22"/>
                  <a:gd name="T10" fmla="*/ 4 w 23"/>
                  <a:gd name="T11" fmla="*/ 18 h 22"/>
                  <a:gd name="T12" fmla="*/ 0 w 23"/>
                  <a:gd name="T13" fmla="*/ 11 h 22"/>
                  <a:gd name="T14" fmla="*/ 0 w 23"/>
                  <a:gd name="T15" fmla="*/ 11 h 22"/>
                  <a:gd name="T16" fmla="*/ 4 w 23"/>
                  <a:gd name="T17" fmla="*/ 3 h 22"/>
                  <a:gd name="T18" fmla="*/ 12 w 23"/>
                  <a:gd name="T19" fmla="*/ 0 h 22"/>
                  <a:gd name="T20" fmla="*/ 12 w 23"/>
                  <a:gd name="T21" fmla="*/ 0 h 22"/>
                  <a:gd name="T22" fmla="*/ 19 w 23"/>
                  <a:gd name="T23" fmla="*/ 3 h 22"/>
                  <a:gd name="T24" fmla="*/ 23 w 23"/>
                  <a:gd name="T25" fmla="*/ 11 h 22"/>
                  <a:gd name="T26" fmla="*/ 23 w 23"/>
                  <a:gd name="T2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23" y="11"/>
                    </a:moveTo>
                    <a:lnTo>
                      <a:pt x="23" y="11"/>
                    </a:lnTo>
                    <a:lnTo>
                      <a:pt x="19" y="18"/>
                    </a:lnTo>
                    <a:lnTo>
                      <a:pt x="12" y="22"/>
                    </a:lnTo>
                    <a:lnTo>
                      <a:pt x="4" y="18"/>
                    </a:lnTo>
                    <a:lnTo>
                      <a:pt x="0" y="11"/>
                    </a:lnTo>
                    <a:lnTo>
                      <a:pt x="4" y="3"/>
                    </a:lnTo>
                    <a:lnTo>
                      <a:pt x="12" y="0"/>
                    </a:lnTo>
                    <a:lnTo>
                      <a:pt x="19" y="3"/>
                    </a:lnTo>
                    <a:lnTo>
                      <a:pt x="23"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6" name="Freeform 21"/>
              <p:cNvSpPr>
                <a:spLocks noChangeArrowheads="1"/>
              </p:cNvSpPr>
              <p:nvPr/>
            </p:nvSpPr>
            <p:spPr bwMode="auto">
              <a:xfrm>
                <a:off x="7475" y="7024"/>
                <a:ext cx="90" cy="88"/>
              </a:xfrm>
              <a:custGeom>
                <a:avLst/>
                <a:gdLst>
                  <a:gd name="T0" fmla="*/ 57 w 57"/>
                  <a:gd name="T1" fmla="*/ 30 h 56"/>
                  <a:gd name="T2" fmla="*/ 57 w 57"/>
                  <a:gd name="T3" fmla="*/ 30 h 56"/>
                  <a:gd name="T4" fmla="*/ 53 w 57"/>
                  <a:gd name="T5" fmla="*/ 41 h 56"/>
                  <a:gd name="T6" fmla="*/ 45 w 57"/>
                  <a:gd name="T7" fmla="*/ 49 h 56"/>
                  <a:gd name="T8" fmla="*/ 38 w 57"/>
                  <a:gd name="T9" fmla="*/ 56 h 56"/>
                  <a:gd name="T10" fmla="*/ 27 w 57"/>
                  <a:gd name="T11" fmla="*/ 56 h 56"/>
                  <a:gd name="T12" fmla="*/ 27 w 57"/>
                  <a:gd name="T13" fmla="*/ 56 h 56"/>
                  <a:gd name="T14" fmla="*/ 15 w 57"/>
                  <a:gd name="T15" fmla="*/ 56 h 56"/>
                  <a:gd name="T16" fmla="*/ 8 w 57"/>
                  <a:gd name="T17" fmla="*/ 49 h 56"/>
                  <a:gd name="T18" fmla="*/ 0 w 57"/>
                  <a:gd name="T19" fmla="*/ 41 h 56"/>
                  <a:gd name="T20" fmla="*/ 0 w 57"/>
                  <a:gd name="T21" fmla="*/ 30 h 56"/>
                  <a:gd name="T22" fmla="*/ 0 w 57"/>
                  <a:gd name="T23" fmla="*/ 30 h 56"/>
                  <a:gd name="T24" fmla="*/ 0 w 57"/>
                  <a:gd name="T25" fmla="*/ 19 h 56"/>
                  <a:gd name="T26" fmla="*/ 8 w 57"/>
                  <a:gd name="T27" fmla="*/ 11 h 56"/>
                  <a:gd name="T28" fmla="*/ 15 w 57"/>
                  <a:gd name="T29" fmla="*/ 3 h 56"/>
                  <a:gd name="T30" fmla="*/ 27 w 57"/>
                  <a:gd name="T31" fmla="*/ 0 h 56"/>
                  <a:gd name="T32" fmla="*/ 27 w 57"/>
                  <a:gd name="T33" fmla="*/ 0 h 56"/>
                  <a:gd name="T34" fmla="*/ 38 w 57"/>
                  <a:gd name="T35" fmla="*/ 3 h 56"/>
                  <a:gd name="T36" fmla="*/ 45 w 57"/>
                  <a:gd name="T37" fmla="*/ 11 h 56"/>
                  <a:gd name="T38" fmla="*/ 53 w 57"/>
                  <a:gd name="T39" fmla="*/ 19 h 56"/>
                  <a:gd name="T40" fmla="*/ 57 w 57"/>
                  <a:gd name="T41" fmla="*/ 30 h 56"/>
                  <a:gd name="T42" fmla="*/ 57 w 57"/>
                  <a:gd name="T43"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6">
                    <a:moveTo>
                      <a:pt x="57" y="30"/>
                    </a:moveTo>
                    <a:lnTo>
                      <a:pt x="57" y="30"/>
                    </a:lnTo>
                    <a:lnTo>
                      <a:pt x="53" y="41"/>
                    </a:lnTo>
                    <a:lnTo>
                      <a:pt x="45" y="49"/>
                    </a:lnTo>
                    <a:lnTo>
                      <a:pt x="38" y="56"/>
                    </a:lnTo>
                    <a:lnTo>
                      <a:pt x="27" y="56"/>
                    </a:lnTo>
                    <a:lnTo>
                      <a:pt x="15" y="56"/>
                    </a:lnTo>
                    <a:lnTo>
                      <a:pt x="8" y="49"/>
                    </a:lnTo>
                    <a:lnTo>
                      <a:pt x="0" y="41"/>
                    </a:lnTo>
                    <a:lnTo>
                      <a:pt x="0" y="30"/>
                    </a:lnTo>
                    <a:lnTo>
                      <a:pt x="0" y="19"/>
                    </a:lnTo>
                    <a:lnTo>
                      <a:pt x="8" y="11"/>
                    </a:lnTo>
                    <a:lnTo>
                      <a:pt x="15" y="3"/>
                    </a:lnTo>
                    <a:lnTo>
                      <a:pt x="27" y="0"/>
                    </a:lnTo>
                    <a:lnTo>
                      <a:pt x="38" y="3"/>
                    </a:lnTo>
                    <a:lnTo>
                      <a:pt x="45" y="11"/>
                    </a:lnTo>
                    <a:lnTo>
                      <a:pt x="53" y="19"/>
                    </a:lnTo>
                    <a:lnTo>
                      <a:pt x="57" y="30"/>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7" name="Freeform 22"/>
              <p:cNvSpPr>
                <a:spLocks noEditPoints="1" noChangeArrowheads="1"/>
              </p:cNvSpPr>
              <p:nvPr/>
            </p:nvSpPr>
            <p:spPr bwMode="auto">
              <a:xfrm>
                <a:off x="7250" y="6757"/>
                <a:ext cx="131" cy="124"/>
              </a:xfrm>
              <a:custGeom>
                <a:avLst/>
                <a:gdLst>
                  <a:gd name="T0" fmla="*/ 0 w 83"/>
                  <a:gd name="T1" fmla="*/ 72 h 79"/>
                  <a:gd name="T2" fmla="*/ 11 w 83"/>
                  <a:gd name="T3" fmla="*/ 75 h 79"/>
                  <a:gd name="T4" fmla="*/ 19 w 83"/>
                  <a:gd name="T5" fmla="*/ 38 h 79"/>
                  <a:gd name="T6" fmla="*/ 79 w 83"/>
                  <a:gd name="T7" fmla="*/ 7 h 79"/>
                  <a:gd name="T8" fmla="*/ 7 w 83"/>
                  <a:gd name="T9" fmla="*/ 0 h 79"/>
                  <a:gd name="T10" fmla="*/ 7 w 83"/>
                  <a:gd name="T11" fmla="*/ 38 h 79"/>
                  <a:gd name="T12" fmla="*/ 0 w 83"/>
                  <a:gd name="T13" fmla="*/ 72 h 79"/>
                  <a:gd name="T14" fmla="*/ 0 w 83"/>
                  <a:gd name="T15" fmla="*/ 72 h 79"/>
                  <a:gd name="T16" fmla="*/ 34 w 83"/>
                  <a:gd name="T17" fmla="*/ 30 h 79"/>
                  <a:gd name="T18" fmla="*/ 60 w 83"/>
                  <a:gd name="T19" fmla="*/ 26 h 79"/>
                  <a:gd name="T20" fmla="*/ 60 w 83"/>
                  <a:gd name="T21" fmla="*/ 30 h 79"/>
                  <a:gd name="T22" fmla="*/ 60 w 83"/>
                  <a:gd name="T23" fmla="*/ 34 h 79"/>
                  <a:gd name="T24" fmla="*/ 34 w 83"/>
                  <a:gd name="T25" fmla="*/ 34 h 79"/>
                  <a:gd name="T26" fmla="*/ 60 w 83"/>
                  <a:gd name="T27" fmla="*/ 34 h 79"/>
                  <a:gd name="T28" fmla="*/ 60 w 83"/>
                  <a:gd name="T29" fmla="*/ 41 h 79"/>
                  <a:gd name="T30" fmla="*/ 34 w 83"/>
                  <a:gd name="T31" fmla="*/ 41 h 79"/>
                  <a:gd name="T32" fmla="*/ 60 w 83"/>
                  <a:gd name="T33" fmla="*/ 41 h 79"/>
                  <a:gd name="T34" fmla="*/ 49 w 83"/>
                  <a:gd name="T35" fmla="*/ 64 h 79"/>
                  <a:gd name="T36" fmla="*/ 56 w 83"/>
                  <a:gd name="T37" fmla="*/ 60 h 79"/>
                  <a:gd name="T38" fmla="*/ 49 w 83"/>
                  <a:gd name="T39" fmla="*/ 64 h 79"/>
                  <a:gd name="T40" fmla="*/ 49 w 83"/>
                  <a:gd name="T41" fmla="*/ 64 h 79"/>
                  <a:gd name="T42" fmla="*/ 15 w 83"/>
                  <a:gd name="T43" fmla="*/ 60 h 79"/>
                  <a:gd name="T44" fmla="*/ 22 w 83"/>
                  <a:gd name="T45" fmla="*/ 68 h 79"/>
                  <a:gd name="T46" fmla="*/ 34 w 83"/>
                  <a:gd name="T47" fmla="*/ 64 h 79"/>
                  <a:gd name="T48" fmla="*/ 34 w 83"/>
                  <a:gd name="T49" fmla="*/ 60 h 79"/>
                  <a:gd name="T50" fmla="*/ 38 w 83"/>
                  <a:gd name="T51" fmla="*/ 68 h 79"/>
                  <a:gd name="T52" fmla="*/ 38 w 83"/>
                  <a:gd name="T53" fmla="*/ 68 h 79"/>
                  <a:gd name="T54" fmla="*/ 19 w 83"/>
                  <a:gd name="T55" fmla="*/ 68 h 79"/>
                  <a:gd name="T56" fmla="*/ 15 w 83"/>
                  <a:gd name="T57" fmla="*/ 72 h 79"/>
                  <a:gd name="T58" fmla="*/ 19 w 83"/>
                  <a:gd name="T59" fmla="*/ 79 h 79"/>
                  <a:gd name="T60" fmla="*/ 49 w 83"/>
                  <a:gd name="T61" fmla="*/ 72 h 79"/>
                  <a:gd name="T62" fmla="*/ 79 w 83"/>
                  <a:gd name="T63" fmla="*/ 79 h 79"/>
                  <a:gd name="T64" fmla="*/ 83 w 83"/>
                  <a:gd name="T65" fmla="*/ 68 h 79"/>
                  <a:gd name="T66" fmla="*/ 60 w 83"/>
                  <a:gd name="T67" fmla="*/ 68 h 79"/>
                  <a:gd name="T68" fmla="*/ 45 w 83"/>
                  <a:gd name="T69" fmla="*/ 53 h 79"/>
                  <a:gd name="T70" fmla="*/ 71 w 83"/>
                  <a:gd name="T71" fmla="*/ 49 h 79"/>
                  <a:gd name="T72" fmla="*/ 53 w 83"/>
                  <a:gd name="T73" fmla="*/ 19 h 79"/>
                  <a:gd name="T74" fmla="*/ 75 w 83"/>
                  <a:gd name="T75" fmla="*/ 19 h 79"/>
                  <a:gd name="T76" fmla="*/ 19 w 83"/>
                  <a:gd name="T77" fmla="*/ 11 h 79"/>
                  <a:gd name="T78" fmla="*/ 41 w 83"/>
                  <a:gd name="T79" fmla="*/ 19 h 79"/>
                  <a:gd name="T80" fmla="*/ 22 w 83"/>
                  <a:gd name="T81" fmla="*/ 19 h 79"/>
                  <a:gd name="T82" fmla="*/ 34 w 83"/>
                  <a:gd name="T83" fmla="*/ 49 h 79"/>
                  <a:gd name="T84" fmla="*/ 15 w 83"/>
                  <a:gd name="T85" fmla="*/ 60 h 79"/>
                  <a:gd name="T86" fmla="*/ 15 w 83"/>
                  <a:gd name="T87"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 h="79">
                    <a:moveTo>
                      <a:pt x="0" y="72"/>
                    </a:moveTo>
                    <a:lnTo>
                      <a:pt x="0" y="72"/>
                    </a:lnTo>
                    <a:lnTo>
                      <a:pt x="11" y="75"/>
                    </a:lnTo>
                    <a:lnTo>
                      <a:pt x="15" y="56"/>
                    </a:lnTo>
                    <a:lnTo>
                      <a:pt x="19" y="38"/>
                    </a:lnTo>
                    <a:lnTo>
                      <a:pt x="19" y="7"/>
                    </a:lnTo>
                    <a:lnTo>
                      <a:pt x="79" y="7"/>
                    </a:lnTo>
                    <a:lnTo>
                      <a:pt x="79" y="0"/>
                    </a:lnTo>
                    <a:lnTo>
                      <a:pt x="7" y="0"/>
                    </a:lnTo>
                    <a:lnTo>
                      <a:pt x="7" y="38"/>
                    </a:lnTo>
                    <a:lnTo>
                      <a:pt x="4" y="56"/>
                    </a:lnTo>
                    <a:lnTo>
                      <a:pt x="0" y="72"/>
                    </a:lnTo>
                    <a:close/>
                    <a:moveTo>
                      <a:pt x="60" y="30"/>
                    </a:moveTo>
                    <a:lnTo>
                      <a:pt x="34" y="30"/>
                    </a:lnTo>
                    <a:lnTo>
                      <a:pt x="34" y="26"/>
                    </a:lnTo>
                    <a:lnTo>
                      <a:pt x="60" y="26"/>
                    </a:lnTo>
                    <a:lnTo>
                      <a:pt x="60" y="30"/>
                    </a:lnTo>
                    <a:close/>
                    <a:moveTo>
                      <a:pt x="60" y="34"/>
                    </a:moveTo>
                    <a:lnTo>
                      <a:pt x="60" y="34"/>
                    </a:lnTo>
                    <a:lnTo>
                      <a:pt x="34" y="34"/>
                    </a:lnTo>
                    <a:lnTo>
                      <a:pt x="60" y="34"/>
                    </a:lnTo>
                    <a:close/>
                    <a:moveTo>
                      <a:pt x="60" y="41"/>
                    </a:moveTo>
                    <a:lnTo>
                      <a:pt x="60" y="41"/>
                    </a:lnTo>
                    <a:lnTo>
                      <a:pt x="34" y="41"/>
                    </a:lnTo>
                    <a:lnTo>
                      <a:pt x="60" y="41"/>
                    </a:lnTo>
                    <a:close/>
                    <a:moveTo>
                      <a:pt x="49" y="64"/>
                    </a:moveTo>
                    <a:lnTo>
                      <a:pt x="49" y="64"/>
                    </a:lnTo>
                    <a:lnTo>
                      <a:pt x="45" y="60"/>
                    </a:lnTo>
                    <a:lnTo>
                      <a:pt x="56" y="60"/>
                    </a:lnTo>
                    <a:lnTo>
                      <a:pt x="49" y="64"/>
                    </a:lnTo>
                    <a:close/>
                    <a:moveTo>
                      <a:pt x="15" y="60"/>
                    </a:moveTo>
                    <a:lnTo>
                      <a:pt x="15" y="60"/>
                    </a:lnTo>
                    <a:lnTo>
                      <a:pt x="22" y="68"/>
                    </a:lnTo>
                    <a:lnTo>
                      <a:pt x="34" y="64"/>
                    </a:lnTo>
                    <a:lnTo>
                      <a:pt x="34" y="60"/>
                    </a:lnTo>
                    <a:lnTo>
                      <a:pt x="38" y="68"/>
                    </a:lnTo>
                    <a:lnTo>
                      <a:pt x="19" y="68"/>
                    </a:lnTo>
                    <a:lnTo>
                      <a:pt x="15" y="72"/>
                    </a:lnTo>
                    <a:lnTo>
                      <a:pt x="19" y="79"/>
                    </a:lnTo>
                    <a:lnTo>
                      <a:pt x="49" y="72"/>
                    </a:lnTo>
                    <a:lnTo>
                      <a:pt x="79" y="79"/>
                    </a:lnTo>
                    <a:lnTo>
                      <a:pt x="83" y="68"/>
                    </a:lnTo>
                    <a:lnTo>
                      <a:pt x="60" y="68"/>
                    </a:lnTo>
                    <a:lnTo>
                      <a:pt x="71" y="53"/>
                    </a:lnTo>
                    <a:lnTo>
                      <a:pt x="45" y="53"/>
                    </a:lnTo>
                    <a:lnTo>
                      <a:pt x="49" y="49"/>
                    </a:lnTo>
                    <a:lnTo>
                      <a:pt x="71" y="49"/>
                    </a:lnTo>
                    <a:lnTo>
                      <a:pt x="71" y="19"/>
                    </a:lnTo>
                    <a:lnTo>
                      <a:pt x="53" y="19"/>
                    </a:lnTo>
                    <a:lnTo>
                      <a:pt x="75" y="19"/>
                    </a:lnTo>
                    <a:lnTo>
                      <a:pt x="75" y="11"/>
                    </a:lnTo>
                    <a:lnTo>
                      <a:pt x="19" y="11"/>
                    </a:lnTo>
                    <a:lnTo>
                      <a:pt x="19" y="19"/>
                    </a:lnTo>
                    <a:lnTo>
                      <a:pt x="41" y="19"/>
                    </a:lnTo>
                    <a:lnTo>
                      <a:pt x="22" y="19"/>
                    </a:lnTo>
                    <a:lnTo>
                      <a:pt x="22" y="49"/>
                    </a:lnTo>
                    <a:lnTo>
                      <a:pt x="34" y="49"/>
                    </a:lnTo>
                    <a:lnTo>
                      <a:pt x="15" y="6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8" name="Freeform 23"/>
              <p:cNvSpPr>
                <a:spLocks noEditPoints="1" noChangeArrowheads="1"/>
              </p:cNvSpPr>
              <p:nvPr/>
            </p:nvSpPr>
            <p:spPr bwMode="auto">
              <a:xfrm>
                <a:off x="7404" y="6750"/>
                <a:ext cx="107" cy="131"/>
              </a:xfrm>
              <a:custGeom>
                <a:avLst/>
                <a:gdLst>
                  <a:gd name="T0" fmla="*/ 23 w 68"/>
                  <a:gd name="T1" fmla="*/ 19 h 83"/>
                  <a:gd name="T2" fmla="*/ 23 w 68"/>
                  <a:gd name="T3" fmla="*/ 19 h 83"/>
                  <a:gd name="T4" fmla="*/ 23 w 68"/>
                  <a:gd name="T5" fmla="*/ 19 h 83"/>
                  <a:gd name="T6" fmla="*/ 23 w 68"/>
                  <a:gd name="T7" fmla="*/ 19 h 83"/>
                  <a:gd name="T8" fmla="*/ 19 w 68"/>
                  <a:gd name="T9" fmla="*/ 0 h 83"/>
                  <a:gd name="T10" fmla="*/ 19 w 68"/>
                  <a:gd name="T11" fmla="*/ 0 h 83"/>
                  <a:gd name="T12" fmla="*/ 7 w 68"/>
                  <a:gd name="T13" fmla="*/ 4 h 83"/>
                  <a:gd name="T14" fmla="*/ 7 w 68"/>
                  <a:gd name="T15" fmla="*/ 4 h 83"/>
                  <a:gd name="T16" fmla="*/ 11 w 68"/>
                  <a:gd name="T17" fmla="*/ 19 h 83"/>
                  <a:gd name="T18" fmla="*/ 11 w 68"/>
                  <a:gd name="T19" fmla="*/ 19 h 83"/>
                  <a:gd name="T20" fmla="*/ 23 w 68"/>
                  <a:gd name="T21" fmla="*/ 19 h 83"/>
                  <a:gd name="T22" fmla="*/ 23 w 68"/>
                  <a:gd name="T23" fmla="*/ 19 h 83"/>
                  <a:gd name="T24" fmla="*/ 23 w 68"/>
                  <a:gd name="T25" fmla="*/ 19 h 83"/>
                  <a:gd name="T26" fmla="*/ 45 w 68"/>
                  <a:gd name="T27" fmla="*/ 72 h 83"/>
                  <a:gd name="T28" fmla="*/ 45 w 68"/>
                  <a:gd name="T29" fmla="*/ 72 h 83"/>
                  <a:gd name="T30" fmla="*/ 49 w 68"/>
                  <a:gd name="T31" fmla="*/ 79 h 83"/>
                  <a:gd name="T32" fmla="*/ 49 w 68"/>
                  <a:gd name="T33" fmla="*/ 79 h 83"/>
                  <a:gd name="T34" fmla="*/ 49 w 68"/>
                  <a:gd name="T35" fmla="*/ 83 h 83"/>
                  <a:gd name="T36" fmla="*/ 49 w 68"/>
                  <a:gd name="T37" fmla="*/ 83 h 83"/>
                  <a:gd name="T38" fmla="*/ 56 w 68"/>
                  <a:gd name="T39" fmla="*/ 83 h 83"/>
                  <a:gd name="T40" fmla="*/ 64 w 68"/>
                  <a:gd name="T41" fmla="*/ 79 h 83"/>
                  <a:gd name="T42" fmla="*/ 68 w 68"/>
                  <a:gd name="T43" fmla="*/ 76 h 83"/>
                  <a:gd name="T44" fmla="*/ 68 w 68"/>
                  <a:gd name="T45" fmla="*/ 68 h 83"/>
                  <a:gd name="T46" fmla="*/ 68 w 68"/>
                  <a:gd name="T47" fmla="*/ 8 h 83"/>
                  <a:gd name="T48" fmla="*/ 26 w 68"/>
                  <a:gd name="T49" fmla="*/ 8 h 83"/>
                  <a:gd name="T50" fmla="*/ 26 w 68"/>
                  <a:gd name="T51" fmla="*/ 15 h 83"/>
                  <a:gd name="T52" fmla="*/ 56 w 68"/>
                  <a:gd name="T53" fmla="*/ 15 h 83"/>
                  <a:gd name="T54" fmla="*/ 56 w 68"/>
                  <a:gd name="T55" fmla="*/ 68 h 83"/>
                  <a:gd name="T56" fmla="*/ 56 w 68"/>
                  <a:gd name="T57" fmla="*/ 68 h 83"/>
                  <a:gd name="T58" fmla="*/ 53 w 68"/>
                  <a:gd name="T59" fmla="*/ 72 h 83"/>
                  <a:gd name="T60" fmla="*/ 45 w 68"/>
                  <a:gd name="T61" fmla="*/ 72 h 83"/>
                  <a:gd name="T62" fmla="*/ 45 w 68"/>
                  <a:gd name="T63" fmla="*/ 72 h 83"/>
                  <a:gd name="T64" fmla="*/ 45 w 68"/>
                  <a:gd name="T65" fmla="*/ 72 h 83"/>
                  <a:gd name="T66" fmla="*/ 7 w 68"/>
                  <a:gd name="T67" fmla="*/ 79 h 83"/>
                  <a:gd name="T68" fmla="*/ 7 w 68"/>
                  <a:gd name="T69" fmla="*/ 23 h 83"/>
                  <a:gd name="T70" fmla="*/ 7 w 68"/>
                  <a:gd name="T71" fmla="*/ 23 h 83"/>
                  <a:gd name="T72" fmla="*/ 11 w 68"/>
                  <a:gd name="T73" fmla="*/ 15 h 83"/>
                  <a:gd name="T74" fmla="*/ 11 w 68"/>
                  <a:gd name="T75" fmla="*/ 15 h 83"/>
                  <a:gd name="T76" fmla="*/ 11 w 68"/>
                  <a:gd name="T77" fmla="*/ 11 h 83"/>
                  <a:gd name="T78" fmla="*/ 11 w 68"/>
                  <a:gd name="T79" fmla="*/ 11 h 83"/>
                  <a:gd name="T80" fmla="*/ 7 w 68"/>
                  <a:gd name="T81" fmla="*/ 11 h 83"/>
                  <a:gd name="T82" fmla="*/ 7 w 68"/>
                  <a:gd name="T83" fmla="*/ 11 h 83"/>
                  <a:gd name="T84" fmla="*/ 4 w 68"/>
                  <a:gd name="T85" fmla="*/ 11 h 83"/>
                  <a:gd name="T86" fmla="*/ 0 w 68"/>
                  <a:gd name="T87" fmla="*/ 11 h 83"/>
                  <a:gd name="T88" fmla="*/ 0 w 68"/>
                  <a:gd name="T89" fmla="*/ 79 h 83"/>
                  <a:gd name="T90" fmla="*/ 7 w 68"/>
                  <a:gd name="T91" fmla="*/ 79 h 83"/>
                  <a:gd name="T92" fmla="*/ 7 w 68"/>
                  <a:gd name="T93" fmla="*/ 7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3">
                    <a:moveTo>
                      <a:pt x="23" y="19"/>
                    </a:moveTo>
                    <a:lnTo>
                      <a:pt x="23" y="19"/>
                    </a:lnTo>
                    <a:lnTo>
                      <a:pt x="19" y="0"/>
                    </a:lnTo>
                    <a:lnTo>
                      <a:pt x="7" y="4"/>
                    </a:lnTo>
                    <a:lnTo>
                      <a:pt x="11" y="19"/>
                    </a:lnTo>
                    <a:lnTo>
                      <a:pt x="23" y="19"/>
                    </a:lnTo>
                    <a:close/>
                    <a:moveTo>
                      <a:pt x="45" y="72"/>
                    </a:moveTo>
                    <a:lnTo>
                      <a:pt x="45" y="72"/>
                    </a:lnTo>
                    <a:lnTo>
                      <a:pt x="49" y="79"/>
                    </a:lnTo>
                    <a:lnTo>
                      <a:pt x="49" y="83"/>
                    </a:lnTo>
                    <a:lnTo>
                      <a:pt x="56" y="83"/>
                    </a:lnTo>
                    <a:lnTo>
                      <a:pt x="64" y="79"/>
                    </a:lnTo>
                    <a:lnTo>
                      <a:pt x="68" y="76"/>
                    </a:lnTo>
                    <a:lnTo>
                      <a:pt x="68" y="68"/>
                    </a:lnTo>
                    <a:lnTo>
                      <a:pt x="68" y="8"/>
                    </a:lnTo>
                    <a:lnTo>
                      <a:pt x="26" y="8"/>
                    </a:lnTo>
                    <a:lnTo>
                      <a:pt x="26" y="15"/>
                    </a:lnTo>
                    <a:lnTo>
                      <a:pt x="56" y="15"/>
                    </a:lnTo>
                    <a:lnTo>
                      <a:pt x="56" y="68"/>
                    </a:lnTo>
                    <a:lnTo>
                      <a:pt x="53" y="72"/>
                    </a:lnTo>
                    <a:lnTo>
                      <a:pt x="45" y="72"/>
                    </a:lnTo>
                    <a:close/>
                    <a:moveTo>
                      <a:pt x="7" y="79"/>
                    </a:moveTo>
                    <a:lnTo>
                      <a:pt x="7" y="23"/>
                    </a:lnTo>
                    <a:lnTo>
                      <a:pt x="11" y="15"/>
                    </a:lnTo>
                    <a:lnTo>
                      <a:pt x="11" y="11"/>
                    </a:lnTo>
                    <a:lnTo>
                      <a:pt x="7" y="11"/>
                    </a:lnTo>
                    <a:lnTo>
                      <a:pt x="4" y="11"/>
                    </a:lnTo>
                    <a:lnTo>
                      <a:pt x="0" y="11"/>
                    </a:lnTo>
                    <a:lnTo>
                      <a:pt x="0" y="79"/>
                    </a:lnTo>
                    <a:lnTo>
                      <a:pt x="7" y="7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9" name="Freeform 24"/>
              <p:cNvSpPr>
                <a:spLocks noChangeArrowheads="1"/>
              </p:cNvSpPr>
              <p:nvPr/>
            </p:nvSpPr>
            <p:spPr bwMode="auto">
              <a:xfrm>
                <a:off x="7535" y="6750"/>
                <a:ext cx="124" cy="131"/>
              </a:xfrm>
              <a:custGeom>
                <a:avLst/>
                <a:gdLst>
                  <a:gd name="T0" fmla="*/ 49 w 79"/>
                  <a:gd name="T1" fmla="*/ 11 h 83"/>
                  <a:gd name="T2" fmla="*/ 49 w 79"/>
                  <a:gd name="T3" fmla="*/ 11 h 83"/>
                  <a:gd name="T4" fmla="*/ 49 w 79"/>
                  <a:gd name="T5" fmla="*/ 8 h 83"/>
                  <a:gd name="T6" fmla="*/ 49 w 79"/>
                  <a:gd name="T7" fmla="*/ 8 h 83"/>
                  <a:gd name="T8" fmla="*/ 45 w 79"/>
                  <a:gd name="T9" fmla="*/ 0 h 83"/>
                  <a:gd name="T10" fmla="*/ 45 w 79"/>
                  <a:gd name="T11" fmla="*/ 0 h 83"/>
                  <a:gd name="T12" fmla="*/ 38 w 79"/>
                  <a:gd name="T13" fmla="*/ 0 h 83"/>
                  <a:gd name="T14" fmla="*/ 38 w 79"/>
                  <a:gd name="T15" fmla="*/ 0 h 83"/>
                  <a:gd name="T16" fmla="*/ 30 w 79"/>
                  <a:gd name="T17" fmla="*/ 4 h 83"/>
                  <a:gd name="T18" fmla="*/ 30 w 79"/>
                  <a:gd name="T19" fmla="*/ 4 h 83"/>
                  <a:gd name="T20" fmla="*/ 34 w 79"/>
                  <a:gd name="T21" fmla="*/ 15 h 83"/>
                  <a:gd name="T22" fmla="*/ 0 w 79"/>
                  <a:gd name="T23" fmla="*/ 15 h 83"/>
                  <a:gd name="T24" fmla="*/ 0 w 79"/>
                  <a:gd name="T25" fmla="*/ 23 h 83"/>
                  <a:gd name="T26" fmla="*/ 34 w 79"/>
                  <a:gd name="T27" fmla="*/ 23 h 83"/>
                  <a:gd name="T28" fmla="*/ 34 w 79"/>
                  <a:gd name="T29" fmla="*/ 34 h 83"/>
                  <a:gd name="T30" fmla="*/ 11 w 79"/>
                  <a:gd name="T31" fmla="*/ 34 h 83"/>
                  <a:gd name="T32" fmla="*/ 11 w 79"/>
                  <a:gd name="T33" fmla="*/ 72 h 83"/>
                  <a:gd name="T34" fmla="*/ 23 w 79"/>
                  <a:gd name="T35" fmla="*/ 72 h 83"/>
                  <a:gd name="T36" fmla="*/ 23 w 79"/>
                  <a:gd name="T37" fmla="*/ 42 h 83"/>
                  <a:gd name="T38" fmla="*/ 34 w 79"/>
                  <a:gd name="T39" fmla="*/ 42 h 83"/>
                  <a:gd name="T40" fmla="*/ 34 w 79"/>
                  <a:gd name="T41" fmla="*/ 83 h 83"/>
                  <a:gd name="T42" fmla="*/ 45 w 79"/>
                  <a:gd name="T43" fmla="*/ 83 h 83"/>
                  <a:gd name="T44" fmla="*/ 45 w 79"/>
                  <a:gd name="T45" fmla="*/ 42 h 83"/>
                  <a:gd name="T46" fmla="*/ 60 w 79"/>
                  <a:gd name="T47" fmla="*/ 42 h 83"/>
                  <a:gd name="T48" fmla="*/ 60 w 79"/>
                  <a:gd name="T49" fmla="*/ 60 h 83"/>
                  <a:gd name="T50" fmla="*/ 60 w 79"/>
                  <a:gd name="T51" fmla="*/ 60 h 83"/>
                  <a:gd name="T52" fmla="*/ 56 w 79"/>
                  <a:gd name="T53" fmla="*/ 64 h 83"/>
                  <a:gd name="T54" fmla="*/ 49 w 79"/>
                  <a:gd name="T55" fmla="*/ 64 h 83"/>
                  <a:gd name="T56" fmla="*/ 49 w 79"/>
                  <a:gd name="T57" fmla="*/ 64 h 83"/>
                  <a:gd name="T58" fmla="*/ 53 w 79"/>
                  <a:gd name="T59" fmla="*/ 76 h 83"/>
                  <a:gd name="T60" fmla="*/ 53 w 79"/>
                  <a:gd name="T61" fmla="*/ 76 h 83"/>
                  <a:gd name="T62" fmla="*/ 68 w 79"/>
                  <a:gd name="T63" fmla="*/ 72 h 83"/>
                  <a:gd name="T64" fmla="*/ 72 w 79"/>
                  <a:gd name="T65" fmla="*/ 72 h 83"/>
                  <a:gd name="T66" fmla="*/ 72 w 79"/>
                  <a:gd name="T67" fmla="*/ 68 h 83"/>
                  <a:gd name="T68" fmla="*/ 72 w 79"/>
                  <a:gd name="T69" fmla="*/ 34 h 83"/>
                  <a:gd name="T70" fmla="*/ 45 w 79"/>
                  <a:gd name="T71" fmla="*/ 34 h 83"/>
                  <a:gd name="T72" fmla="*/ 45 w 79"/>
                  <a:gd name="T73" fmla="*/ 23 h 83"/>
                  <a:gd name="T74" fmla="*/ 79 w 79"/>
                  <a:gd name="T75" fmla="*/ 23 h 83"/>
                  <a:gd name="T76" fmla="*/ 79 w 79"/>
                  <a:gd name="T77" fmla="*/ 15 h 83"/>
                  <a:gd name="T78" fmla="*/ 41 w 79"/>
                  <a:gd name="T79" fmla="*/ 15 h 83"/>
                  <a:gd name="T80" fmla="*/ 41 w 79"/>
                  <a:gd name="T81" fmla="*/ 15 h 83"/>
                  <a:gd name="T82" fmla="*/ 49 w 79"/>
                  <a:gd name="T83" fmla="*/ 11 h 83"/>
                  <a:gd name="T84" fmla="*/ 49 w 79"/>
                  <a:gd name="T85" fmla="*/ 11 h 83"/>
                  <a:gd name="T86" fmla="*/ 49 w 79"/>
                  <a:gd name="T8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3">
                    <a:moveTo>
                      <a:pt x="49" y="11"/>
                    </a:moveTo>
                    <a:lnTo>
                      <a:pt x="49" y="11"/>
                    </a:lnTo>
                    <a:lnTo>
                      <a:pt x="49" y="8"/>
                    </a:lnTo>
                    <a:lnTo>
                      <a:pt x="45" y="0"/>
                    </a:lnTo>
                    <a:lnTo>
                      <a:pt x="38" y="0"/>
                    </a:lnTo>
                    <a:lnTo>
                      <a:pt x="30" y="4"/>
                    </a:lnTo>
                    <a:lnTo>
                      <a:pt x="34" y="15"/>
                    </a:lnTo>
                    <a:lnTo>
                      <a:pt x="0" y="15"/>
                    </a:lnTo>
                    <a:lnTo>
                      <a:pt x="0" y="23"/>
                    </a:lnTo>
                    <a:lnTo>
                      <a:pt x="34" y="23"/>
                    </a:lnTo>
                    <a:lnTo>
                      <a:pt x="34" y="34"/>
                    </a:lnTo>
                    <a:lnTo>
                      <a:pt x="11" y="34"/>
                    </a:lnTo>
                    <a:lnTo>
                      <a:pt x="11" y="72"/>
                    </a:lnTo>
                    <a:lnTo>
                      <a:pt x="23" y="72"/>
                    </a:lnTo>
                    <a:lnTo>
                      <a:pt x="23" y="42"/>
                    </a:lnTo>
                    <a:lnTo>
                      <a:pt x="34" y="42"/>
                    </a:lnTo>
                    <a:lnTo>
                      <a:pt x="34" y="83"/>
                    </a:lnTo>
                    <a:lnTo>
                      <a:pt x="45" y="83"/>
                    </a:lnTo>
                    <a:lnTo>
                      <a:pt x="45" y="42"/>
                    </a:lnTo>
                    <a:lnTo>
                      <a:pt x="60" y="42"/>
                    </a:lnTo>
                    <a:lnTo>
                      <a:pt x="60" y="60"/>
                    </a:lnTo>
                    <a:lnTo>
                      <a:pt x="56" y="64"/>
                    </a:lnTo>
                    <a:lnTo>
                      <a:pt x="49" y="64"/>
                    </a:lnTo>
                    <a:lnTo>
                      <a:pt x="53" y="76"/>
                    </a:lnTo>
                    <a:lnTo>
                      <a:pt x="68" y="72"/>
                    </a:lnTo>
                    <a:lnTo>
                      <a:pt x="72" y="72"/>
                    </a:lnTo>
                    <a:lnTo>
                      <a:pt x="72" y="68"/>
                    </a:lnTo>
                    <a:lnTo>
                      <a:pt x="72" y="34"/>
                    </a:lnTo>
                    <a:lnTo>
                      <a:pt x="45" y="34"/>
                    </a:lnTo>
                    <a:lnTo>
                      <a:pt x="45" y="23"/>
                    </a:lnTo>
                    <a:lnTo>
                      <a:pt x="79" y="23"/>
                    </a:lnTo>
                    <a:lnTo>
                      <a:pt x="79" y="15"/>
                    </a:lnTo>
                    <a:lnTo>
                      <a:pt x="41" y="15"/>
                    </a:lnTo>
                    <a:lnTo>
                      <a:pt x="49"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0" name="Freeform 25"/>
              <p:cNvSpPr>
                <a:spLocks noEditPoints="1" noChangeArrowheads="1"/>
              </p:cNvSpPr>
              <p:nvPr/>
            </p:nvSpPr>
            <p:spPr bwMode="auto">
              <a:xfrm>
                <a:off x="6336" y="4544"/>
                <a:ext cx="124" cy="107"/>
              </a:xfrm>
              <a:custGeom>
                <a:avLst/>
                <a:gdLst>
                  <a:gd name="T0" fmla="*/ 7 w 79"/>
                  <a:gd name="T1" fmla="*/ 11 h 68"/>
                  <a:gd name="T2" fmla="*/ 75 w 79"/>
                  <a:gd name="T3" fmla="*/ 11 h 68"/>
                  <a:gd name="T4" fmla="*/ 75 w 79"/>
                  <a:gd name="T5" fmla="*/ 0 h 68"/>
                  <a:gd name="T6" fmla="*/ 7 w 79"/>
                  <a:gd name="T7" fmla="*/ 0 h 68"/>
                  <a:gd name="T8" fmla="*/ 7 w 79"/>
                  <a:gd name="T9" fmla="*/ 11 h 68"/>
                  <a:gd name="T10" fmla="*/ 7 w 79"/>
                  <a:gd name="T11" fmla="*/ 11 h 68"/>
                  <a:gd name="T12" fmla="*/ 68 w 79"/>
                  <a:gd name="T13" fmla="*/ 30 h 68"/>
                  <a:gd name="T14" fmla="*/ 11 w 79"/>
                  <a:gd name="T15" fmla="*/ 30 h 68"/>
                  <a:gd name="T16" fmla="*/ 11 w 79"/>
                  <a:gd name="T17" fmla="*/ 41 h 68"/>
                  <a:gd name="T18" fmla="*/ 68 w 79"/>
                  <a:gd name="T19" fmla="*/ 41 h 68"/>
                  <a:gd name="T20" fmla="*/ 68 w 79"/>
                  <a:gd name="T21" fmla="*/ 30 h 68"/>
                  <a:gd name="T22" fmla="*/ 68 w 79"/>
                  <a:gd name="T23" fmla="*/ 30 h 68"/>
                  <a:gd name="T24" fmla="*/ 79 w 79"/>
                  <a:gd name="T25" fmla="*/ 68 h 68"/>
                  <a:gd name="T26" fmla="*/ 79 w 79"/>
                  <a:gd name="T27" fmla="*/ 60 h 68"/>
                  <a:gd name="T28" fmla="*/ 0 w 79"/>
                  <a:gd name="T29" fmla="*/ 60 h 68"/>
                  <a:gd name="T30" fmla="*/ 0 w 79"/>
                  <a:gd name="T31" fmla="*/ 68 h 68"/>
                  <a:gd name="T32" fmla="*/ 79 w 79"/>
                  <a:gd name="T33" fmla="*/ 68 h 68"/>
                  <a:gd name="T34" fmla="*/ 79 w 79"/>
                  <a:gd name="T3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68">
                    <a:moveTo>
                      <a:pt x="7" y="11"/>
                    </a:moveTo>
                    <a:lnTo>
                      <a:pt x="75" y="11"/>
                    </a:lnTo>
                    <a:lnTo>
                      <a:pt x="75" y="0"/>
                    </a:lnTo>
                    <a:lnTo>
                      <a:pt x="7" y="0"/>
                    </a:lnTo>
                    <a:lnTo>
                      <a:pt x="7" y="11"/>
                    </a:lnTo>
                    <a:close/>
                    <a:moveTo>
                      <a:pt x="68" y="30"/>
                    </a:moveTo>
                    <a:lnTo>
                      <a:pt x="11" y="30"/>
                    </a:lnTo>
                    <a:lnTo>
                      <a:pt x="11" y="41"/>
                    </a:lnTo>
                    <a:lnTo>
                      <a:pt x="68" y="41"/>
                    </a:lnTo>
                    <a:lnTo>
                      <a:pt x="68" y="30"/>
                    </a:lnTo>
                    <a:close/>
                    <a:moveTo>
                      <a:pt x="79" y="68"/>
                    </a:moveTo>
                    <a:lnTo>
                      <a:pt x="79" y="60"/>
                    </a:lnTo>
                    <a:lnTo>
                      <a:pt x="0" y="60"/>
                    </a:lnTo>
                    <a:lnTo>
                      <a:pt x="0" y="68"/>
                    </a:lnTo>
                    <a:lnTo>
                      <a:pt x="79" y="6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1" name="Freeform 26"/>
              <p:cNvSpPr>
                <a:spLocks noEditPoints="1" noChangeArrowheads="1"/>
              </p:cNvSpPr>
              <p:nvPr/>
            </p:nvSpPr>
            <p:spPr bwMode="auto">
              <a:xfrm>
                <a:off x="6484" y="4538"/>
                <a:ext cx="113" cy="124"/>
              </a:xfrm>
              <a:custGeom>
                <a:avLst/>
                <a:gdLst>
                  <a:gd name="T0" fmla="*/ 34 w 72"/>
                  <a:gd name="T1" fmla="*/ 56 h 79"/>
                  <a:gd name="T2" fmla="*/ 34 w 72"/>
                  <a:gd name="T3" fmla="*/ 56 h 79"/>
                  <a:gd name="T4" fmla="*/ 30 w 72"/>
                  <a:gd name="T5" fmla="*/ 64 h 79"/>
                  <a:gd name="T6" fmla="*/ 19 w 72"/>
                  <a:gd name="T7" fmla="*/ 72 h 79"/>
                  <a:gd name="T8" fmla="*/ 19 w 72"/>
                  <a:gd name="T9" fmla="*/ 72 h 79"/>
                  <a:gd name="T10" fmla="*/ 26 w 72"/>
                  <a:gd name="T11" fmla="*/ 79 h 79"/>
                  <a:gd name="T12" fmla="*/ 26 w 72"/>
                  <a:gd name="T13" fmla="*/ 79 h 79"/>
                  <a:gd name="T14" fmla="*/ 42 w 72"/>
                  <a:gd name="T15" fmla="*/ 68 h 79"/>
                  <a:gd name="T16" fmla="*/ 49 w 72"/>
                  <a:gd name="T17" fmla="*/ 56 h 79"/>
                  <a:gd name="T18" fmla="*/ 49 w 72"/>
                  <a:gd name="T19" fmla="*/ 49 h 79"/>
                  <a:gd name="T20" fmla="*/ 60 w 72"/>
                  <a:gd name="T21" fmla="*/ 49 h 79"/>
                  <a:gd name="T22" fmla="*/ 60 w 72"/>
                  <a:gd name="T23" fmla="*/ 64 h 79"/>
                  <a:gd name="T24" fmla="*/ 60 w 72"/>
                  <a:gd name="T25" fmla="*/ 64 h 79"/>
                  <a:gd name="T26" fmla="*/ 57 w 72"/>
                  <a:gd name="T27" fmla="*/ 68 h 79"/>
                  <a:gd name="T28" fmla="*/ 49 w 72"/>
                  <a:gd name="T29" fmla="*/ 68 h 79"/>
                  <a:gd name="T30" fmla="*/ 49 w 72"/>
                  <a:gd name="T31" fmla="*/ 68 h 79"/>
                  <a:gd name="T32" fmla="*/ 53 w 72"/>
                  <a:gd name="T33" fmla="*/ 79 h 79"/>
                  <a:gd name="T34" fmla="*/ 53 w 72"/>
                  <a:gd name="T35" fmla="*/ 79 h 79"/>
                  <a:gd name="T36" fmla="*/ 68 w 72"/>
                  <a:gd name="T37" fmla="*/ 75 h 79"/>
                  <a:gd name="T38" fmla="*/ 72 w 72"/>
                  <a:gd name="T39" fmla="*/ 75 h 79"/>
                  <a:gd name="T40" fmla="*/ 72 w 72"/>
                  <a:gd name="T41" fmla="*/ 68 h 79"/>
                  <a:gd name="T42" fmla="*/ 72 w 72"/>
                  <a:gd name="T43" fmla="*/ 0 h 79"/>
                  <a:gd name="T44" fmla="*/ 38 w 72"/>
                  <a:gd name="T45" fmla="*/ 0 h 79"/>
                  <a:gd name="T46" fmla="*/ 38 w 72"/>
                  <a:gd name="T47" fmla="*/ 38 h 79"/>
                  <a:gd name="T48" fmla="*/ 38 w 72"/>
                  <a:gd name="T49" fmla="*/ 38 h 79"/>
                  <a:gd name="T50" fmla="*/ 38 w 72"/>
                  <a:gd name="T51" fmla="*/ 49 h 79"/>
                  <a:gd name="T52" fmla="*/ 34 w 72"/>
                  <a:gd name="T53" fmla="*/ 56 h 79"/>
                  <a:gd name="T54" fmla="*/ 34 w 72"/>
                  <a:gd name="T55" fmla="*/ 56 h 79"/>
                  <a:gd name="T56" fmla="*/ 34 w 72"/>
                  <a:gd name="T57" fmla="*/ 56 h 79"/>
                  <a:gd name="T58" fmla="*/ 19 w 72"/>
                  <a:gd name="T59" fmla="*/ 56 h 79"/>
                  <a:gd name="T60" fmla="*/ 30 w 72"/>
                  <a:gd name="T61" fmla="*/ 56 h 79"/>
                  <a:gd name="T62" fmla="*/ 30 w 72"/>
                  <a:gd name="T63" fmla="*/ 4 h 79"/>
                  <a:gd name="T64" fmla="*/ 0 w 72"/>
                  <a:gd name="T65" fmla="*/ 4 h 79"/>
                  <a:gd name="T66" fmla="*/ 0 w 72"/>
                  <a:gd name="T67" fmla="*/ 60 h 79"/>
                  <a:gd name="T68" fmla="*/ 11 w 72"/>
                  <a:gd name="T69" fmla="*/ 60 h 79"/>
                  <a:gd name="T70" fmla="*/ 11 w 72"/>
                  <a:gd name="T71" fmla="*/ 53 h 79"/>
                  <a:gd name="T72" fmla="*/ 19 w 72"/>
                  <a:gd name="T73" fmla="*/ 53 h 79"/>
                  <a:gd name="T74" fmla="*/ 19 w 72"/>
                  <a:gd name="T75" fmla="*/ 56 h 79"/>
                  <a:gd name="T76" fmla="*/ 19 w 72"/>
                  <a:gd name="T77" fmla="*/ 56 h 79"/>
                  <a:gd name="T78" fmla="*/ 60 w 72"/>
                  <a:gd name="T79" fmla="*/ 11 h 79"/>
                  <a:gd name="T80" fmla="*/ 60 w 72"/>
                  <a:gd name="T81" fmla="*/ 19 h 79"/>
                  <a:gd name="T82" fmla="*/ 49 w 72"/>
                  <a:gd name="T83" fmla="*/ 19 h 79"/>
                  <a:gd name="T84" fmla="*/ 49 w 72"/>
                  <a:gd name="T85" fmla="*/ 11 h 79"/>
                  <a:gd name="T86" fmla="*/ 60 w 72"/>
                  <a:gd name="T87" fmla="*/ 11 h 79"/>
                  <a:gd name="T88" fmla="*/ 60 w 72"/>
                  <a:gd name="T89" fmla="*/ 11 h 79"/>
                  <a:gd name="T90" fmla="*/ 19 w 72"/>
                  <a:gd name="T91" fmla="*/ 11 h 79"/>
                  <a:gd name="T92" fmla="*/ 19 w 72"/>
                  <a:gd name="T93" fmla="*/ 22 h 79"/>
                  <a:gd name="T94" fmla="*/ 11 w 72"/>
                  <a:gd name="T95" fmla="*/ 22 h 79"/>
                  <a:gd name="T96" fmla="*/ 11 w 72"/>
                  <a:gd name="T97" fmla="*/ 11 h 79"/>
                  <a:gd name="T98" fmla="*/ 19 w 72"/>
                  <a:gd name="T99" fmla="*/ 11 h 79"/>
                  <a:gd name="T100" fmla="*/ 19 w 72"/>
                  <a:gd name="T101" fmla="*/ 11 h 79"/>
                  <a:gd name="T102" fmla="*/ 60 w 72"/>
                  <a:gd name="T103" fmla="*/ 30 h 79"/>
                  <a:gd name="T104" fmla="*/ 60 w 72"/>
                  <a:gd name="T105" fmla="*/ 38 h 79"/>
                  <a:gd name="T106" fmla="*/ 49 w 72"/>
                  <a:gd name="T107" fmla="*/ 38 h 79"/>
                  <a:gd name="T108" fmla="*/ 49 w 72"/>
                  <a:gd name="T109" fmla="*/ 30 h 79"/>
                  <a:gd name="T110" fmla="*/ 60 w 72"/>
                  <a:gd name="T111" fmla="*/ 30 h 79"/>
                  <a:gd name="T112" fmla="*/ 60 w 72"/>
                  <a:gd name="T113" fmla="*/ 30 h 79"/>
                  <a:gd name="T114" fmla="*/ 11 w 72"/>
                  <a:gd name="T115" fmla="*/ 45 h 79"/>
                  <a:gd name="T116" fmla="*/ 11 w 72"/>
                  <a:gd name="T117" fmla="*/ 34 h 79"/>
                  <a:gd name="T118" fmla="*/ 19 w 72"/>
                  <a:gd name="T119" fmla="*/ 34 h 79"/>
                  <a:gd name="T120" fmla="*/ 19 w 72"/>
                  <a:gd name="T121" fmla="*/ 45 h 79"/>
                  <a:gd name="T122" fmla="*/ 11 w 72"/>
                  <a:gd name="T123" fmla="*/ 45 h 79"/>
                  <a:gd name="T124" fmla="*/ 11 w 72"/>
                  <a:gd name="T125" fmla="*/ 4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79">
                    <a:moveTo>
                      <a:pt x="34" y="56"/>
                    </a:moveTo>
                    <a:lnTo>
                      <a:pt x="34" y="56"/>
                    </a:lnTo>
                    <a:lnTo>
                      <a:pt x="30" y="64"/>
                    </a:lnTo>
                    <a:lnTo>
                      <a:pt x="19" y="72"/>
                    </a:lnTo>
                    <a:lnTo>
                      <a:pt x="26" y="79"/>
                    </a:lnTo>
                    <a:lnTo>
                      <a:pt x="42" y="68"/>
                    </a:lnTo>
                    <a:lnTo>
                      <a:pt x="49" y="56"/>
                    </a:lnTo>
                    <a:lnTo>
                      <a:pt x="49" y="49"/>
                    </a:lnTo>
                    <a:lnTo>
                      <a:pt x="60" y="49"/>
                    </a:lnTo>
                    <a:lnTo>
                      <a:pt x="60" y="64"/>
                    </a:lnTo>
                    <a:lnTo>
                      <a:pt x="57" y="68"/>
                    </a:lnTo>
                    <a:lnTo>
                      <a:pt x="49" y="68"/>
                    </a:lnTo>
                    <a:lnTo>
                      <a:pt x="53" y="79"/>
                    </a:lnTo>
                    <a:lnTo>
                      <a:pt x="68" y="75"/>
                    </a:lnTo>
                    <a:lnTo>
                      <a:pt x="72" y="75"/>
                    </a:lnTo>
                    <a:lnTo>
                      <a:pt x="72" y="68"/>
                    </a:lnTo>
                    <a:lnTo>
                      <a:pt x="72" y="0"/>
                    </a:lnTo>
                    <a:lnTo>
                      <a:pt x="38" y="0"/>
                    </a:lnTo>
                    <a:lnTo>
                      <a:pt x="38" y="38"/>
                    </a:lnTo>
                    <a:lnTo>
                      <a:pt x="38" y="49"/>
                    </a:lnTo>
                    <a:lnTo>
                      <a:pt x="34" y="56"/>
                    </a:lnTo>
                    <a:close/>
                    <a:moveTo>
                      <a:pt x="19" y="56"/>
                    </a:moveTo>
                    <a:lnTo>
                      <a:pt x="30" y="56"/>
                    </a:lnTo>
                    <a:lnTo>
                      <a:pt x="30" y="4"/>
                    </a:lnTo>
                    <a:lnTo>
                      <a:pt x="0" y="4"/>
                    </a:lnTo>
                    <a:lnTo>
                      <a:pt x="0" y="60"/>
                    </a:lnTo>
                    <a:lnTo>
                      <a:pt x="11" y="60"/>
                    </a:lnTo>
                    <a:lnTo>
                      <a:pt x="11" y="53"/>
                    </a:lnTo>
                    <a:lnTo>
                      <a:pt x="19" y="53"/>
                    </a:lnTo>
                    <a:lnTo>
                      <a:pt x="19" y="56"/>
                    </a:lnTo>
                    <a:close/>
                    <a:moveTo>
                      <a:pt x="60" y="11"/>
                    </a:moveTo>
                    <a:lnTo>
                      <a:pt x="60" y="19"/>
                    </a:lnTo>
                    <a:lnTo>
                      <a:pt x="49" y="19"/>
                    </a:lnTo>
                    <a:lnTo>
                      <a:pt x="49" y="11"/>
                    </a:lnTo>
                    <a:lnTo>
                      <a:pt x="60" y="11"/>
                    </a:lnTo>
                    <a:close/>
                    <a:moveTo>
                      <a:pt x="19" y="11"/>
                    </a:moveTo>
                    <a:lnTo>
                      <a:pt x="19" y="22"/>
                    </a:lnTo>
                    <a:lnTo>
                      <a:pt x="11" y="22"/>
                    </a:lnTo>
                    <a:lnTo>
                      <a:pt x="11" y="11"/>
                    </a:lnTo>
                    <a:lnTo>
                      <a:pt x="19" y="11"/>
                    </a:lnTo>
                    <a:close/>
                    <a:moveTo>
                      <a:pt x="60" y="30"/>
                    </a:moveTo>
                    <a:lnTo>
                      <a:pt x="60" y="38"/>
                    </a:lnTo>
                    <a:lnTo>
                      <a:pt x="49" y="38"/>
                    </a:lnTo>
                    <a:lnTo>
                      <a:pt x="49" y="30"/>
                    </a:lnTo>
                    <a:lnTo>
                      <a:pt x="60" y="30"/>
                    </a:lnTo>
                    <a:close/>
                    <a:moveTo>
                      <a:pt x="11" y="45"/>
                    </a:moveTo>
                    <a:lnTo>
                      <a:pt x="11" y="34"/>
                    </a:lnTo>
                    <a:lnTo>
                      <a:pt x="19" y="34"/>
                    </a:lnTo>
                    <a:lnTo>
                      <a:pt x="19" y="45"/>
                    </a:lnTo>
                    <a:lnTo>
                      <a:pt x="11" y="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2" name="Freeform 27"/>
              <p:cNvSpPr>
                <a:spLocks noChangeArrowheads="1"/>
              </p:cNvSpPr>
              <p:nvPr/>
            </p:nvSpPr>
            <p:spPr bwMode="auto">
              <a:xfrm>
                <a:off x="6621" y="4532"/>
                <a:ext cx="124" cy="131"/>
              </a:xfrm>
              <a:custGeom>
                <a:avLst/>
                <a:gdLst>
                  <a:gd name="T0" fmla="*/ 49 w 79"/>
                  <a:gd name="T1" fmla="*/ 11 h 83"/>
                  <a:gd name="T2" fmla="*/ 49 w 79"/>
                  <a:gd name="T3" fmla="*/ 11 h 83"/>
                  <a:gd name="T4" fmla="*/ 49 w 79"/>
                  <a:gd name="T5" fmla="*/ 8 h 83"/>
                  <a:gd name="T6" fmla="*/ 49 w 79"/>
                  <a:gd name="T7" fmla="*/ 8 h 83"/>
                  <a:gd name="T8" fmla="*/ 45 w 79"/>
                  <a:gd name="T9" fmla="*/ 0 h 83"/>
                  <a:gd name="T10" fmla="*/ 45 w 79"/>
                  <a:gd name="T11" fmla="*/ 0 h 83"/>
                  <a:gd name="T12" fmla="*/ 38 w 79"/>
                  <a:gd name="T13" fmla="*/ 4 h 83"/>
                  <a:gd name="T14" fmla="*/ 38 w 79"/>
                  <a:gd name="T15" fmla="*/ 4 h 83"/>
                  <a:gd name="T16" fmla="*/ 30 w 79"/>
                  <a:gd name="T17" fmla="*/ 4 h 83"/>
                  <a:gd name="T18" fmla="*/ 30 w 79"/>
                  <a:gd name="T19" fmla="*/ 4 h 83"/>
                  <a:gd name="T20" fmla="*/ 34 w 79"/>
                  <a:gd name="T21" fmla="*/ 15 h 83"/>
                  <a:gd name="T22" fmla="*/ 0 w 79"/>
                  <a:gd name="T23" fmla="*/ 15 h 83"/>
                  <a:gd name="T24" fmla="*/ 0 w 79"/>
                  <a:gd name="T25" fmla="*/ 26 h 83"/>
                  <a:gd name="T26" fmla="*/ 34 w 79"/>
                  <a:gd name="T27" fmla="*/ 26 h 83"/>
                  <a:gd name="T28" fmla="*/ 34 w 79"/>
                  <a:gd name="T29" fmla="*/ 34 h 83"/>
                  <a:gd name="T30" fmla="*/ 11 w 79"/>
                  <a:gd name="T31" fmla="*/ 34 h 83"/>
                  <a:gd name="T32" fmla="*/ 11 w 79"/>
                  <a:gd name="T33" fmla="*/ 76 h 83"/>
                  <a:gd name="T34" fmla="*/ 22 w 79"/>
                  <a:gd name="T35" fmla="*/ 76 h 83"/>
                  <a:gd name="T36" fmla="*/ 22 w 79"/>
                  <a:gd name="T37" fmla="*/ 45 h 83"/>
                  <a:gd name="T38" fmla="*/ 34 w 79"/>
                  <a:gd name="T39" fmla="*/ 45 h 83"/>
                  <a:gd name="T40" fmla="*/ 34 w 79"/>
                  <a:gd name="T41" fmla="*/ 83 h 83"/>
                  <a:gd name="T42" fmla="*/ 45 w 79"/>
                  <a:gd name="T43" fmla="*/ 83 h 83"/>
                  <a:gd name="T44" fmla="*/ 49 w 79"/>
                  <a:gd name="T45" fmla="*/ 45 h 83"/>
                  <a:gd name="T46" fmla="*/ 60 w 79"/>
                  <a:gd name="T47" fmla="*/ 45 h 83"/>
                  <a:gd name="T48" fmla="*/ 60 w 79"/>
                  <a:gd name="T49" fmla="*/ 64 h 83"/>
                  <a:gd name="T50" fmla="*/ 60 w 79"/>
                  <a:gd name="T51" fmla="*/ 64 h 83"/>
                  <a:gd name="T52" fmla="*/ 56 w 79"/>
                  <a:gd name="T53" fmla="*/ 64 h 83"/>
                  <a:gd name="T54" fmla="*/ 49 w 79"/>
                  <a:gd name="T55" fmla="*/ 64 h 83"/>
                  <a:gd name="T56" fmla="*/ 49 w 79"/>
                  <a:gd name="T57" fmla="*/ 64 h 83"/>
                  <a:gd name="T58" fmla="*/ 53 w 79"/>
                  <a:gd name="T59" fmla="*/ 76 h 83"/>
                  <a:gd name="T60" fmla="*/ 53 w 79"/>
                  <a:gd name="T61" fmla="*/ 76 h 83"/>
                  <a:gd name="T62" fmla="*/ 68 w 79"/>
                  <a:gd name="T63" fmla="*/ 76 h 83"/>
                  <a:gd name="T64" fmla="*/ 72 w 79"/>
                  <a:gd name="T65" fmla="*/ 72 h 83"/>
                  <a:gd name="T66" fmla="*/ 72 w 79"/>
                  <a:gd name="T67" fmla="*/ 68 h 83"/>
                  <a:gd name="T68" fmla="*/ 72 w 79"/>
                  <a:gd name="T69" fmla="*/ 34 h 83"/>
                  <a:gd name="T70" fmla="*/ 49 w 79"/>
                  <a:gd name="T71" fmla="*/ 34 h 83"/>
                  <a:gd name="T72" fmla="*/ 49 w 79"/>
                  <a:gd name="T73" fmla="*/ 26 h 83"/>
                  <a:gd name="T74" fmla="*/ 79 w 79"/>
                  <a:gd name="T75" fmla="*/ 26 h 83"/>
                  <a:gd name="T76" fmla="*/ 79 w 79"/>
                  <a:gd name="T77" fmla="*/ 15 h 83"/>
                  <a:gd name="T78" fmla="*/ 41 w 79"/>
                  <a:gd name="T79" fmla="*/ 15 h 83"/>
                  <a:gd name="T80" fmla="*/ 41 w 79"/>
                  <a:gd name="T81" fmla="*/ 15 h 83"/>
                  <a:gd name="T82" fmla="*/ 49 w 79"/>
                  <a:gd name="T83" fmla="*/ 11 h 83"/>
                  <a:gd name="T84" fmla="*/ 49 w 79"/>
                  <a:gd name="T85" fmla="*/ 11 h 83"/>
                  <a:gd name="T86" fmla="*/ 49 w 79"/>
                  <a:gd name="T8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3">
                    <a:moveTo>
                      <a:pt x="49" y="11"/>
                    </a:moveTo>
                    <a:lnTo>
                      <a:pt x="49" y="11"/>
                    </a:lnTo>
                    <a:lnTo>
                      <a:pt x="49" y="8"/>
                    </a:lnTo>
                    <a:lnTo>
                      <a:pt x="45" y="0"/>
                    </a:lnTo>
                    <a:lnTo>
                      <a:pt x="38" y="4"/>
                    </a:lnTo>
                    <a:lnTo>
                      <a:pt x="30" y="4"/>
                    </a:lnTo>
                    <a:lnTo>
                      <a:pt x="34" y="15"/>
                    </a:lnTo>
                    <a:lnTo>
                      <a:pt x="0" y="15"/>
                    </a:lnTo>
                    <a:lnTo>
                      <a:pt x="0" y="26"/>
                    </a:lnTo>
                    <a:lnTo>
                      <a:pt x="34" y="26"/>
                    </a:lnTo>
                    <a:lnTo>
                      <a:pt x="34" y="34"/>
                    </a:lnTo>
                    <a:lnTo>
                      <a:pt x="11" y="34"/>
                    </a:lnTo>
                    <a:lnTo>
                      <a:pt x="11" y="76"/>
                    </a:lnTo>
                    <a:lnTo>
                      <a:pt x="22" y="76"/>
                    </a:lnTo>
                    <a:lnTo>
                      <a:pt x="22" y="45"/>
                    </a:lnTo>
                    <a:lnTo>
                      <a:pt x="34" y="45"/>
                    </a:lnTo>
                    <a:lnTo>
                      <a:pt x="34" y="83"/>
                    </a:lnTo>
                    <a:lnTo>
                      <a:pt x="45" y="83"/>
                    </a:lnTo>
                    <a:lnTo>
                      <a:pt x="49" y="45"/>
                    </a:lnTo>
                    <a:lnTo>
                      <a:pt x="60" y="45"/>
                    </a:lnTo>
                    <a:lnTo>
                      <a:pt x="60" y="64"/>
                    </a:lnTo>
                    <a:lnTo>
                      <a:pt x="56" y="64"/>
                    </a:lnTo>
                    <a:lnTo>
                      <a:pt x="49" y="64"/>
                    </a:lnTo>
                    <a:lnTo>
                      <a:pt x="53" y="76"/>
                    </a:lnTo>
                    <a:lnTo>
                      <a:pt x="68" y="76"/>
                    </a:lnTo>
                    <a:lnTo>
                      <a:pt x="72" y="72"/>
                    </a:lnTo>
                    <a:lnTo>
                      <a:pt x="72" y="68"/>
                    </a:lnTo>
                    <a:lnTo>
                      <a:pt x="72" y="34"/>
                    </a:lnTo>
                    <a:lnTo>
                      <a:pt x="49" y="34"/>
                    </a:lnTo>
                    <a:lnTo>
                      <a:pt x="49" y="26"/>
                    </a:lnTo>
                    <a:lnTo>
                      <a:pt x="79" y="26"/>
                    </a:lnTo>
                    <a:lnTo>
                      <a:pt x="79" y="15"/>
                    </a:lnTo>
                    <a:lnTo>
                      <a:pt x="41" y="15"/>
                    </a:lnTo>
                    <a:lnTo>
                      <a:pt x="49"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3" name="Freeform 28"/>
              <p:cNvSpPr>
                <a:spLocks noEditPoints="1" noChangeArrowheads="1"/>
              </p:cNvSpPr>
              <p:nvPr/>
            </p:nvSpPr>
            <p:spPr bwMode="auto">
              <a:xfrm>
                <a:off x="7090" y="3862"/>
                <a:ext cx="131" cy="124"/>
              </a:xfrm>
              <a:custGeom>
                <a:avLst/>
                <a:gdLst>
                  <a:gd name="T0" fmla="*/ 34 w 83"/>
                  <a:gd name="T1" fmla="*/ 22 h 79"/>
                  <a:gd name="T2" fmla="*/ 7 w 83"/>
                  <a:gd name="T3" fmla="*/ 79 h 79"/>
                  <a:gd name="T4" fmla="*/ 19 w 83"/>
                  <a:gd name="T5" fmla="*/ 34 h 79"/>
                  <a:gd name="T6" fmla="*/ 26 w 83"/>
                  <a:gd name="T7" fmla="*/ 37 h 79"/>
                  <a:gd name="T8" fmla="*/ 30 w 83"/>
                  <a:gd name="T9" fmla="*/ 41 h 79"/>
                  <a:gd name="T10" fmla="*/ 23 w 83"/>
                  <a:gd name="T11" fmla="*/ 53 h 79"/>
                  <a:gd name="T12" fmla="*/ 34 w 83"/>
                  <a:gd name="T13" fmla="*/ 56 h 79"/>
                  <a:gd name="T14" fmla="*/ 23 w 83"/>
                  <a:gd name="T15" fmla="*/ 64 h 79"/>
                  <a:gd name="T16" fmla="*/ 34 w 83"/>
                  <a:gd name="T17" fmla="*/ 75 h 79"/>
                  <a:gd name="T18" fmla="*/ 45 w 83"/>
                  <a:gd name="T19" fmla="*/ 64 h 79"/>
                  <a:gd name="T20" fmla="*/ 60 w 83"/>
                  <a:gd name="T21" fmla="*/ 56 h 79"/>
                  <a:gd name="T22" fmla="*/ 45 w 83"/>
                  <a:gd name="T23" fmla="*/ 53 h 79"/>
                  <a:gd name="T24" fmla="*/ 60 w 83"/>
                  <a:gd name="T25" fmla="*/ 41 h 79"/>
                  <a:gd name="T26" fmla="*/ 53 w 83"/>
                  <a:gd name="T27" fmla="*/ 41 h 79"/>
                  <a:gd name="T28" fmla="*/ 57 w 83"/>
                  <a:gd name="T29" fmla="*/ 37 h 79"/>
                  <a:gd name="T30" fmla="*/ 57 w 83"/>
                  <a:gd name="T31" fmla="*/ 37 h 79"/>
                  <a:gd name="T32" fmla="*/ 64 w 83"/>
                  <a:gd name="T33" fmla="*/ 34 h 79"/>
                  <a:gd name="T34" fmla="*/ 64 w 83"/>
                  <a:gd name="T35" fmla="*/ 64 h 79"/>
                  <a:gd name="T36" fmla="*/ 57 w 83"/>
                  <a:gd name="T37" fmla="*/ 68 h 79"/>
                  <a:gd name="T38" fmla="*/ 53 w 83"/>
                  <a:gd name="T39" fmla="*/ 68 h 79"/>
                  <a:gd name="T40" fmla="*/ 57 w 83"/>
                  <a:gd name="T41" fmla="*/ 79 h 79"/>
                  <a:gd name="T42" fmla="*/ 72 w 83"/>
                  <a:gd name="T43" fmla="*/ 79 h 79"/>
                  <a:gd name="T44" fmla="*/ 75 w 83"/>
                  <a:gd name="T45" fmla="*/ 68 h 79"/>
                  <a:gd name="T46" fmla="*/ 45 w 83"/>
                  <a:gd name="T47" fmla="*/ 22 h 79"/>
                  <a:gd name="T48" fmla="*/ 83 w 83"/>
                  <a:gd name="T49" fmla="*/ 19 h 79"/>
                  <a:gd name="T50" fmla="*/ 45 w 83"/>
                  <a:gd name="T51" fmla="*/ 7 h 79"/>
                  <a:gd name="T52" fmla="*/ 49 w 83"/>
                  <a:gd name="T53" fmla="*/ 0 h 79"/>
                  <a:gd name="T54" fmla="*/ 49 w 83"/>
                  <a:gd name="T55" fmla="*/ 0 h 79"/>
                  <a:gd name="T56" fmla="*/ 38 w 83"/>
                  <a:gd name="T57" fmla="*/ 7 h 79"/>
                  <a:gd name="T58" fmla="*/ 0 w 83"/>
                  <a:gd name="T59" fmla="*/ 19 h 79"/>
                  <a:gd name="T60" fmla="*/ 34 w 83"/>
                  <a:gd name="T61" fmla="*/ 19 h 79"/>
                  <a:gd name="T62" fmla="*/ 41 w 83"/>
                  <a:gd name="T63" fmla="*/ 41 h 79"/>
                  <a:gd name="T64" fmla="*/ 38 w 83"/>
                  <a:gd name="T65" fmla="*/ 34 h 79"/>
                  <a:gd name="T66" fmla="*/ 38 w 83"/>
                  <a:gd name="T67" fmla="*/ 34 h 79"/>
                  <a:gd name="T68" fmla="*/ 45 w 83"/>
                  <a:gd name="T69" fmla="*/ 34 h 79"/>
                  <a:gd name="T70" fmla="*/ 34 w 83"/>
                  <a:gd name="T71" fmla="*/ 41 h 79"/>
                  <a:gd name="T72" fmla="*/ 41 w 83"/>
                  <a:gd name="T73" fmla="*/ 4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9">
                    <a:moveTo>
                      <a:pt x="34" y="19"/>
                    </a:moveTo>
                    <a:lnTo>
                      <a:pt x="34" y="22"/>
                    </a:lnTo>
                    <a:lnTo>
                      <a:pt x="7" y="22"/>
                    </a:lnTo>
                    <a:lnTo>
                      <a:pt x="7" y="79"/>
                    </a:lnTo>
                    <a:lnTo>
                      <a:pt x="19" y="79"/>
                    </a:lnTo>
                    <a:lnTo>
                      <a:pt x="19" y="34"/>
                    </a:lnTo>
                    <a:lnTo>
                      <a:pt x="34" y="34"/>
                    </a:lnTo>
                    <a:lnTo>
                      <a:pt x="26" y="37"/>
                    </a:lnTo>
                    <a:lnTo>
                      <a:pt x="30" y="41"/>
                    </a:lnTo>
                    <a:lnTo>
                      <a:pt x="23" y="41"/>
                    </a:lnTo>
                    <a:lnTo>
                      <a:pt x="23" y="53"/>
                    </a:lnTo>
                    <a:lnTo>
                      <a:pt x="34" y="53"/>
                    </a:lnTo>
                    <a:lnTo>
                      <a:pt x="34" y="56"/>
                    </a:lnTo>
                    <a:lnTo>
                      <a:pt x="23" y="56"/>
                    </a:lnTo>
                    <a:lnTo>
                      <a:pt x="23" y="64"/>
                    </a:lnTo>
                    <a:lnTo>
                      <a:pt x="34" y="64"/>
                    </a:lnTo>
                    <a:lnTo>
                      <a:pt x="34" y="75"/>
                    </a:lnTo>
                    <a:lnTo>
                      <a:pt x="45" y="75"/>
                    </a:lnTo>
                    <a:lnTo>
                      <a:pt x="45" y="64"/>
                    </a:lnTo>
                    <a:lnTo>
                      <a:pt x="60" y="64"/>
                    </a:lnTo>
                    <a:lnTo>
                      <a:pt x="60" y="56"/>
                    </a:lnTo>
                    <a:lnTo>
                      <a:pt x="45" y="56"/>
                    </a:lnTo>
                    <a:lnTo>
                      <a:pt x="45" y="53"/>
                    </a:lnTo>
                    <a:lnTo>
                      <a:pt x="60" y="53"/>
                    </a:lnTo>
                    <a:lnTo>
                      <a:pt x="60" y="41"/>
                    </a:lnTo>
                    <a:lnTo>
                      <a:pt x="53" y="41"/>
                    </a:lnTo>
                    <a:lnTo>
                      <a:pt x="57" y="37"/>
                    </a:lnTo>
                    <a:lnTo>
                      <a:pt x="53" y="34"/>
                    </a:lnTo>
                    <a:lnTo>
                      <a:pt x="64" y="34"/>
                    </a:lnTo>
                    <a:lnTo>
                      <a:pt x="64" y="64"/>
                    </a:lnTo>
                    <a:lnTo>
                      <a:pt x="60" y="68"/>
                    </a:lnTo>
                    <a:lnTo>
                      <a:pt x="57" y="68"/>
                    </a:lnTo>
                    <a:lnTo>
                      <a:pt x="53" y="68"/>
                    </a:lnTo>
                    <a:lnTo>
                      <a:pt x="57" y="79"/>
                    </a:lnTo>
                    <a:lnTo>
                      <a:pt x="72" y="79"/>
                    </a:lnTo>
                    <a:lnTo>
                      <a:pt x="75" y="75"/>
                    </a:lnTo>
                    <a:lnTo>
                      <a:pt x="75" y="68"/>
                    </a:lnTo>
                    <a:lnTo>
                      <a:pt x="75" y="22"/>
                    </a:lnTo>
                    <a:lnTo>
                      <a:pt x="45" y="22"/>
                    </a:lnTo>
                    <a:lnTo>
                      <a:pt x="45" y="19"/>
                    </a:lnTo>
                    <a:lnTo>
                      <a:pt x="83" y="19"/>
                    </a:lnTo>
                    <a:lnTo>
                      <a:pt x="83" y="7"/>
                    </a:lnTo>
                    <a:lnTo>
                      <a:pt x="45" y="7"/>
                    </a:lnTo>
                    <a:lnTo>
                      <a:pt x="49" y="0"/>
                    </a:lnTo>
                    <a:lnTo>
                      <a:pt x="38" y="0"/>
                    </a:lnTo>
                    <a:lnTo>
                      <a:pt x="38" y="7"/>
                    </a:lnTo>
                    <a:lnTo>
                      <a:pt x="0" y="7"/>
                    </a:lnTo>
                    <a:lnTo>
                      <a:pt x="0" y="19"/>
                    </a:lnTo>
                    <a:lnTo>
                      <a:pt x="34" y="19"/>
                    </a:lnTo>
                    <a:close/>
                    <a:moveTo>
                      <a:pt x="41" y="41"/>
                    </a:moveTo>
                    <a:lnTo>
                      <a:pt x="41" y="41"/>
                    </a:lnTo>
                    <a:lnTo>
                      <a:pt x="38" y="34"/>
                    </a:lnTo>
                    <a:lnTo>
                      <a:pt x="45" y="34"/>
                    </a:lnTo>
                    <a:lnTo>
                      <a:pt x="41" y="41"/>
                    </a:lnTo>
                    <a:lnTo>
                      <a:pt x="34" y="41"/>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4" name="Freeform 29"/>
              <p:cNvSpPr>
                <a:spLocks noEditPoints="1" noChangeArrowheads="1"/>
              </p:cNvSpPr>
              <p:nvPr/>
            </p:nvSpPr>
            <p:spPr bwMode="auto">
              <a:xfrm>
                <a:off x="7231" y="3862"/>
                <a:ext cx="131" cy="131"/>
              </a:xfrm>
              <a:custGeom>
                <a:avLst/>
                <a:gdLst>
                  <a:gd name="T0" fmla="*/ 34 w 83"/>
                  <a:gd name="T1" fmla="*/ 11 h 83"/>
                  <a:gd name="T2" fmla="*/ 34 w 83"/>
                  <a:gd name="T3" fmla="*/ 41 h 83"/>
                  <a:gd name="T4" fmla="*/ 0 w 83"/>
                  <a:gd name="T5" fmla="*/ 41 h 83"/>
                  <a:gd name="T6" fmla="*/ 0 w 83"/>
                  <a:gd name="T7" fmla="*/ 53 h 83"/>
                  <a:gd name="T8" fmla="*/ 34 w 83"/>
                  <a:gd name="T9" fmla="*/ 53 h 83"/>
                  <a:gd name="T10" fmla="*/ 34 w 83"/>
                  <a:gd name="T11" fmla="*/ 83 h 83"/>
                  <a:gd name="T12" fmla="*/ 46 w 83"/>
                  <a:gd name="T13" fmla="*/ 83 h 83"/>
                  <a:gd name="T14" fmla="*/ 46 w 83"/>
                  <a:gd name="T15" fmla="*/ 53 h 83"/>
                  <a:gd name="T16" fmla="*/ 83 w 83"/>
                  <a:gd name="T17" fmla="*/ 53 h 83"/>
                  <a:gd name="T18" fmla="*/ 83 w 83"/>
                  <a:gd name="T19" fmla="*/ 41 h 83"/>
                  <a:gd name="T20" fmla="*/ 46 w 83"/>
                  <a:gd name="T21" fmla="*/ 41 h 83"/>
                  <a:gd name="T22" fmla="*/ 46 w 83"/>
                  <a:gd name="T23" fmla="*/ 11 h 83"/>
                  <a:gd name="T24" fmla="*/ 72 w 83"/>
                  <a:gd name="T25" fmla="*/ 11 h 83"/>
                  <a:gd name="T26" fmla="*/ 72 w 83"/>
                  <a:gd name="T27" fmla="*/ 0 h 83"/>
                  <a:gd name="T28" fmla="*/ 8 w 83"/>
                  <a:gd name="T29" fmla="*/ 0 h 83"/>
                  <a:gd name="T30" fmla="*/ 8 w 83"/>
                  <a:gd name="T31" fmla="*/ 11 h 83"/>
                  <a:gd name="T32" fmla="*/ 34 w 83"/>
                  <a:gd name="T33" fmla="*/ 11 h 83"/>
                  <a:gd name="T34" fmla="*/ 34 w 83"/>
                  <a:gd name="T35" fmla="*/ 11 h 83"/>
                  <a:gd name="T36" fmla="*/ 19 w 83"/>
                  <a:gd name="T37" fmla="*/ 34 h 83"/>
                  <a:gd name="T38" fmla="*/ 19 w 83"/>
                  <a:gd name="T39" fmla="*/ 34 h 83"/>
                  <a:gd name="T40" fmla="*/ 23 w 83"/>
                  <a:gd name="T41" fmla="*/ 41 h 83"/>
                  <a:gd name="T42" fmla="*/ 23 w 83"/>
                  <a:gd name="T43" fmla="*/ 41 h 83"/>
                  <a:gd name="T44" fmla="*/ 31 w 83"/>
                  <a:gd name="T45" fmla="*/ 34 h 83"/>
                  <a:gd name="T46" fmla="*/ 31 w 83"/>
                  <a:gd name="T47" fmla="*/ 34 h 83"/>
                  <a:gd name="T48" fmla="*/ 19 w 83"/>
                  <a:gd name="T49" fmla="*/ 15 h 83"/>
                  <a:gd name="T50" fmla="*/ 19 w 83"/>
                  <a:gd name="T51" fmla="*/ 15 h 83"/>
                  <a:gd name="T52" fmla="*/ 12 w 83"/>
                  <a:gd name="T53" fmla="*/ 19 h 83"/>
                  <a:gd name="T54" fmla="*/ 12 w 83"/>
                  <a:gd name="T55" fmla="*/ 19 h 83"/>
                  <a:gd name="T56" fmla="*/ 19 w 83"/>
                  <a:gd name="T57" fmla="*/ 34 h 83"/>
                  <a:gd name="T58" fmla="*/ 19 w 83"/>
                  <a:gd name="T59" fmla="*/ 34 h 83"/>
                  <a:gd name="T60" fmla="*/ 19 w 83"/>
                  <a:gd name="T61" fmla="*/ 34 h 83"/>
                  <a:gd name="T62" fmla="*/ 61 w 83"/>
                  <a:gd name="T63" fmla="*/ 41 h 83"/>
                  <a:gd name="T64" fmla="*/ 61 w 83"/>
                  <a:gd name="T65" fmla="*/ 41 h 83"/>
                  <a:gd name="T66" fmla="*/ 61 w 83"/>
                  <a:gd name="T67" fmla="*/ 41 h 83"/>
                  <a:gd name="T68" fmla="*/ 61 w 83"/>
                  <a:gd name="T69" fmla="*/ 41 h 83"/>
                  <a:gd name="T70" fmla="*/ 68 w 83"/>
                  <a:gd name="T71" fmla="*/ 26 h 83"/>
                  <a:gd name="T72" fmla="*/ 68 w 83"/>
                  <a:gd name="T73" fmla="*/ 26 h 83"/>
                  <a:gd name="T74" fmla="*/ 72 w 83"/>
                  <a:gd name="T75" fmla="*/ 19 h 83"/>
                  <a:gd name="T76" fmla="*/ 61 w 83"/>
                  <a:gd name="T77" fmla="*/ 15 h 83"/>
                  <a:gd name="T78" fmla="*/ 61 w 83"/>
                  <a:gd name="T79" fmla="*/ 15 h 83"/>
                  <a:gd name="T80" fmla="*/ 50 w 83"/>
                  <a:gd name="T81" fmla="*/ 34 h 83"/>
                  <a:gd name="T82" fmla="*/ 50 w 83"/>
                  <a:gd name="T83" fmla="*/ 34 h 83"/>
                  <a:gd name="T84" fmla="*/ 50 w 83"/>
                  <a:gd name="T85" fmla="*/ 34 h 83"/>
                  <a:gd name="T86" fmla="*/ 61 w 83"/>
                  <a:gd name="T87" fmla="*/ 41 h 83"/>
                  <a:gd name="T88" fmla="*/ 61 w 83"/>
                  <a:gd name="T89" fmla="*/ 41 h 83"/>
                  <a:gd name="T90" fmla="*/ 61 w 83"/>
                  <a:gd name="T91"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83">
                    <a:moveTo>
                      <a:pt x="34" y="11"/>
                    </a:moveTo>
                    <a:lnTo>
                      <a:pt x="34" y="41"/>
                    </a:lnTo>
                    <a:lnTo>
                      <a:pt x="0" y="41"/>
                    </a:lnTo>
                    <a:lnTo>
                      <a:pt x="0" y="53"/>
                    </a:lnTo>
                    <a:lnTo>
                      <a:pt x="34" y="53"/>
                    </a:lnTo>
                    <a:lnTo>
                      <a:pt x="34" y="83"/>
                    </a:lnTo>
                    <a:lnTo>
                      <a:pt x="46" y="83"/>
                    </a:lnTo>
                    <a:lnTo>
                      <a:pt x="46" y="53"/>
                    </a:lnTo>
                    <a:lnTo>
                      <a:pt x="83" y="53"/>
                    </a:lnTo>
                    <a:lnTo>
                      <a:pt x="83" y="41"/>
                    </a:lnTo>
                    <a:lnTo>
                      <a:pt x="46" y="41"/>
                    </a:lnTo>
                    <a:lnTo>
                      <a:pt x="46" y="11"/>
                    </a:lnTo>
                    <a:lnTo>
                      <a:pt x="72" y="11"/>
                    </a:lnTo>
                    <a:lnTo>
                      <a:pt x="72" y="0"/>
                    </a:lnTo>
                    <a:lnTo>
                      <a:pt x="8" y="0"/>
                    </a:lnTo>
                    <a:lnTo>
                      <a:pt x="8" y="11"/>
                    </a:lnTo>
                    <a:lnTo>
                      <a:pt x="34" y="11"/>
                    </a:lnTo>
                    <a:close/>
                    <a:moveTo>
                      <a:pt x="19" y="34"/>
                    </a:moveTo>
                    <a:lnTo>
                      <a:pt x="19" y="34"/>
                    </a:lnTo>
                    <a:lnTo>
                      <a:pt x="23" y="41"/>
                    </a:lnTo>
                    <a:lnTo>
                      <a:pt x="31" y="34"/>
                    </a:lnTo>
                    <a:lnTo>
                      <a:pt x="19" y="15"/>
                    </a:lnTo>
                    <a:lnTo>
                      <a:pt x="12" y="19"/>
                    </a:lnTo>
                    <a:lnTo>
                      <a:pt x="19" y="34"/>
                    </a:lnTo>
                    <a:close/>
                    <a:moveTo>
                      <a:pt x="61" y="41"/>
                    </a:moveTo>
                    <a:lnTo>
                      <a:pt x="61" y="41"/>
                    </a:lnTo>
                    <a:lnTo>
                      <a:pt x="68" y="26"/>
                    </a:lnTo>
                    <a:lnTo>
                      <a:pt x="72" y="19"/>
                    </a:lnTo>
                    <a:lnTo>
                      <a:pt x="61" y="15"/>
                    </a:lnTo>
                    <a:lnTo>
                      <a:pt x="50" y="34"/>
                    </a:lnTo>
                    <a:lnTo>
                      <a:pt x="61" y="4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5" name="Freeform 30"/>
              <p:cNvSpPr>
                <a:spLocks noChangeArrowheads="1"/>
              </p:cNvSpPr>
              <p:nvPr/>
            </p:nvSpPr>
            <p:spPr bwMode="auto">
              <a:xfrm>
                <a:off x="7381" y="3862"/>
                <a:ext cx="124" cy="124"/>
              </a:xfrm>
              <a:custGeom>
                <a:avLst/>
                <a:gdLst>
                  <a:gd name="T0" fmla="*/ 45 w 79"/>
                  <a:gd name="T1" fmla="*/ 11 h 79"/>
                  <a:gd name="T2" fmla="*/ 45 w 79"/>
                  <a:gd name="T3" fmla="*/ 11 h 79"/>
                  <a:gd name="T4" fmla="*/ 45 w 79"/>
                  <a:gd name="T5" fmla="*/ 7 h 79"/>
                  <a:gd name="T6" fmla="*/ 45 w 79"/>
                  <a:gd name="T7" fmla="*/ 7 h 79"/>
                  <a:gd name="T8" fmla="*/ 41 w 79"/>
                  <a:gd name="T9" fmla="*/ 0 h 79"/>
                  <a:gd name="T10" fmla="*/ 41 w 79"/>
                  <a:gd name="T11" fmla="*/ 0 h 79"/>
                  <a:gd name="T12" fmla="*/ 38 w 79"/>
                  <a:gd name="T13" fmla="*/ 0 h 79"/>
                  <a:gd name="T14" fmla="*/ 38 w 79"/>
                  <a:gd name="T15" fmla="*/ 0 h 79"/>
                  <a:gd name="T16" fmla="*/ 30 w 79"/>
                  <a:gd name="T17" fmla="*/ 0 h 79"/>
                  <a:gd name="T18" fmla="*/ 30 w 79"/>
                  <a:gd name="T19" fmla="*/ 0 h 79"/>
                  <a:gd name="T20" fmla="*/ 34 w 79"/>
                  <a:gd name="T21" fmla="*/ 11 h 79"/>
                  <a:gd name="T22" fmla="*/ 0 w 79"/>
                  <a:gd name="T23" fmla="*/ 11 h 79"/>
                  <a:gd name="T24" fmla="*/ 0 w 79"/>
                  <a:gd name="T25" fmla="*/ 22 h 79"/>
                  <a:gd name="T26" fmla="*/ 34 w 79"/>
                  <a:gd name="T27" fmla="*/ 22 h 79"/>
                  <a:gd name="T28" fmla="*/ 34 w 79"/>
                  <a:gd name="T29" fmla="*/ 30 h 79"/>
                  <a:gd name="T30" fmla="*/ 7 w 79"/>
                  <a:gd name="T31" fmla="*/ 30 h 79"/>
                  <a:gd name="T32" fmla="*/ 7 w 79"/>
                  <a:gd name="T33" fmla="*/ 71 h 79"/>
                  <a:gd name="T34" fmla="*/ 19 w 79"/>
                  <a:gd name="T35" fmla="*/ 71 h 79"/>
                  <a:gd name="T36" fmla="*/ 19 w 79"/>
                  <a:gd name="T37" fmla="*/ 41 h 79"/>
                  <a:gd name="T38" fmla="*/ 34 w 79"/>
                  <a:gd name="T39" fmla="*/ 41 h 79"/>
                  <a:gd name="T40" fmla="*/ 34 w 79"/>
                  <a:gd name="T41" fmla="*/ 79 h 79"/>
                  <a:gd name="T42" fmla="*/ 45 w 79"/>
                  <a:gd name="T43" fmla="*/ 79 h 79"/>
                  <a:gd name="T44" fmla="*/ 45 w 79"/>
                  <a:gd name="T45" fmla="*/ 41 h 79"/>
                  <a:gd name="T46" fmla="*/ 56 w 79"/>
                  <a:gd name="T47" fmla="*/ 41 h 79"/>
                  <a:gd name="T48" fmla="*/ 56 w 79"/>
                  <a:gd name="T49" fmla="*/ 60 h 79"/>
                  <a:gd name="T50" fmla="*/ 56 w 79"/>
                  <a:gd name="T51" fmla="*/ 60 h 79"/>
                  <a:gd name="T52" fmla="*/ 53 w 79"/>
                  <a:gd name="T53" fmla="*/ 60 h 79"/>
                  <a:gd name="T54" fmla="*/ 49 w 79"/>
                  <a:gd name="T55" fmla="*/ 60 h 79"/>
                  <a:gd name="T56" fmla="*/ 49 w 79"/>
                  <a:gd name="T57" fmla="*/ 60 h 79"/>
                  <a:gd name="T58" fmla="*/ 49 w 79"/>
                  <a:gd name="T59" fmla="*/ 71 h 79"/>
                  <a:gd name="T60" fmla="*/ 49 w 79"/>
                  <a:gd name="T61" fmla="*/ 71 h 79"/>
                  <a:gd name="T62" fmla="*/ 64 w 79"/>
                  <a:gd name="T63" fmla="*/ 71 h 79"/>
                  <a:gd name="T64" fmla="*/ 68 w 79"/>
                  <a:gd name="T65" fmla="*/ 68 h 79"/>
                  <a:gd name="T66" fmla="*/ 68 w 79"/>
                  <a:gd name="T67" fmla="*/ 64 h 79"/>
                  <a:gd name="T68" fmla="*/ 68 w 79"/>
                  <a:gd name="T69" fmla="*/ 30 h 79"/>
                  <a:gd name="T70" fmla="*/ 45 w 79"/>
                  <a:gd name="T71" fmla="*/ 30 h 79"/>
                  <a:gd name="T72" fmla="*/ 45 w 79"/>
                  <a:gd name="T73" fmla="*/ 22 h 79"/>
                  <a:gd name="T74" fmla="*/ 79 w 79"/>
                  <a:gd name="T75" fmla="*/ 22 h 79"/>
                  <a:gd name="T76" fmla="*/ 79 w 79"/>
                  <a:gd name="T77" fmla="*/ 11 h 79"/>
                  <a:gd name="T78" fmla="*/ 38 w 79"/>
                  <a:gd name="T79" fmla="*/ 11 h 79"/>
                  <a:gd name="T80" fmla="*/ 38 w 79"/>
                  <a:gd name="T81" fmla="*/ 11 h 79"/>
                  <a:gd name="T82" fmla="*/ 45 w 79"/>
                  <a:gd name="T83" fmla="*/ 11 h 79"/>
                  <a:gd name="T84" fmla="*/ 45 w 79"/>
                  <a:gd name="T85" fmla="*/ 11 h 79"/>
                  <a:gd name="T86" fmla="*/ 45 w 79"/>
                  <a:gd name="T87"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9">
                    <a:moveTo>
                      <a:pt x="45" y="11"/>
                    </a:moveTo>
                    <a:lnTo>
                      <a:pt x="45" y="11"/>
                    </a:lnTo>
                    <a:lnTo>
                      <a:pt x="45" y="7"/>
                    </a:lnTo>
                    <a:lnTo>
                      <a:pt x="41" y="0"/>
                    </a:lnTo>
                    <a:lnTo>
                      <a:pt x="38" y="0"/>
                    </a:lnTo>
                    <a:lnTo>
                      <a:pt x="30" y="0"/>
                    </a:lnTo>
                    <a:lnTo>
                      <a:pt x="34" y="11"/>
                    </a:lnTo>
                    <a:lnTo>
                      <a:pt x="0" y="11"/>
                    </a:lnTo>
                    <a:lnTo>
                      <a:pt x="0" y="22"/>
                    </a:lnTo>
                    <a:lnTo>
                      <a:pt x="34" y="22"/>
                    </a:lnTo>
                    <a:lnTo>
                      <a:pt x="34" y="30"/>
                    </a:lnTo>
                    <a:lnTo>
                      <a:pt x="7" y="30"/>
                    </a:lnTo>
                    <a:lnTo>
                      <a:pt x="7" y="71"/>
                    </a:lnTo>
                    <a:lnTo>
                      <a:pt x="19" y="71"/>
                    </a:lnTo>
                    <a:lnTo>
                      <a:pt x="19" y="41"/>
                    </a:lnTo>
                    <a:lnTo>
                      <a:pt x="34" y="41"/>
                    </a:lnTo>
                    <a:lnTo>
                      <a:pt x="34" y="79"/>
                    </a:lnTo>
                    <a:lnTo>
                      <a:pt x="45" y="79"/>
                    </a:lnTo>
                    <a:lnTo>
                      <a:pt x="45" y="41"/>
                    </a:lnTo>
                    <a:lnTo>
                      <a:pt x="56" y="41"/>
                    </a:lnTo>
                    <a:lnTo>
                      <a:pt x="56" y="60"/>
                    </a:lnTo>
                    <a:lnTo>
                      <a:pt x="53" y="60"/>
                    </a:lnTo>
                    <a:lnTo>
                      <a:pt x="49" y="60"/>
                    </a:lnTo>
                    <a:lnTo>
                      <a:pt x="49" y="71"/>
                    </a:lnTo>
                    <a:lnTo>
                      <a:pt x="64" y="71"/>
                    </a:lnTo>
                    <a:lnTo>
                      <a:pt x="68" y="68"/>
                    </a:lnTo>
                    <a:lnTo>
                      <a:pt x="68" y="64"/>
                    </a:lnTo>
                    <a:lnTo>
                      <a:pt x="68" y="30"/>
                    </a:lnTo>
                    <a:lnTo>
                      <a:pt x="45" y="30"/>
                    </a:lnTo>
                    <a:lnTo>
                      <a:pt x="45" y="22"/>
                    </a:lnTo>
                    <a:lnTo>
                      <a:pt x="79" y="22"/>
                    </a:lnTo>
                    <a:lnTo>
                      <a:pt x="79" y="11"/>
                    </a:lnTo>
                    <a:lnTo>
                      <a:pt x="38" y="11"/>
                    </a:lnTo>
                    <a:lnTo>
                      <a:pt x="45"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6" name="Freeform 31"/>
              <p:cNvSpPr>
                <a:spLocks noEditPoints="1" noChangeArrowheads="1"/>
              </p:cNvSpPr>
              <p:nvPr/>
            </p:nvSpPr>
            <p:spPr bwMode="auto">
              <a:xfrm>
                <a:off x="8612" y="3441"/>
                <a:ext cx="120" cy="131"/>
              </a:xfrm>
              <a:custGeom>
                <a:avLst/>
                <a:gdLst>
                  <a:gd name="T0" fmla="*/ 45 w 76"/>
                  <a:gd name="T1" fmla="*/ 3 h 83"/>
                  <a:gd name="T2" fmla="*/ 45 w 76"/>
                  <a:gd name="T3" fmla="*/ 3 h 83"/>
                  <a:gd name="T4" fmla="*/ 45 w 76"/>
                  <a:gd name="T5" fmla="*/ 0 h 83"/>
                  <a:gd name="T6" fmla="*/ 45 w 76"/>
                  <a:gd name="T7" fmla="*/ 0 h 83"/>
                  <a:gd name="T8" fmla="*/ 30 w 76"/>
                  <a:gd name="T9" fmla="*/ 0 h 83"/>
                  <a:gd name="T10" fmla="*/ 30 w 76"/>
                  <a:gd name="T11" fmla="*/ 0 h 83"/>
                  <a:gd name="T12" fmla="*/ 30 w 76"/>
                  <a:gd name="T13" fmla="*/ 0 h 83"/>
                  <a:gd name="T14" fmla="*/ 30 w 76"/>
                  <a:gd name="T15" fmla="*/ 0 h 83"/>
                  <a:gd name="T16" fmla="*/ 34 w 76"/>
                  <a:gd name="T17" fmla="*/ 11 h 83"/>
                  <a:gd name="T18" fmla="*/ 4 w 76"/>
                  <a:gd name="T19" fmla="*/ 11 h 83"/>
                  <a:gd name="T20" fmla="*/ 4 w 76"/>
                  <a:gd name="T21" fmla="*/ 30 h 83"/>
                  <a:gd name="T22" fmla="*/ 15 w 76"/>
                  <a:gd name="T23" fmla="*/ 30 h 83"/>
                  <a:gd name="T24" fmla="*/ 15 w 76"/>
                  <a:gd name="T25" fmla="*/ 18 h 83"/>
                  <a:gd name="T26" fmla="*/ 64 w 76"/>
                  <a:gd name="T27" fmla="*/ 18 h 83"/>
                  <a:gd name="T28" fmla="*/ 64 w 76"/>
                  <a:gd name="T29" fmla="*/ 30 h 83"/>
                  <a:gd name="T30" fmla="*/ 76 w 76"/>
                  <a:gd name="T31" fmla="*/ 30 h 83"/>
                  <a:gd name="T32" fmla="*/ 76 w 76"/>
                  <a:gd name="T33" fmla="*/ 11 h 83"/>
                  <a:gd name="T34" fmla="*/ 45 w 76"/>
                  <a:gd name="T35" fmla="*/ 11 h 83"/>
                  <a:gd name="T36" fmla="*/ 45 w 76"/>
                  <a:gd name="T37" fmla="*/ 11 h 83"/>
                  <a:gd name="T38" fmla="*/ 45 w 76"/>
                  <a:gd name="T39" fmla="*/ 3 h 83"/>
                  <a:gd name="T40" fmla="*/ 45 w 76"/>
                  <a:gd name="T41" fmla="*/ 3 h 83"/>
                  <a:gd name="T42" fmla="*/ 45 w 76"/>
                  <a:gd name="T43" fmla="*/ 3 h 83"/>
                  <a:gd name="T44" fmla="*/ 34 w 76"/>
                  <a:gd name="T45" fmla="*/ 45 h 83"/>
                  <a:gd name="T46" fmla="*/ 34 w 76"/>
                  <a:gd name="T47" fmla="*/ 64 h 83"/>
                  <a:gd name="T48" fmla="*/ 34 w 76"/>
                  <a:gd name="T49" fmla="*/ 64 h 83"/>
                  <a:gd name="T50" fmla="*/ 30 w 76"/>
                  <a:gd name="T51" fmla="*/ 67 h 83"/>
                  <a:gd name="T52" fmla="*/ 23 w 76"/>
                  <a:gd name="T53" fmla="*/ 67 h 83"/>
                  <a:gd name="T54" fmla="*/ 23 w 76"/>
                  <a:gd name="T55" fmla="*/ 67 h 83"/>
                  <a:gd name="T56" fmla="*/ 27 w 76"/>
                  <a:gd name="T57" fmla="*/ 83 h 83"/>
                  <a:gd name="T58" fmla="*/ 27 w 76"/>
                  <a:gd name="T59" fmla="*/ 83 h 83"/>
                  <a:gd name="T60" fmla="*/ 42 w 76"/>
                  <a:gd name="T61" fmla="*/ 79 h 83"/>
                  <a:gd name="T62" fmla="*/ 45 w 76"/>
                  <a:gd name="T63" fmla="*/ 75 h 83"/>
                  <a:gd name="T64" fmla="*/ 45 w 76"/>
                  <a:gd name="T65" fmla="*/ 71 h 83"/>
                  <a:gd name="T66" fmla="*/ 45 w 76"/>
                  <a:gd name="T67" fmla="*/ 45 h 83"/>
                  <a:gd name="T68" fmla="*/ 76 w 76"/>
                  <a:gd name="T69" fmla="*/ 45 h 83"/>
                  <a:gd name="T70" fmla="*/ 76 w 76"/>
                  <a:gd name="T71" fmla="*/ 33 h 83"/>
                  <a:gd name="T72" fmla="*/ 0 w 76"/>
                  <a:gd name="T73" fmla="*/ 33 h 83"/>
                  <a:gd name="T74" fmla="*/ 0 w 76"/>
                  <a:gd name="T75" fmla="*/ 45 h 83"/>
                  <a:gd name="T76" fmla="*/ 34 w 76"/>
                  <a:gd name="T77" fmla="*/ 45 h 83"/>
                  <a:gd name="T78" fmla="*/ 34 w 76"/>
                  <a:gd name="T79"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83">
                    <a:moveTo>
                      <a:pt x="45" y="3"/>
                    </a:moveTo>
                    <a:lnTo>
                      <a:pt x="45" y="3"/>
                    </a:lnTo>
                    <a:lnTo>
                      <a:pt x="45" y="0"/>
                    </a:lnTo>
                    <a:lnTo>
                      <a:pt x="30" y="0"/>
                    </a:lnTo>
                    <a:lnTo>
                      <a:pt x="34" y="11"/>
                    </a:lnTo>
                    <a:lnTo>
                      <a:pt x="4" y="11"/>
                    </a:lnTo>
                    <a:lnTo>
                      <a:pt x="4" y="30"/>
                    </a:lnTo>
                    <a:lnTo>
                      <a:pt x="15" y="30"/>
                    </a:lnTo>
                    <a:lnTo>
                      <a:pt x="15" y="18"/>
                    </a:lnTo>
                    <a:lnTo>
                      <a:pt x="64" y="18"/>
                    </a:lnTo>
                    <a:lnTo>
                      <a:pt x="64" y="30"/>
                    </a:lnTo>
                    <a:lnTo>
                      <a:pt x="76" y="30"/>
                    </a:lnTo>
                    <a:lnTo>
                      <a:pt x="76" y="11"/>
                    </a:lnTo>
                    <a:lnTo>
                      <a:pt x="45" y="11"/>
                    </a:lnTo>
                    <a:lnTo>
                      <a:pt x="45" y="3"/>
                    </a:lnTo>
                    <a:close/>
                    <a:moveTo>
                      <a:pt x="34" y="45"/>
                    </a:moveTo>
                    <a:lnTo>
                      <a:pt x="34" y="64"/>
                    </a:lnTo>
                    <a:lnTo>
                      <a:pt x="30" y="67"/>
                    </a:lnTo>
                    <a:lnTo>
                      <a:pt x="23" y="67"/>
                    </a:lnTo>
                    <a:lnTo>
                      <a:pt x="27" y="83"/>
                    </a:lnTo>
                    <a:lnTo>
                      <a:pt x="42" y="79"/>
                    </a:lnTo>
                    <a:lnTo>
                      <a:pt x="45" y="75"/>
                    </a:lnTo>
                    <a:lnTo>
                      <a:pt x="45" y="71"/>
                    </a:lnTo>
                    <a:lnTo>
                      <a:pt x="45" y="45"/>
                    </a:lnTo>
                    <a:lnTo>
                      <a:pt x="76" y="45"/>
                    </a:lnTo>
                    <a:lnTo>
                      <a:pt x="76" y="33"/>
                    </a:lnTo>
                    <a:lnTo>
                      <a:pt x="0" y="33"/>
                    </a:lnTo>
                    <a:lnTo>
                      <a:pt x="0" y="45"/>
                    </a:lnTo>
                    <a:lnTo>
                      <a:pt x="34" y="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7" name="Freeform 32"/>
              <p:cNvSpPr>
                <a:spLocks noEditPoints="1" noChangeArrowheads="1"/>
              </p:cNvSpPr>
              <p:nvPr/>
            </p:nvSpPr>
            <p:spPr bwMode="auto">
              <a:xfrm>
                <a:off x="8749" y="3441"/>
                <a:ext cx="131" cy="124"/>
              </a:xfrm>
              <a:custGeom>
                <a:avLst/>
                <a:gdLst>
                  <a:gd name="T0" fmla="*/ 23 w 83"/>
                  <a:gd name="T1" fmla="*/ 3 h 79"/>
                  <a:gd name="T2" fmla="*/ 15 w 83"/>
                  <a:gd name="T3" fmla="*/ 0 h 79"/>
                  <a:gd name="T4" fmla="*/ 0 w 83"/>
                  <a:gd name="T5" fmla="*/ 22 h 79"/>
                  <a:gd name="T6" fmla="*/ 8 w 83"/>
                  <a:gd name="T7" fmla="*/ 30 h 79"/>
                  <a:gd name="T8" fmla="*/ 26 w 83"/>
                  <a:gd name="T9" fmla="*/ 3 h 79"/>
                  <a:gd name="T10" fmla="*/ 23 w 83"/>
                  <a:gd name="T11" fmla="*/ 3 h 79"/>
                  <a:gd name="T12" fmla="*/ 23 w 83"/>
                  <a:gd name="T13" fmla="*/ 3 h 79"/>
                  <a:gd name="T14" fmla="*/ 41 w 83"/>
                  <a:gd name="T15" fmla="*/ 33 h 79"/>
                  <a:gd name="T16" fmla="*/ 38 w 83"/>
                  <a:gd name="T17" fmla="*/ 26 h 79"/>
                  <a:gd name="T18" fmla="*/ 41 w 83"/>
                  <a:gd name="T19" fmla="*/ 26 h 79"/>
                  <a:gd name="T20" fmla="*/ 57 w 83"/>
                  <a:gd name="T21" fmla="*/ 26 h 79"/>
                  <a:gd name="T22" fmla="*/ 49 w 83"/>
                  <a:gd name="T23" fmla="*/ 33 h 79"/>
                  <a:gd name="T24" fmla="*/ 49 w 83"/>
                  <a:gd name="T25" fmla="*/ 26 h 79"/>
                  <a:gd name="T26" fmla="*/ 68 w 83"/>
                  <a:gd name="T27" fmla="*/ 26 h 79"/>
                  <a:gd name="T28" fmla="*/ 64 w 83"/>
                  <a:gd name="T29" fmla="*/ 33 h 79"/>
                  <a:gd name="T30" fmla="*/ 64 w 83"/>
                  <a:gd name="T31" fmla="*/ 26 h 79"/>
                  <a:gd name="T32" fmla="*/ 45 w 83"/>
                  <a:gd name="T33" fmla="*/ 56 h 79"/>
                  <a:gd name="T34" fmla="*/ 49 w 83"/>
                  <a:gd name="T35" fmla="*/ 60 h 79"/>
                  <a:gd name="T36" fmla="*/ 49 w 83"/>
                  <a:gd name="T37" fmla="*/ 67 h 79"/>
                  <a:gd name="T38" fmla="*/ 60 w 83"/>
                  <a:gd name="T39" fmla="*/ 64 h 79"/>
                  <a:gd name="T40" fmla="*/ 79 w 83"/>
                  <a:gd name="T41" fmla="*/ 52 h 79"/>
                  <a:gd name="T42" fmla="*/ 26 w 83"/>
                  <a:gd name="T43" fmla="*/ 45 h 79"/>
                  <a:gd name="T44" fmla="*/ 57 w 83"/>
                  <a:gd name="T45" fmla="*/ 52 h 79"/>
                  <a:gd name="T46" fmla="*/ 45 w 83"/>
                  <a:gd name="T47" fmla="*/ 56 h 79"/>
                  <a:gd name="T48" fmla="*/ 45 w 83"/>
                  <a:gd name="T49" fmla="*/ 56 h 79"/>
                  <a:gd name="T50" fmla="*/ 72 w 83"/>
                  <a:gd name="T51" fmla="*/ 67 h 79"/>
                  <a:gd name="T52" fmla="*/ 75 w 83"/>
                  <a:gd name="T53" fmla="*/ 75 h 79"/>
                  <a:gd name="T54" fmla="*/ 83 w 83"/>
                  <a:gd name="T55" fmla="*/ 67 h 79"/>
                  <a:gd name="T56" fmla="*/ 72 w 83"/>
                  <a:gd name="T57" fmla="*/ 52 h 79"/>
                  <a:gd name="T58" fmla="*/ 64 w 83"/>
                  <a:gd name="T59" fmla="*/ 60 h 79"/>
                  <a:gd name="T60" fmla="*/ 68 w 83"/>
                  <a:gd name="T61" fmla="*/ 67 h 79"/>
                  <a:gd name="T62" fmla="*/ 60 w 83"/>
                  <a:gd name="T63" fmla="*/ 64 h 79"/>
                  <a:gd name="T64" fmla="*/ 57 w 83"/>
                  <a:gd name="T65" fmla="*/ 71 h 79"/>
                  <a:gd name="T66" fmla="*/ 49 w 83"/>
                  <a:gd name="T67" fmla="*/ 71 h 79"/>
                  <a:gd name="T68" fmla="*/ 45 w 83"/>
                  <a:gd name="T69" fmla="*/ 67 h 79"/>
                  <a:gd name="T70" fmla="*/ 34 w 83"/>
                  <a:gd name="T71" fmla="*/ 56 h 79"/>
                  <a:gd name="T72" fmla="*/ 26 w 83"/>
                  <a:gd name="T73" fmla="*/ 56 h 79"/>
                  <a:gd name="T74" fmla="*/ 23 w 83"/>
                  <a:gd name="T75" fmla="*/ 71 h 79"/>
                  <a:gd name="T76" fmla="*/ 23 w 83"/>
                  <a:gd name="T77" fmla="*/ 41 h 79"/>
                  <a:gd name="T78" fmla="*/ 26 w 83"/>
                  <a:gd name="T79" fmla="*/ 41 h 79"/>
                  <a:gd name="T80" fmla="*/ 79 w 83"/>
                  <a:gd name="T81" fmla="*/ 18 h 79"/>
                  <a:gd name="T82" fmla="*/ 57 w 83"/>
                  <a:gd name="T83" fmla="*/ 15 h 79"/>
                  <a:gd name="T84" fmla="*/ 79 w 83"/>
                  <a:gd name="T85" fmla="*/ 3 h 79"/>
                  <a:gd name="T86" fmla="*/ 57 w 83"/>
                  <a:gd name="T87" fmla="*/ 3 h 79"/>
                  <a:gd name="T88" fmla="*/ 60 w 83"/>
                  <a:gd name="T89" fmla="*/ 3 h 79"/>
                  <a:gd name="T90" fmla="*/ 60 w 83"/>
                  <a:gd name="T91" fmla="*/ 0 h 79"/>
                  <a:gd name="T92" fmla="*/ 45 w 83"/>
                  <a:gd name="T93" fmla="*/ 0 h 79"/>
                  <a:gd name="T94" fmla="*/ 26 w 83"/>
                  <a:gd name="T95" fmla="*/ 3 h 79"/>
                  <a:gd name="T96" fmla="*/ 45 w 83"/>
                  <a:gd name="T97" fmla="*/ 15 h 79"/>
                  <a:gd name="T98" fmla="*/ 26 w 83"/>
                  <a:gd name="T99" fmla="*/ 18 h 79"/>
                  <a:gd name="T100" fmla="*/ 26 w 83"/>
                  <a:gd name="T101" fmla="*/ 22 h 79"/>
                  <a:gd name="T102" fmla="*/ 19 w 83"/>
                  <a:gd name="T103" fmla="*/ 18 h 79"/>
                  <a:gd name="T104" fmla="*/ 0 w 83"/>
                  <a:gd name="T105" fmla="*/ 49 h 79"/>
                  <a:gd name="T106" fmla="*/ 8 w 83"/>
                  <a:gd name="T107" fmla="*/ 56 h 79"/>
                  <a:gd name="T108" fmla="*/ 11 w 83"/>
                  <a:gd name="T109" fmla="*/ 79 h 79"/>
                  <a:gd name="T110" fmla="*/ 23 w 83"/>
                  <a:gd name="T111" fmla="*/ 75 h 79"/>
                  <a:gd name="T112" fmla="*/ 30 w 83"/>
                  <a:gd name="T113" fmla="*/ 79 h 79"/>
                  <a:gd name="T114" fmla="*/ 34 w 83"/>
                  <a:gd name="T115" fmla="*/ 71 h 79"/>
                  <a:gd name="T116" fmla="*/ 38 w 83"/>
                  <a:gd name="T117" fmla="*/ 79 h 79"/>
                  <a:gd name="T118" fmla="*/ 64 w 83"/>
                  <a:gd name="T119" fmla="*/ 79 h 79"/>
                  <a:gd name="T120" fmla="*/ 68 w 83"/>
                  <a:gd name="T121" fmla="*/ 79 h 79"/>
                  <a:gd name="T122" fmla="*/ 72 w 83"/>
                  <a:gd name="T123"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79">
                    <a:moveTo>
                      <a:pt x="23" y="3"/>
                    </a:moveTo>
                    <a:lnTo>
                      <a:pt x="23" y="3"/>
                    </a:lnTo>
                    <a:lnTo>
                      <a:pt x="15" y="0"/>
                    </a:lnTo>
                    <a:lnTo>
                      <a:pt x="8" y="11"/>
                    </a:lnTo>
                    <a:lnTo>
                      <a:pt x="0" y="22"/>
                    </a:lnTo>
                    <a:lnTo>
                      <a:pt x="8" y="30"/>
                    </a:lnTo>
                    <a:lnTo>
                      <a:pt x="26" y="3"/>
                    </a:lnTo>
                    <a:lnTo>
                      <a:pt x="23" y="3"/>
                    </a:lnTo>
                    <a:close/>
                    <a:moveTo>
                      <a:pt x="41" y="26"/>
                    </a:moveTo>
                    <a:lnTo>
                      <a:pt x="41" y="33"/>
                    </a:lnTo>
                    <a:lnTo>
                      <a:pt x="38" y="33"/>
                    </a:lnTo>
                    <a:lnTo>
                      <a:pt x="38" y="26"/>
                    </a:lnTo>
                    <a:lnTo>
                      <a:pt x="41" y="26"/>
                    </a:lnTo>
                    <a:close/>
                    <a:moveTo>
                      <a:pt x="49" y="26"/>
                    </a:moveTo>
                    <a:lnTo>
                      <a:pt x="57" y="26"/>
                    </a:lnTo>
                    <a:lnTo>
                      <a:pt x="57" y="33"/>
                    </a:lnTo>
                    <a:lnTo>
                      <a:pt x="49" y="33"/>
                    </a:lnTo>
                    <a:lnTo>
                      <a:pt x="49" y="26"/>
                    </a:lnTo>
                    <a:close/>
                    <a:moveTo>
                      <a:pt x="64" y="26"/>
                    </a:moveTo>
                    <a:lnTo>
                      <a:pt x="68" y="26"/>
                    </a:lnTo>
                    <a:lnTo>
                      <a:pt x="68" y="33"/>
                    </a:lnTo>
                    <a:lnTo>
                      <a:pt x="64" y="33"/>
                    </a:lnTo>
                    <a:lnTo>
                      <a:pt x="64" y="26"/>
                    </a:lnTo>
                    <a:close/>
                    <a:moveTo>
                      <a:pt x="45" y="56"/>
                    </a:moveTo>
                    <a:lnTo>
                      <a:pt x="45" y="56"/>
                    </a:lnTo>
                    <a:lnTo>
                      <a:pt x="49" y="60"/>
                    </a:lnTo>
                    <a:lnTo>
                      <a:pt x="49" y="67"/>
                    </a:lnTo>
                    <a:lnTo>
                      <a:pt x="60" y="64"/>
                    </a:lnTo>
                    <a:lnTo>
                      <a:pt x="57" y="52"/>
                    </a:lnTo>
                    <a:lnTo>
                      <a:pt x="79" y="52"/>
                    </a:lnTo>
                    <a:lnTo>
                      <a:pt x="79" y="45"/>
                    </a:lnTo>
                    <a:lnTo>
                      <a:pt x="26" y="45"/>
                    </a:lnTo>
                    <a:lnTo>
                      <a:pt x="26" y="52"/>
                    </a:lnTo>
                    <a:lnTo>
                      <a:pt x="57" y="52"/>
                    </a:lnTo>
                    <a:lnTo>
                      <a:pt x="45" y="56"/>
                    </a:lnTo>
                    <a:close/>
                    <a:moveTo>
                      <a:pt x="72" y="67"/>
                    </a:moveTo>
                    <a:lnTo>
                      <a:pt x="72" y="67"/>
                    </a:lnTo>
                    <a:lnTo>
                      <a:pt x="75" y="75"/>
                    </a:lnTo>
                    <a:lnTo>
                      <a:pt x="83" y="67"/>
                    </a:lnTo>
                    <a:lnTo>
                      <a:pt x="72" y="52"/>
                    </a:lnTo>
                    <a:lnTo>
                      <a:pt x="64" y="60"/>
                    </a:lnTo>
                    <a:lnTo>
                      <a:pt x="68" y="67"/>
                    </a:lnTo>
                    <a:lnTo>
                      <a:pt x="60" y="64"/>
                    </a:lnTo>
                    <a:lnTo>
                      <a:pt x="60" y="71"/>
                    </a:lnTo>
                    <a:lnTo>
                      <a:pt x="57" y="71"/>
                    </a:lnTo>
                    <a:lnTo>
                      <a:pt x="49" y="71"/>
                    </a:lnTo>
                    <a:lnTo>
                      <a:pt x="45" y="71"/>
                    </a:lnTo>
                    <a:lnTo>
                      <a:pt x="45" y="67"/>
                    </a:lnTo>
                    <a:lnTo>
                      <a:pt x="45" y="56"/>
                    </a:lnTo>
                    <a:lnTo>
                      <a:pt x="34" y="56"/>
                    </a:lnTo>
                    <a:lnTo>
                      <a:pt x="34" y="60"/>
                    </a:lnTo>
                    <a:lnTo>
                      <a:pt x="26" y="56"/>
                    </a:lnTo>
                    <a:lnTo>
                      <a:pt x="23" y="71"/>
                    </a:lnTo>
                    <a:lnTo>
                      <a:pt x="23" y="41"/>
                    </a:lnTo>
                    <a:lnTo>
                      <a:pt x="26" y="30"/>
                    </a:lnTo>
                    <a:lnTo>
                      <a:pt x="26" y="41"/>
                    </a:lnTo>
                    <a:lnTo>
                      <a:pt x="79" y="41"/>
                    </a:lnTo>
                    <a:lnTo>
                      <a:pt x="79" y="18"/>
                    </a:lnTo>
                    <a:lnTo>
                      <a:pt x="57" y="18"/>
                    </a:lnTo>
                    <a:lnTo>
                      <a:pt x="57" y="15"/>
                    </a:lnTo>
                    <a:lnTo>
                      <a:pt x="79" y="15"/>
                    </a:lnTo>
                    <a:lnTo>
                      <a:pt x="79" y="3"/>
                    </a:lnTo>
                    <a:lnTo>
                      <a:pt x="57" y="3"/>
                    </a:lnTo>
                    <a:lnTo>
                      <a:pt x="60" y="3"/>
                    </a:lnTo>
                    <a:lnTo>
                      <a:pt x="60" y="0"/>
                    </a:lnTo>
                    <a:lnTo>
                      <a:pt x="49" y="0"/>
                    </a:lnTo>
                    <a:lnTo>
                      <a:pt x="45" y="0"/>
                    </a:lnTo>
                    <a:lnTo>
                      <a:pt x="45" y="3"/>
                    </a:lnTo>
                    <a:lnTo>
                      <a:pt x="26" y="3"/>
                    </a:lnTo>
                    <a:lnTo>
                      <a:pt x="26" y="15"/>
                    </a:lnTo>
                    <a:lnTo>
                      <a:pt x="45" y="15"/>
                    </a:lnTo>
                    <a:lnTo>
                      <a:pt x="45" y="18"/>
                    </a:lnTo>
                    <a:lnTo>
                      <a:pt x="26" y="18"/>
                    </a:lnTo>
                    <a:lnTo>
                      <a:pt x="26" y="22"/>
                    </a:lnTo>
                    <a:lnTo>
                      <a:pt x="19" y="18"/>
                    </a:lnTo>
                    <a:lnTo>
                      <a:pt x="11" y="33"/>
                    </a:lnTo>
                    <a:lnTo>
                      <a:pt x="0" y="49"/>
                    </a:lnTo>
                    <a:lnTo>
                      <a:pt x="8" y="56"/>
                    </a:lnTo>
                    <a:lnTo>
                      <a:pt x="11" y="52"/>
                    </a:lnTo>
                    <a:lnTo>
                      <a:pt x="11" y="79"/>
                    </a:lnTo>
                    <a:lnTo>
                      <a:pt x="23" y="79"/>
                    </a:lnTo>
                    <a:lnTo>
                      <a:pt x="23" y="75"/>
                    </a:lnTo>
                    <a:lnTo>
                      <a:pt x="30" y="79"/>
                    </a:lnTo>
                    <a:lnTo>
                      <a:pt x="34" y="64"/>
                    </a:lnTo>
                    <a:lnTo>
                      <a:pt x="34" y="71"/>
                    </a:lnTo>
                    <a:lnTo>
                      <a:pt x="38" y="79"/>
                    </a:lnTo>
                    <a:lnTo>
                      <a:pt x="45" y="79"/>
                    </a:lnTo>
                    <a:lnTo>
                      <a:pt x="64" y="79"/>
                    </a:lnTo>
                    <a:lnTo>
                      <a:pt x="68" y="79"/>
                    </a:lnTo>
                    <a:lnTo>
                      <a:pt x="72"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8" name="Freeform 33"/>
              <p:cNvSpPr>
                <a:spLocks noChangeArrowheads="1"/>
              </p:cNvSpPr>
              <p:nvPr/>
            </p:nvSpPr>
            <p:spPr bwMode="auto">
              <a:xfrm>
                <a:off x="8897" y="3441"/>
                <a:ext cx="126" cy="124"/>
              </a:xfrm>
              <a:custGeom>
                <a:avLst/>
                <a:gdLst>
                  <a:gd name="T0" fmla="*/ 46 w 80"/>
                  <a:gd name="T1" fmla="*/ 11 h 79"/>
                  <a:gd name="T2" fmla="*/ 46 w 80"/>
                  <a:gd name="T3" fmla="*/ 11 h 79"/>
                  <a:gd name="T4" fmla="*/ 46 w 80"/>
                  <a:gd name="T5" fmla="*/ 7 h 79"/>
                  <a:gd name="T6" fmla="*/ 46 w 80"/>
                  <a:gd name="T7" fmla="*/ 7 h 79"/>
                  <a:gd name="T8" fmla="*/ 46 w 80"/>
                  <a:gd name="T9" fmla="*/ 0 h 79"/>
                  <a:gd name="T10" fmla="*/ 46 w 80"/>
                  <a:gd name="T11" fmla="*/ 0 h 79"/>
                  <a:gd name="T12" fmla="*/ 38 w 80"/>
                  <a:gd name="T13" fmla="*/ 0 h 79"/>
                  <a:gd name="T14" fmla="*/ 38 w 80"/>
                  <a:gd name="T15" fmla="*/ 0 h 79"/>
                  <a:gd name="T16" fmla="*/ 30 w 80"/>
                  <a:gd name="T17" fmla="*/ 0 h 79"/>
                  <a:gd name="T18" fmla="*/ 30 w 80"/>
                  <a:gd name="T19" fmla="*/ 0 h 79"/>
                  <a:gd name="T20" fmla="*/ 34 w 80"/>
                  <a:gd name="T21" fmla="*/ 11 h 79"/>
                  <a:gd name="T22" fmla="*/ 0 w 80"/>
                  <a:gd name="T23" fmla="*/ 11 h 79"/>
                  <a:gd name="T24" fmla="*/ 0 w 80"/>
                  <a:gd name="T25" fmla="*/ 22 h 79"/>
                  <a:gd name="T26" fmla="*/ 34 w 80"/>
                  <a:gd name="T27" fmla="*/ 22 h 79"/>
                  <a:gd name="T28" fmla="*/ 34 w 80"/>
                  <a:gd name="T29" fmla="*/ 33 h 79"/>
                  <a:gd name="T30" fmla="*/ 8 w 80"/>
                  <a:gd name="T31" fmla="*/ 33 h 79"/>
                  <a:gd name="T32" fmla="*/ 8 w 80"/>
                  <a:gd name="T33" fmla="*/ 71 h 79"/>
                  <a:gd name="T34" fmla="*/ 23 w 80"/>
                  <a:gd name="T35" fmla="*/ 71 h 79"/>
                  <a:gd name="T36" fmla="*/ 23 w 80"/>
                  <a:gd name="T37" fmla="*/ 41 h 79"/>
                  <a:gd name="T38" fmla="*/ 34 w 80"/>
                  <a:gd name="T39" fmla="*/ 41 h 79"/>
                  <a:gd name="T40" fmla="*/ 34 w 80"/>
                  <a:gd name="T41" fmla="*/ 79 h 79"/>
                  <a:gd name="T42" fmla="*/ 46 w 80"/>
                  <a:gd name="T43" fmla="*/ 79 h 79"/>
                  <a:gd name="T44" fmla="*/ 46 w 80"/>
                  <a:gd name="T45" fmla="*/ 41 h 79"/>
                  <a:gd name="T46" fmla="*/ 57 w 80"/>
                  <a:gd name="T47" fmla="*/ 41 h 79"/>
                  <a:gd name="T48" fmla="*/ 57 w 80"/>
                  <a:gd name="T49" fmla="*/ 60 h 79"/>
                  <a:gd name="T50" fmla="*/ 57 w 80"/>
                  <a:gd name="T51" fmla="*/ 60 h 79"/>
                  <a:gd name="T52" fmla="*/ 57 w 80"/>
                  <a:gd name="T53" fmla="*/ 64 h 79"/>
                  <a:gd name="T54" fmla="*/ 49 w 80"/>
                  <a:gd name="T55" fmla="*/ 64 h 79"/>
                  <a:gd name="T56" fmla="*/ 49 w 80"/>
                  <a:gd name="T57" fmla="*/ 64 h 79"/>
                  <a:gd name="T58" fmla="*/ 49 w 80"/>
                  <a:gd name="T59" fmla="*/ 75 h 79"/>
                  <a:gd name="T60" fmla="*/ 49 w 80"/>
                  <a:gd name="T61" fmla="*/ 75 h 79"/>
                  <a:gd name="T62" fmla="*/ 64 w 80"/>
                  <a:gd name="T63" fmla="*/ 71 h 79"/>
                  <a:gd name="T64" fmla="*/ 68 w 80"/>
                  <a:gd name="T65" fmla="*/ 67 h 79"/>
                  <a:gd name="T66" fmla="*/ 68 w 80"/>
                  <a:gd name="T67" fmla="*/ 64 h 79"/>
                  <a:gd name="T68" fmla="*/ 68 w 80"/>
                  <a:gd name="T69" fmla="*/ 33 h 79"/>
                  <a:gd name="T70" fmla="*/ 46 w 80"/>
                  <a:gd name="T71" fmla="*/ 33 h 79"/>
                  <a:gd name="T72" fmla="*/ 46 w 80"/>
                  <a:gd name="T73" fmla="*/ 22 h 79"/>
                  <a:gd name="T74" fmla="*/ 80 w 80"/>
                  <a:gd name="T75" fmla="*/ 22 h 79"/>
                  <a:gd name="T76" fmla="*/ 80 w 80"/>
                  <a:gd name="T77" fmla="*/ 11 h 79"/>
                  <a:gd name="T78" fmla="*/ 38 w 80"/>
                  <a:gd name="T79" fmla="*/ 11 h 79"/>
                  <a:gd name="T80" fmla="*/ 38 w 80"/>
                  <a:gd name="T81" fmla="*/ 11 h 79"/>
                  <a:gd name="T82" fmla="*/ 46 w 80"/>
                  <a:gd name="T83" fmla="*/ 11 h 79"/>
                  <a:gd name="T84" fmla="*/ 46 w 80"/>
                  <a:gd name="T85" fmla="*/ 11 h 79"/>
                  <a:gd name="T86" fmla="*/ 46 w 80"/>
                  <a:gd name="T87"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79">
                    <a:moveTo>
                      <a:pt x="46" y="11"/>
                    </a:moveTo>
                    <a:lnTo>
                      <a:pt x="46" y="11"/>
                    </a:lnTo>
                    <a:lnTo>
                      <a:pt x="46" y="7"/>
                    </a:lnTo>
                    <a:lnTo>
                      <a:pt x="46" y="0"/>
                    </a:lnTo>
                    <a:lnTo>
                      <a:pt x="38" y="0"/>
                    </a:lnTo>
                    <a:lnTo>
                      <a:pt x="30" y="0"/>
                    </a:lnTo>
                    <a:lnTo>
                      <a:pt x="34" y="11"/>
                    </a:lnTo>
                    <a:lnTo>
                      <a:pt x="0" y="11"/>
                    </a:lnTo>
                    <a:lnTo>
                      <a:pt x="0" y="22"/>
                    </a:lnTo>
                    <a:lnTo>
                      <a:pt x="34" y="22"/>
                    </a:lnTo>
                    <a:lnTo>
                      <a:pt x="34" y="33"/>
                    </a:lnTo>
                    <a:lnTo>
                      <a:pt x="8" y="33"/>
                    </a:lnTo>
                    <a:lnTo>
                      <a:pt x="8" y="71"/>
                    </a:lnTo>
                    <a:lnTo>
                      <a:pt x="23" y="71"/>
                    </a:lnTo>
                    <a:lnTo>
                      <a:pt x="23" y="41"/>
                    </a:lnTo>
                    <a:lnTo>
                      <a:pt x="34" y="41"/>
                    </a:lnTo>
                    <a:lnTo>
                      <a:pt x="34" y="79"/>
                    </a:lnTo>
                    <a:lnTo>
                      <a:pt x="46" y="79"/>
                    </a:lnTo>
                    <a:lnTo>
                      <a:pt x="46" y="41"/>
                    </a:lnTo>
                    <a:lnTo>
                      <a:pt x="57" y="41"/>
                    </a:lnTo>
                    <a:lnTo>
                      <a:pt x="57" y="60"/>
                    </a:lnTo>
                    <a:lnTo>
                      <a:pt x="57" y="64"/>
                    </a:lnTo>
                    <a:lnTo>
                      <a:pt x="49" y="64"/>
                    </a:lnTo>
                    <a:lnTo>
                      <a:pt x="49" y="75"/>
                    </a:lnTo>
                    <a:lnTo>
                      <a:pt x="64" y="71"/>
                    </a:lnTo>
                    <a:lnTo>
                      <a:pt x="68" y="67"/>
                    </a:lnTo>
                    <a:lnTo>
                      <a:pt x="68" y="64"/>
                    </a:lnTo>
                    <a:lnTo>
                      <a:pt x="68" y="33"/>
                    </a:lnTo>
                    <a:lnTo>
                      <a:pt x="46" y="33"/>
                    </a:lnTo>
                    <a:lnTo>
                      <a:pt x="46" y="22"/>
                    </a:lnTo>
                    <a:lnTo>
                      <a:pt x="80" y="22"/>
                    </a:lnTo>
                    <a:lnTo>
                      <a:pt x="80" y="11"/>
                    </a:lnTo>
                    <a:lnTo>
                      <a:pt x="38" y="11"/>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9" name="Freeform 34"/>
              <p:cNvSpPr>
                <a:spLocks noChangeArrowheads="1"/>
              </p:cNvSpPr>
              <p:nvPr/>
            </p:nvSpPr>
            <p:spPr bwMode="auto">
              <a:xfrm>
                <a:off x="5960" y="6077"/>
                <a:ext cx="1590" cy="2253"/>
              </a:xfrm>
              <a:custGeom>
                <a:avLst/>
                <a:gdLst>
                  <a:gd name="T0" fmla="*/ 951 w 1011"/>
                  <a:gd name="T1" fmla="*/ 705 h 1433"/>
                  <a:gd name="T2" fmla="*/ 909 w 1011"/>
                  <a:gd name="T3" fmla="*/ 679 h 1433"/>
                  <a:gd name="T4" fmla="*/ 785 w 1011"/>
                  <a:gd name="T5" fmla="*/ 686 h 1433"/>
                  <a:gd name="T6" fmla="*/ 815 w 1011"/>
                  <a:gd name="T7" fmla="*/ 667 h 1433"/>
                  <a:gd name="T8" fmla="*/ 807 w 1011"/>
                  <a:gd name="T9" fmla="*/ 633 h 1433"/>
                  <a:gd name="T10" fmla="*/ 815 w 1011"/>
                  <a:gd name="T11" fmla="*/ 611 h 1433"/>
                  <a:gd name="T12" fmla="*/ 781 w 1011"/>
                  <a:gd name="T13" fmla="*/ 532 h 1433"/>
                  <a:gd name="T14" fmla="*/ 785 w 1011"/>
                  <a:gd name="T15" fmla="*/ 445 h 1433"/>
                  <a:gd name="T16" fmla="*/ 774 w 1011"/>
                  <a:gd name="T17" fmla="*/ 373 h 1433"/>
                  <a:gd name="T18" fmla="*/ 792 w 1011"/>
                  <a:gd name="T19" fmla="*/ 286 h 1433"/>
                  <a:gd name="T20" fmla="*/ 717 w 1011"/>
                  <a:gd name="T21" fmla="*/ 249 h 1433"/>
                  <a:gd name="T22" fmla="*/ 660 w 1011"/>
                  <a:gd name="T23" fmla="*/ 260 h 1433"/>
                  <a:gd name="T24" fmla="*/ 596 w 1011"/>
                  <a:gd name="T25" fmla="*/ 260 h 1433"/>
                  <a:gd name="T26" fmla="*/ 555 w 1011"/>
                  <a:gd name="T27" fmla="*/ 271 h 1433"/>
                  <a:gd name="T28" fmla="*/ 513 w 1011"/>
                  <a:gd name="T29" fmla="*/ 222 h 1433"/>
                  <a:gd name="T30" fmla="*/ 558 w 1011"/>
                  <a:gd name="T31" fmla="*/ 162 h 1433"/>
                  <a:gd name="T32" fmla="*/ 540 w 1011"/>
                  <a:gd name="T33" fmla="*/ 83 h 1433"/>
                  <a:gd name="T34" fmla="*/ 411 w 1011"/>
                  <a:gd name="T35" fmla="*/ 37 h 1433"/>
                  <a:gd name="T36" fmla="*/ 392 w 1011"/>
                  <a:gd name="T37" fmla="*/ 181 h 1433"/>
                  <a:gd name="T38" fmla="*/ 298 w 1011"/>
                  <a:gd name="T39" fmla="*/ 211 h 1433"/>
                  <a:gd name="T40" fmla="*/ 226 w 1011"/>
                  <a:gd name="T41" fmla="*/ 218 h 1433"/>
                  <a:gd name="T42" fmla="*/ 125 w 1011"/>
                  <a:gd name="T43" fmla="*/ 403 h 1433"/>
                  <a:gd name="T44" fmla="*/ 79 w 1011"/>
                  <a:gd name="T45" fmla="*/ 381 h 1433"/>
                  <a:gd name="T46" fmla="*/ 49 w 1011"/>
                  <a:gd name="T47" fmla="*/ 479 h 1433"/>
                  <a:gd name="T48" fmla="*/ 83 w 1011"/>
                  <a:gd name="T49" fmla="*/ 577 h 1433"/>
                  <a:gd name="T50" fmla="*/ 38 w 1011"/>
                  <a:gd name="T51" fmla="*/ 622 h 1433"/>
                  <a:gd name="T52" fmla="*/ 4 w 1011"/>
                  <a:gd name="T53" fmla="*/ 675 h 1433"/>
                  <a:gd name="T54" fmla="*/ 0 w 1011"/>
                  <a:gd name="T55" fmla="*/ 784 h 1433"/>
                  <a:gd name="T56" fmla="*/ 113 w 1011"/>
                  <a:gd name="T57" fmla="*/ 973 h 1433"/>
                  <a:gd name="T58" fmla="*/ 83 w 1011"/>
                  <a:gd name="T59" fmla="*/ 1037 h 1433"/>
                  <a:gd name="T60" fmla="*/ 121 w 1011"/>
                  <a:gd name="T61" fmla="*/ 1230 h 1433"/>
                  <a:gd name="T62" fmla="*/ 192 w 1011"/>
                  <a:gd name="T63" fmla="*/ 1369 h 1433"/>
                  <a:gd name="T64" fmla="*/ 321 w 1011"/>
                  <a:gd name="T65" fmla="*/ 1396 h 1433"/>
                  <a:gd name="T66" fmla="*/ 381 w 1011"/>
                  <a:gd name="T67" fmla="*/ 1260 h 1433"/>
                  <a:gd name="T68" fmla="*/ 423 w 1011"/>
                  <a:gd name="T69" fmla="*/ 1256 h 1433"/>
                  <a:gd name="T70" fmla="*/ 449 w 1011"/>
                  <a:gd name="T71" fmla="*/ 1245 h 1433"/>
                  <a:gd name="T72" fmla="*/ 460 w 1011"/>
                  <a:gd name="T73" fmla="*/ 1339 h 1433"/>
                  <a:gd name="T74" fmla="*/ 426 w 1011"/>
                  <a:gd name="T75" fmla="*/ 1422 h 1433"/>
                  <a:gd name="T76" fmla="*/ 479 w 1011"/>
                  <a:gd name="T77" fmla="*/ 1388 h 1433"/>
                  <a:gd name="T78" fmla="*/ 589 w 1011"/>
                  <a:gd name="T79" fmla="*/ 1380 h 1433"/>
                  <a:gd name="T80" fmla="*/ 592 w 1011"/>
                  <a:gd name="T81" fmla="*/ 1316 h 1433"/>
                  <a:gd name="T82" fmla="*/ 547 w 1011"/>
                  <a:gd name="T83" fmla="*/ 1116 h 1433"/>
                  <a:gd name="T84" fmla="*/ 641 w 1011"/>
                  <a:gd name="T85" fmla="*/ 1158 h 1433"/>
                  <a:gd name="T86" fmla="*/ 634 w 1011"/>
                  <a:gd name="T87" fmla="*/ 1237 h 1433"/>
                  <a:gd name="T88" fmla="*/ 645 w 1011"/>
                  <a:gd name="T89" fmla="*/ 1267 h 1433"/>
                  <a:gd name="T90" fmla="*/ 664 w 1011"/>
                  <a:gd name="T91" fmla="*/ 1165 h 1433"/>
                  <a:gd name="T92" fmla="*/ 675 w 1011"/>
                  <a:gd name="T93" fmla="*/ 1097 h 1433"/>
                  <a:gd name="T94" fmla="*/ 687 w 1011"/>
                  <a:gd name="T95" fmla="*/ 1018 h 1433"/>
                  <a:gd name="T96" fmla="*/ 755 w 1011"/>
                  <a:gd name="T97" fmla="*/ 1018 h 1433"/>
                  <a:gd name="T98" fmla="*/ 724 w 1011"/>
                  <a:gd name="T99" fmla="*/ 1128 h 1433"/>
                  <a:gd name="T100" fmla="*/ 770 w 1011"/>
                  <a:gd name="T101" fmla="*/ 1045 h 1433"/>
                  <a:gd name="T102" fmla="*/ 853 w 1011"/>
                  <a:gd name="T103" fmla="*/ 882 h 1433"/>
                  <a:gd name="T104" fmla="*/ 879 w 1011"/>
                  <a:gd name="T105" fmla="*/ 852 h 1433"/>
                  <a:gd name="T106" fmla="*/ 1007 w 1011"/>
                  <a:gd name="T107" fmla="*/ 788 h 1433"/>
                  <a:gd name="T108" fmla="*/ 992 w 1011"/>
                  <a:gd name="T109" fmla="*/ 728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1" h="1433">
                    <a:moveTo>
                      <a:pt x="977" y="724"/>
                    </a:moveTo>
                    <a:lnTo>
                      <a:pt x="932" y="739"/>
                    </a:lnTo>
                    <a:lnTo>
                      <a:pt x="921" y="728"/>
                    </a:lnTo>
                    <a:lnTo>
                      <a:pt x="943" y="713"/>
                    </a:lnTo>
                    <a:lnTo>
                      <a:pt x="951" y="705"/>
                    </a:lnTo>
                    <a:lnTo>
                      <a:pt x="955" y="690"/>
                    </a:lnTo>
                    <a:lnTo>
                      <a:pt x="951" y="682"/>
                    </a:lnTo>
                    <a:lnTo>
                      <a:pt x="943" y="675"/>
                    </a:lnTo>
                    <a:lnTo>
                      <a:pt x="932" y="675"/>
                    </a:lnTo>
                    <a:lnTo>
                      <a:pt x="909" y="679"/>
                    </a:lnTo>
                    <a:lnTo>
                      <a:pt x="868" y="690"/>
                    </a:lnTo>
                    <a:lnTo>
                      <a:pt x="845" y="701"/>
                    </a:lnTo>
                    <a:lnTo>
                      <a:pt x="834" y="709"/>
                    </a:lnTo>
                    <a:lnTo>
                      <a:pt x="796" y="694"/>
                    </a:lnTo>
                    <a:lnTo>
                      <a:pt x="785" y="686"/>
                    </a:lnTo>
                    <a:lnTo>
                      <a:pt x="781" y="682"/>
                    </a:lnTo>
                    <a:lnTo>
                      <a:pt x="781" y="675"/>
                    </a:lnTo>
                    <a:lnTo>
                      <a:pt x="792" y="675"/>
                    </a:lnTo>
                    <a:lnTo>
                      <a:pt x="807" y="671"/>
                    </a:lnTo>
                    <a:lnTo>
                      <a:pt x="815" y="667"/>
                    </a:lnTo>
                    <a:lnTo>
                      <a:pt x="815" y="664"/>
                    </a:lnTo>
                    <a:lnTo>
                      <a:pt x="815" y="660"/>
                    </a:lnTo>
                    <a:lnTo>
                      <a:pt x="811" y="649"/>
                    </a:lnTo>
                    <a:lnTo>
                      <a:pt x="804" y="645"/>
                    </a:lnTo>
                    <a:lnTo>
                      <a:pt x="807" y="633"/>
                    </a:lnTo>
                    <a:lnTo>
                      <a:pt x="807" y="626"/>
                    </a:lnTo>
                    <a:lnTo>
                      <a:pt x="811" y="622"/>
                    </a:lnTo>
                    <a:lnTo>
                      <a:pt x="815" y="622"/>
                    </a:lnTo>
                    <a:lnTo>
                      <a:pt x="815" y="611"/>
                    </a:lnTo>
                    <a:lnTo>
                      <a:pt x="811" y="584"/>
                    </a:lnTo>
                    <a:lnTo>
                      <a:pt x="807" y="569"/>
                    </a:lnTo>
                    <a:lnTo>
                      <a:pt x="804" y="554"/>
                    </a:lnTo>
                    <a:lnTo>
                      <a:pt x="792" y="543"/>
                    </a:lnTo>
                    <a:lnTo>
                      <a:pt x="781" y="532"/>
                    </a:lnTo>
                    <a:lnTo>
                      <a:pt x="762" y="516"/>
                    </a:lnTo>
                    <a:lnTo>
                      <a:pt x="755" y="505"/>
                    </a:lnTo>
                    <a:lnTo>
                      <a:pt x="755" y="498"/>
                    </a:lnTo>
                    <a:lnTo>
                      <a:pt x="755" y="494"/>
                    </a:lnTo>
                    <a:lnTo>
                      <a:pt x="785" y="445"/>
                    </a:lnTo>
                    <a:lnTo>
                      <a:pt x="785" y="437"/>
                    </a:lnTo>
                    <a:lnTo>
                      <a:pt x="785" y="426"/>
                    </a:lnTo>
                    <a:lnTo>
                      <a:pt x="781" y="403"/>
                    </a:lnTo>
                    <a:lnTo>
                      <a:pt x="774" y="373"/>
                    </a:lnTo>
                    <a:lnTo>
                      <a:pt x="777" y="366"/>
                    </a:lnTo>
                    <a:lnTo>
                      <a:pt x="792" y="343"/>
                    </a:lnTo>
                    <a:lnTo>
                      <a:pt x="796" y="332"/>
                    </a:lnTo>
                    <a:lnTo>
                      <a:pt x="800" y="316"/>
                    </a:lnTo>
                    <a:lnTo>
                      <a:pt x="800" y="301"/>
                    </a:lnTo>
                    <a:lnTo>
                      <a:pt x="792" y="286"/>
                    </a:lnTo>
                    <a:lnTo>
                      <a:pt x="785" y="275"/>
                    </a:lnTo>
                    <a:lnTo>
                      <a:pt x="770" y="264"/>
                    </a:lnTo>
                    <a:lnTo>
                      <a:pt x="758" y="260"/>
                    </a:lnTo>
                    <a:lnTo>
                      <a:pt x="743" y="252"/>
                    </a:lnTo>
                    <a:lnTo>
                      <a:pt x="717" y="249"/>
                    </a:lnTo>
                    <a:lnTo>
                      <a:pt x="706" y="249"/>
                    </a:lnTo>
                    <a:lnTo>
                      <a:pt x="702" y="252"/>
                    </a:lnTo>
                    <a:lnTo>
                      <a:pt x="687" y="260"/>
                    </a:lnTo>
                    <a:lnTo>
                      <a:pt x="668" y="264"/>
                    </a:lnTo>
                    <a:lnTo>
                      <a:pt x="660" y="260"/>
                    </a:lnTo>
                    <a:lnTo>
                      <a:pt x="649" y="256"/>
                    </a:lnTo>
                    <a:lnTo>
                      <a:pt x="638" y="252"/>
                    </a:lnTo>
                    <a:lnTo>
                      <a:pt x="630" y="252"/>
                    </a:lnTo>
                    <a:lnTo>
                      <a:pt x="611" y="252"/>
                    </a:lnTo>
                    <a:lnTo>
                      <a:pt x="596" y="260"/>
                    </a:lnTo>
                    <a:lnTo>
                      <a:pt x="592" y="260"/>
                    </a:lnTo>
                    <a:lnTo>
                      <a:pt x="589" y="264"/>
                    </a:lnTo>
                    <a:lnTo>
                      <a:pt x="574" y="271"/>
                    </a:lnTo>
                    <a:lnTo>
                      <a:pt x="566" y="271"/>
                    </a:lnTo>
                    <a:lnTo>
                      <a:pt x="555" y="271"/>
                    </a:lnTo>
                    <a:lnTo>
                      <a:pt x="543" y="267"/>
                    </a:lnTo>
                    <a:lnTo>
                      <a:pt x="528" y="260"/>
                    </a:lnTo>
                    <a:lnTo>
                      <a:pt x="517" y="252"/>
                    </a:lnTo>
                    <a:lnTo>
                      <a:pt x="513" y="237"/>
                    </a:lnTo>
                    <a:lnTo>
                      <a:pt x="513" y="222"/>
                    </a:lnTo>
                    <a:lnTo>
                      <a:pt x="521" y="211"/>
                    </a:lnTo>
                    <a:lnTo>
                      <a:pt x="536" y="188"/>
                    </a:lnTo>
                    <a:lnTo>
                      <a:pt x="543" y="177"/>
                    </a:lnTo>
                    <a:lnTo>
                      <a:pt x="547" y="173"/>
                    </a:lnTo>
                    <a:lnTo>
                      <a:pt x="558" y="162"/>
                    </a:lnTo>
                    <a:lnTo>
                      <a:pt x="562" y="143"/>
                    </a:lnTo>
                    <a:lnTo>
                      <a:pt x="562" y="132"/>
                    </a:lnTo>
                    <a:lnTo>
                      <a:pt x="562" y="117"/>
                    </a:lnTo>
                    <a:lnTo>
                      <a:pt x="551" y="101"/>
                    </a:lnTo>
                    <a:lnTo>
                      <a:pt x="540" y="83"/>
                    </a:lnTo>
                    <a:lnTo>
                      <a:pt x="502" y="41"/>
                    </a:lnTo>
                    <a:lnTo>
                      <a:pt x="453" y="0"/>
                    </a:lnTo>
                    <a:lnTo>
                      <a:pt x="434" y="11"/>
                    </a:lnTo>
                    <a:lnTo>
                      <a:pt x="423" y="22"/>
                    </a:lnTo>
                    <a:lnTo>
                      <a:pt x="411" y="37"/>
                    </a:lnTo>
                    <a:lnTo>
                      <a:pt x="408" y="49"/>
                    </a:lnTo>
                    <a:lnTo>
                      <a:pt x="404" y="67"/>
                    </a:lnTo>
                    <a:lnTo>
                      <a:pt x="400" y="90"/>
                    </a:lnTo>
                    <a:lnTo>
                      <a:pt x="396" y="150"/>
                    </a:lnTo>
                    <a:lnTo>
                      <a:pt x="392" y="181"/>
                    </a:lnTo>
                    <a:lnTo>
                      <a:pt x="389" y="203"/>
                    </a:lnTo>
                    <a:lnTo>
                      <a:pt x="381" y="218"/>
                    </a:lnTo>
                    <a:lnTo>
                      <a:pt x="370" y="222"/>
                    </a:lnTo>
                    <a:lnTo>
                      <a:pt x="355" y="226"/>
                    </a:lnTo>
                    <a:lnTo>
                      <a:pt x="336" y="222"/>
                    </a:lnTo>
                    <a:lnTo>
                      <a:pt x="298" y="211"/>
                    </a:lnTo>
                    <a:lnTo>
                      <a:pt x="275" y="207"/>
                    </a:lnTo>
                    <a:lnTo>
                      <a:pt x="260" y="203"/>
                    </a:lnTo>
                    <a:lnTo>
                      <a:pt x="245" y="207"/>
                    </a:lnTo>
                    <a:lnTo>
                      <a:pt x="238" y="207"/>
                    </a:lnTo>
                    <a:lnTo>
                      <a:pt x="226" y="218"/>
                    </a:lnTo>
                    <a:lnTo>
                      <a:pt x="223" y="222"/>
                    </a:lnTo>
                    <a:lnTo>
                      <a:pt x="147" y="373"/>
                    </a:lnTo>
                    <a:lnTo>
                      <a:pt x="136" y="392"/>
                    </a:lnTo>
                    <a:lnTo>
                      <a:pt x="125" y="403"/>
                    </a:lnTo>
                    <a:lnTo>
                      <a:pt x="113" y="403"/>
                    </a:lnTo>
                    <a:lnTo>
                      <a:pt x="102" y="399"/>
                    </a:lnTo>
                    <a:lnTo>
                      <a:pt x="94" y="396"/>
                    </a:lnTo>
                    <a:lnTo>
                      <a:pt x="87" y="388"/>
                    </a:lnTo>
                    <a:lnTo>
                      <a:pt x="79" y="381"/>
                    </a:lnTo>
                    <a:lnTo>
                      <a:pt x="72" y="384"/>
                    </a:lnTo>
                    <a:lnTo>
                      <a:pt x="64" y="388"/>
                    </a:lnTo>
                    <a:lnTo>
                      <a:pt x="57" y="403"/>
                    </a:lnTo>
                    <a:lnTo>
                      <a:pt x="49" y="426"/>
                    </a:lnTo>
                    <a:lnTo>
                      <a:pt x="49" y="452"/>
                    </a:lnTo>
                    <a:lnTo>
                      <a:pt x="49" y="479"/>
                    </a:lnTo>
                    <a:lnTo>
                      <a:pt x="53" y="505"/>
                    </a:lnTo>
                    <a:lnTo>
                      <a:pt x="60" y="532"/>
                    </a:lnTo>
                    <a:lnTo>
                      <a:pt x="72" y="547"/>
                    </a:lnTo>
                    <a:lnTo>
                      <a:pt x="79" y="562"/>
                    </a:lnTo>
                    <a:lnTo>
                      <a:pt x="83" y="577"/>
                    </a:lnTo>
                    <a:lnTo>
                      <a:pt x="79" y="588"/>
                    </a:lnTo>
                    <a:lnTo>
                      <a:pt x="76" y="596"/>
                    </a:lnTo>
                    <a:lnTo>
                      <a:pt x="64" y="611"/>
                    </a:lnTo>
                    <a:lnTo>
                      <a:pt x="57" y="615"/>
                    </a:lnTo>
                    <a:lnTo>
                      <a:pt x="38" y="622"/>
                    </a:lnTo>
                    <a:lnTo>
                      <a:pt x="26" y="630"/>
                    </a:lnTo>
                    <a:lnTo>
                      <a:pt x="15" y="641"/>
                    </a:lnTo>
                    <a:lnTo>
                      <a:pt x="8" y="649"/>
                    </a:lnTo>
                    <a:lnTo>
                      <a:pt x="4" y="667"/>
                    </a:lnTo>
                    <a:lnTo>
                      <a:pt x="4" y="675"/>
                    </a:lnTo>
                    <a:lnTo>
                      <a:pt x="15" y="694"/>
                    </a:lnTo>
                    <a:lnTo>
                      <a:pt x="19" y="713"/>
                    </a:lnTo>
                    <a:lnTo>
                      <a:pt x="19" y="732"/>
                    </a:lnTo>
                    <a:lnTo>
                      <a:pt x="15" y="747"/>
                    </a:lnTo>
                    <a:lnTo>
                      <a:pt x="8" y="777"/>
                    </a:lnTo>
                    <a:lnTo>
                      <a:pt x="0" y="784"/>
                    </a:lnTo>
                    <a:lnTo>
                      <a:pt x="0" y="788"/>
                    </a:lnTo>
                    <a:lnTo>
                      <a:pt x="26" y="833"/>
                    </a:lnTo>
                    <a:lnTo>
                      <a:pt x="49" y="867"/>
                    </a:lnTo>
                    <a:lnTo>
                      <a:pt x="72" y="901"/>
                    </a:lnTo>
                    <a:lnTo>
                      <a:pt x="113" y="973"/>
                    </a:lnTo>
                    <a:lnTo>
                      <a:pt x="106" y="981"/>
                    </a:lnTo>
                    <a:lnTo>
                      <a:pt x="102" y="988"/>
                    </a:lnTo>
                    <a:lnTo>
                      <a:pt x="94" y="999"/>
                    </a:lnTo>
                    <a:lnTo>
                      <a:pt x="87" y="1018"/>
                    </a:lnTo>
                    <a:lnTo>
                      <a:pt x="83" y="1037"/>
                    </a:lnTo>
                    <a:lnTo>
                      <a:pt x="79" y="1064"/>
                    </a:lnTo>
                    <a:lnTo>
                      <a:pt x="83" y="1094"/>
                    </a:lnTo>
                    <a:lnTo>
                      <a:pt x="109" y="1196"/>
                    </a:lnTo>
                    <a:lnTo>
                      <a:pt x="121" y="1230"/>
                    </a:lnTo>
                    <a:lnTo>
                      <a:pt x="140" y="1248"/>
                    </a:lnTo>
                    <a:lnTo>
                      <a:pt x="151" y="1267"/>
                    </a:lnTo>
                    <a:lnTo>
                      <a:pt x="162" y="1286"/>
                    </a:lnTo>
                    <a:lnTo>
                      <a:pt x="181" y="1335"/>
                    </a:lnTo>
                    <a:lnTo>
                      <a:pt x="192" y="1369"/>
                    </a:lnTo>
                    <a:lnTo>
                      <a:pt x="211" y="1392"/>
                    </a:lnTo>
                    <a:lnTo>
                      <a:pt x="234" y="1411"/>
                    </a:lnTo>
                    <a:lnTo>
                      <a:pt x="253" y="1426"/>
                    </a:lnTo>
                    <a:lnTo>
                      <a:pt x="291" y="1414"/>
                    </a:lnTo>
                    <a:lnTo>
                      <a:pt x="321" y="1396"/>
                    </a:lnTo>
                    <a:lnTo>
                      <a:pt x="321" y="1339"/>
                    </a:lnTo>
                    <a:lnTo>
                      <a:pt x="374" y="1335"/>
                    </a:lnTo>
                    <a:lnTo>
                      <a:pt x="370" y="1282"/>
                    </a:lnTo>
                    <a:lnTo>
                      <a:pt x="374" y="1267"/>
                    </a:lnTo>
                    <a:lnTo>
                      <a:pt x="381" y="1260"/>
                    </a:lnTo>
                    <a:lnTo>
                      <a:pt x="389" y="1260"/>
                    </a:lnTo>
                    <a:lnTo>
                      <a:pt x="396" y="1260"/>
                    </a:lnTo>
                    <a:lnTo>
                      <a:pt x="400" y="1263"/>
                    </a:lnTo>
                    <a:lnTo>
                      <a:pt x="408" y="1263"/>
                    </a:lnTo>
                    <a:lnTo>
                      <a:pt x="423" y="1256"/>
                    </a:lnTo>
                    <a:lnTo>
                      <a:pt x="434" y="1241"/>
                    </a:lnTo>
                    <a:lnTo>
                      <a:pt x="438" y="1237"/>
                    </a:lnTo>
                    <a:lnTo>
                      <a:pt x="445" y="1237"/>
                    </a:lnTo>
                    <a:lnTo>
                      <a:pt x="449" y="1245"/>
                    </a:lnTo>
                    <a:lnTo>
                      <a:pt x="449" y="1275"/>
                    </a:lnTo>
                    <a:lnTo>
                      <a:pt x="430" y="1309"/>
                    </a:lnTo>
                    <a:lnTo>
                      <a:pt x="419" y="1328"/>
                    </a:lnTo>
                    <a:lnTo>
                      <a:pt x="438" y="1339"/>
                    </a:lnTo>
                    <a:lnTo>
                      <a:pt x="457" y="1339"/>
                    </a:lnTo>
                    <a:lnTo>
                      <a:pt x="460" y="1339"/>
                    </a:lnTo>
                    <a:lnTo>
                      <a:pt x="464" y="1354"/>
                    </a:lnTo>
                    <a:lnTo>
                      <a:pt x="464" y="1369"/>
                    </a:lnTo>
                    <a:lnTo>
                      <a:pt x="453" y="1384"/>
                    </a:lnTo>
                    <a:lnTo>
                      <a:pt x="441" y="1396"/>
                    </a:lnTo>
                    <a:lnTo>
                      <a:pt x="430" y="1411"/>
                    </a:lnTo>
                    <a:lnTo>
                      <a:pt x="426" y="1422"/>
                    </a:lnTo>
                    <a:lnTo>
                      <a:pt x="426" y="1433"/>
                    </a:lnTo>
                    <a:lnTo>
                      <a:pt x="468" y="1433"/>
                    </a:lnTo>
                    <a:lnTo>
                      <a:pt x="475" y="1426"/>
                    </a:lnTo>
                    <a:lnTo>
                      <a:pt x="479" y="1411"/>
                    </a:lnTo>
                    <a:lnTo>
                      <a:pt x="479" y="1388"/>
                    </a:lnTo>
                    <a:lnTo>
                      <a:pt x="491" y="1392"/>
                    </a:lnTo>
                    <a:lnTo>
                      <a:pt x="521" y="1392"/>
                    </a:lnTo>
                    <a:lnTo>
                      <a:pt x="555" y="1392"/>
                    </a:lnTo>
                    <a:lnTo>
                      <a:pt x="574" y="1388"/>
                    </a:lnTo>
                    <a:lnTo>
                      <a:pt x="589" y="1380"/>
                    </a:lnTo>
                    <a:lnTo>
                      <a:pt x="604" y="1373"/>
                    </a:lnTo>
                    <a:lnTo>
                      <a:pt x="608" y="1365"/>
                    </a:lnTo>
                    <a:lnTo>
                      <a:pt x="608" y="1358"/>
                    </a:lnTo>
                    <a:lnTo>
                      <a:pt x="608" y="1350"/>
                    </a:lnTo>
                    <a:lnTo>
                      <a:pt x="608" y="1343"/>
                    </a:lnTo>
                    <a:lnTo>
                      <a:pt x="592" y="1316"/>
                    </a:lnTo>
                    <a:lnTo>
                      <a:pt x="566" y="1260"/>
                    </a:lnTo>
                    <a:lnTo>
                      <a:pt x="555" y="1245"/>
                    </a:lnTo>
                    <a:lnTo>
                      <a:pt x="555" y="1150"/>
                    </a:lnTo>
                    <a:lnTo>
                      <a:pt x="487" y="1113"/>
                    </a:lnTo>
                    <a:lnTo>
                      <a:pt x="547" y="1116"/>
                    </a:lnTo>
                    <a:lnTo>
                      <a:pt x="592" y="1124"/>
                    </a:lnTo>
                    <a:lnTo>
                      <a:pt x="611" y="1128"/>
                    </a:lnTo>
                    <a:lnTo>
                      <a:pt x="619" y="1135"/>
                    </a:lnTo>
                    <a:lnTo>
                      <a:pt x="634" y="1150"/>
                    </a:lnTo>
                    <a:lnTo>
                      <a:pt x="641" y="1158"/>
                    </a:lnTo>
                    <a:lnTo>
                      <a:pt x="645" y="1165"/>
                    </a:lnTo>
                    <a:lnTo>
                      <a:pt x="649" y="1177"/>
                    </a:lnTo>
                    <a:lnTo>
                      <a:pt x="649" y="1192"/>
                    </a:lnTo>
                    <a:lnTo>
                      <a:pt x="645" y="1214"/>
                    </a:lnTo>
                    <a:lnTo>
                      <a:pt x="634" y="1237"/>
                    </a:lnTo>
                    <a:lnTo>
                      <a:pt x="630" y="1248"/>
                    </a:lnTo>
                    <a:lnTo>
                      <a:pt x="626" y="1267"/>
                    </a:lnTo>
                    <a:lnTo>
                      <a:pt x="626" y="1279"/>
                    </a:lnTo>
                    <a:lnTo>
                      <a:pt x="630" y="1282"/>
                    </a:lnTo>
                    <a:lnTo>
                      <a:pt x="634" y="1279"/>
                    </a:lnTo>
                    <a:lnTo>
                      <a:pt x="645" y="1267"/>
                    </a:lnTo>
                    <a:lnTo>
                      <a:pt x="657" y="1252"/>
                    </a:lnTo>
                    <a:lnTo>
                      <a:pt x="664" y="1233"/>
                    </a:lnTo>
                    <a:lnTo>
                      <a:pt x="668" y="1214"/>
                    </a:lnTo>
                    <a:lnTo>
                      <a:pt x="668" y="1196"/>
                    </a:lnTo>
                    <a:lnTo>
                      <a:pt x="664" y="1165"/>
                    </a:lnTo>
                    <a:lnTo>
                      <a:pt x="660" y="1150"/>
                    </a:lnTo>
                    <a:lnTo>
                      <a:pt x="660" y="1139"/>
                    </a:lnTo>
                    <a:lnTo>
                      <a:pt x="664" y="1128"/>
                    </a:lnTo>
                    <a:lnTo>
                      <a:pt x="664" y="1105"/>
                    </a:lnTo>
                    <a:lnTo>
                      <a:pt x="675" y="1097"/>
                    </a:lnTo>
                    <a:lnTo>
                      <a:pt x="675" y="1082"/>
                    </a:lnTo>
                    <a:lnTo>
                      <a:pt x="672" y="1056"/>
                    </a:lnTo>
                    <a:lnTo>
                      <a:pt x="675" y="1041"/>
                    </a:lnTo>
                    <a:lnTo>
                      <a:pt x="679" y="1026"/>
                    </a:lnTo>
                    <a:lnTo>
                      <a:pt x="687" y="1018"/>
                    </a:lnTo>
                    <a:lnTo>
                      <a:pt x="698" y="1014"/>
                    </a:lnTo>
                    <a:lnTo>
                      <a:pt x="713" y="1014"/>
                    </a:lnTo>
                    <a:lnTo>
                      <a:pt x="728" y="1011"/>
                    </a:lnTo>
                    <a:lnTo>
                      <a:pt x="743" y="1007"/>
                    </a:lnTo>
                    <a:lnTo>
                      <a:pt x="755" y="1018"/>
                    </a:lnTo>
                    <a:lnTo>
                      <a:pt x="755" y="1048"/>
                    </a:lnTo>
                    <a:lnTo>
                      <a:pt x="706" y="1109"/>
                    </a:lnTo>
                    <a:lnTo>
                      <a:pt x="709" y="1113"/>
                    </a:lnTo>
                    <a:lnTo>
                      <a:pt x="717" y="1124"/>
                    </a:lnTo>
                    <a:lnTo>
                      <a:pt x="724" y="1128"/>
                    </a:lnTo>
                    <a:lnTo>
                      <a:pt x="728" y="1124"/>
                    </a:lnTo>
                    <a:lnTo>
                      <a:pt x="736" y="1116"/>
                    </a:lnTo>
                    <a:lnTo>
                      <a:pt x="743" y="1101"/>
                    </a:lnTo>
                    <a:lnTo>
                      <a:pt x="758" y="1067"/>
                    </a:lnTo>
                    <a:lnTo>
                      <a:pt x="770" y="1045"/>
                    </a:lnTo>
                    <a:lnTo>
                      <a:pt x="781" y="1030"/>
                    </a:lnTo>
                    <a:lnTo>
                      <a:pt x="811" y="1018"/>
                    </a:lnTo>
                    <a:lnTo>
                      <a:pt x="834" y="1018"/>
                    </a:lnTo>
                    <a:lnTo>
                      <a:pt x="834" y="958"/>
                    </a:lnTo>
                    <a:lnTo>
                      <a:pt x="864" y="909"/>
                    </a:lnTo>
                    <a:lnTo>
                      <a:pt x="853" y="882"/>
                    </a:lnTo>
                    <a:lnTo>
                      <a:pt x="857" y="875"/>
                    </a:lnTo>
                    <a:lnTo>
                      <a:pt x="864" y="860"/>
                    </a:lnTo>
                    <a:lnTo>
                      <a:pt x="868" y="856"/>
                    </a:lnTo>
                    <a:lnTo>
                      <a:pt x="872" y="852"/>
                    </a:lnTo>
                    <a:lnTo>
                      <a:pt x="879" y="852"/>
                    </a:lnTo>
                    <a:lnTo>
                      <a:pt x="883" y="860"/>
                    </a:lnTo>
                    <a:lnTo>
                      <a:pt x="887" y="890"/>
                    </a:lnTo>
                    <a:lnTo>
                      <a:pt x="902" y="882"/>
                    </a:lnTo>
                    <a:lnTo>
                      <a:pt x="909" y="852"/>
                    </a:lnTo>
                    <a:lnTo>
                      <a:pt x="943" y="837"/>
                    </a:lnTo>
                    <a:lnTo>
                      <a:pt x="1007" y="788"/>
                    </a:lnTo>
                    <a:lnTo>
                      <a:pt x="1011" y="777"/>
                    </a:lnTo>
                    <a:lnTo>
                      <a:pt x="1011" y="754"/>
                    </a:lnTo>
                    <a:lnTo>
                      <a:pt x="1011" y="747"/>
                    </a:lnTo>
                    <a:lnTo>
                      <a:pt x="1004" y="735"/>
                    </a:lnTo>
                    <a:lnTo>
                      <a:pt x="992" y="728"/>
                    </a:lnTo>
                    <a:lnTo>
                      <a:pt x="977" y="724"/>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0" name="Freeform 35"/>
              <p:cNvSpPr>
                <a:spLocks noChangeArrowheads="1"/>
              </p:cNvSpPr>
              <p:nvPr/>
            </p:nvSpPr>
            <p:spPr bwMode="auto">
              <a:xfrm>
                <a:off x="7623" y="3838"/>
                <a:ext cx="1923" cy="1844"/>
              </a:xfrm>
              <a:custGeom>
                <a:avLst/>
                <a:gdLst>
                  <a:gd name="T0" fmla="*/ 1144 w 1223"/>
                  <a:gd name="T1" fmla="*/ 203 h 1173"/>
                  <a:gd name="T2" fmla="*/ 1110 w 1223"/>
                  <a:gd name="T3" fmla="*/ 196 h 1173"/>
                  <a:gd name="T4" fmla="*/ 1061 w 1223"/>
                  <a:gd name="T5" fmla="*/ 252 h 1173"/>
                  <a:gd name="T6" fmla="*/ 985 w 1223"/>
                  <a:gd name="T7" fmla="*/ 200 h 1173"/>
                  <a:gd name="T8" fmla="*/ 910 w 1223"/>
                  <a:gd name="T9" fmla="*/ 184 h 1173"/>
                  <a:gd name="T10" fmla="*/ 989 w 1223"/>
                  <a:gd name="T11" fmla="*/ 158 h 1173"/>
                  <a:gd name="T12" fmla="*/ 1076 w 1223"/>
                  <a:gd name="T13" fmla="*/ 196 h 1173"/>
                  <a:gd name="T14" fmla="*/ 1102 w 1223"/>
                  <a:gd name="T15" fmla="*/ 158 h 1173"/>
                  <a:gd name="T16" fmla="*/ 1080 w 1223"/>
                  <a:gd name="T17" fmla="*/ 124 h 1173"/>
                  <a:gd name="T18" fmla="*/ 1004 w 1223"/>
                  <a:gd name="T19" fmla="*/ 60 h 1173"/>
                  <a:gd name="T20" fmla="*/ 917 w 1223"/>
                  <a:gd name="T21" fmla="*/ 71 h 1173"/>
                  <a:gd name="T22" fmla="*/ 800 w 1223"/>
                  <a:gd name="T23" fmla="*/ 7 h 1173"/>
                  <a:gd name="T24" fmla="*/ 729 w 1223"/>
                  <a:gd name="T25" fmla="*/ 26 h 1173"/>
                  <a:gd name="T26" fmla="*/ 612 w 1223"/>
                  <a:gd name="T27" fmla="*/ 94 h 1173"/>
                  <a:gd name="T28" fmla="*/ 483 w 1223"/>
                  <a:gd name="T29" fmla="*/ 83 h 1173"/>
                  <a:gd name="T30" fmla="*/ 423 w 1223"/>
                  <a:gd name="T31" fmla="*/ 124 h 1173"/>
                  <a:gd name="T32" fmla="*/ 246 w 1223"/>
                  <a:gd name="T33" fmla="*/ 196 h 1173"/>
                  <a:gd name="T34" fmla="*/ 242 w 1223"/>
                  <a:gd name="T35" fmla="*/ 230 h 1173"/>
                  <a:gd name="T36" fmla="*/ 253 w 1223"/>
                  <a:gd name="T37" fmla="*/ 313 h 1173"/>
                  <a:gd name="T38" fmla="*/ 204 w 1223"/>
                  <a:gd name="T39" fmla="*/ 358 h 1173"/>
                  <a:gd name="T40" fmla="*/ 163 w 1223"/>
                  <a:gd name="T41" fmla="*/ 418 h 1173"/>
                  <a:gd name="T42" fmla="*/ 110 w 1223"/>
                  <a:gd name="T43" fmla="*/ 592 h 1173"/>
                  <a:gd name="T44" fmla="*/ 80 w 1223"/>
                  <a:gd name="T45" fmla="*/ 690 h 1173"/>
                  <a:gd name="T46" fmla="*/ 0 w 1223"/>
                  <a:gd name="T47" fmla="*/ 750 h 1173"/>
                  <a:gd name="T48" fmla="*/ 16 w 1223"/>
                  <a:gd name="T49" fmla="*/ 875 h 1173"/>
                  <a:gd name="T50" fmla="*/ 114 w 1223"/>
                  <a:gd name="T51" fmla="*/ 932 h 1173"/>
                  <a:gd name="T52" fmla="*/ 200 w 1223"/>
                  <a:gd name="T53" fmla="*/ 898 h 1173"/>
                  <a:gd name="T54" fmla="*/ 314 w 1223"/>
                  <a:gd name="T55" fmla="*/ 886 h 1173"/>
                  <a:gd name="T56" fmla="*/ 423 w 1223"/>
                  <a:gd name="T57" fmla="*/ 845 h 1173"/>
                  <a:gd name="T58" fmla="*/ 540 w 1223"/>
                  <a:gd name="T59" fmla="*/ 815 h 1173"/>
                  <a:gd name="T60" fmla="*/ 616 w 1223"/>
                  <a:gd name="T61" fmla="*/ 818 h 1173"/>
                  <a:gd name="T62" fmla="*/ 714 w 1223"/>
                  <a:gd name="T63" fmla="*/ 1003 h 1173"/>
                  <a:gd name="T64" fmla="*/ 736 w 1223"/>
                  <a:gd name="T65" fmla="*/ 1079 h 1173"/>
                  <a:gd name="T66" fmla="*/ 778 w 1223"/>
                  <a:gd name="T67" fmla="*/ 1003 h 1173"/>
                  <a:gd name="T68" fmla="*/ 793 w 1223"/>
                  <a:gd name="T69" fmla="*/ 1098 h 1173"/>
                  <a:gd name="T70" fmla="*/ 815 w 1223"/>
                  <a:gd name="T71" fmla="*/ 1079 h 1173"/>
                  <a:gd name="T72" fmla="*/ 838 w 1223"/>
                  <a:gd name="T73" fmla="*/ 1015 h 1173"/>
                  <a:gd name="T74" fmla="*/ 921 w 1223"/>
                  <a:gd name="T75" fmla="*/ 1045 h 1173"/>
                  <a:gd name="T76" fmla="*/ 955 w 1223"/>
                  <a:gd name="T77" fmla="*/ 1173 h 1173"/>
                  <a:gd name="T78" fmla="*/ 1008 w 1223"/>
                  <a:gd name="T79" fmla="*/ 1086 h 1173"/>
                  <a:gd name="T80" fmla="*/ 1042 w 1223"/>
                  <a:gd name="T81" fmla="*/ 1154 h 1173"/>
                  <a:gd name="T82" fmla="*/ 1053 w 1223"/>
                  <a:gd name="T83" fmla="*/ 1064 h 1173"/>
                  <a:gd name="T84" fmla="*/ 1008 w 1223"/>
                  <a:gd name="T85" fmla="*/ 1030 h 1173"/>
                  <a:gd name="T86" fmla="*/ 997 w 1223"/>
                  <a:gd name="T87" fmla="*/ 962 h 1173"/>
                  <a:gd name="T88" fmla="*/ 966 w 1223"/>
                  <a:gd name="T89" fmla="*/ 981 h 1173"/>
                  <a:gd name="T90" fmla="*/ 929 w 1223"/>
                  <a:gd name="T91" fmla="*/ 950 h 1173"/>
                  <a:gd name="T92" fmla="*/ 887 w 1223"/>
                  <a:gd name="T93" fmla="*/ 924 h 1173"/>
                  <a:gd name="T94" fmla="*/ 887 w 1223"/>
                  <a:gd name="T95" fmla="*/ 898 h 1173"/>
                  <a:gd name="T96" fmla="*/ 1019 w 1223"/>
                  <a:gd name="T97" fmla="*/ 830 h 1173"/>
                  <a:gd name="T98" fmla="*/ 997 w 1223"/>
                  <a:gd name="T99" fmla="*/ 743 h 1173"/>
                  <a:gd name="T100" fmla="*/ 1015 w 1223"/>
                  <a:gd name="T101" fmla="*/ 679 h 1173"/>
                  <a:gd name="T102" fmla="*/ 1061 w 1223"/>
                  <a:gd name="T103" fmla="*/ 641 h 1173"/>
                  <a:gd name="T104" fmla="*/ 1015 w 1223"/>
                  <a:gd name="T105" fmla="*/ 566 h 1173"/>
                  <a:gd name="T106" fmla="*/ 902 w 1223"/>
                  <a:gd name="T107" fmla="*/ 528 h 1173"/>
                  <a:gd name="T108" fmla="*/ 970 w 1223"/>
                  <a:gd name="T109" fmla="*/ 452 h 1173"/>
                  <a:gd name="T110" fmla="*/ 1004 w 1223"/>
                  <a:gd name="T111" fmla="*/ 381 h 1173"/>
                  <a:gd name="T112" fmla="*/ 1023 w 1223"/>
                  <a:gd name="T113" fmla="*/ 339 h 1173"/>
                  <a:gd name="T114" fmla="*/ 1219 w 1223"/>
                  <a:gd name="T115" fmla="*/ 245 h 1173"/>
                  <a:gd name="T116" fmla="*/ 1204 w 1223"/>
                  <a:gd name="T117" fmla="*/ 234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3" h="1173">
                    <a:moveTo>
                      <a:pt x="1204" y="234"/>
                    </a:moveTo>
                    <a:lnTo>
                      <a:pt x="1204" y="234"/>
                    </a:lnTo>
                    <a:lnTo>
                      <a:pt x="1185" y="234"/>
                    </a:lnTo>
                    <a:lnTo>
                      <a:pt x="1174" y="234"/>
                    </a:lnTo>
                    <a:lnTo>
                      <a:pt x="1163" y="234"/>
                    </a:lnTo>
                    <a:lnTo>
                      <a:pt x="1144" y="203"/>
                    </a:lnTo>
                    <a:lnTo>
                      <a:pt x="1140" y="200"/>
                    </a:lnTo>
                    <a:lnTo>
                      <a:pt x="1136" y="196"/>
                    </a:lnTo>
                    <a:lnTo>
                      <a:pt x="1129" y="192"/>
                    </a:lnTo>
                    <a:lnTo>
                      <a:pt x="1110" y="196"/>
                    </a:lnTo>
                    <a:lnTo>
                      <a:pt x="1095" y="200"/>
                    </a:lnTo>
                    <a:lnTo>
                      <a:pt x="1072" y="222"/>
                    </a:lnTo>
                    <a:lnTo>
                      <a:pt x="1068" y="234"/>
                    </a:lnTo>
                    <a:lnTo>
                      <a:pt x="1061" y="252"/>
                    </a:lnTo>
                    <a:lnTo>
                      <a:pt x="1049" y="283"/>
                    </a:lnTo>
                    <a:lnTo>
                      <a:pt x="1034" y="290"/>
                    </a:lnTo>
                    <a:lnTo>
                      <a:pt x="1000" y="267"/>
                    </a:lnTo>
                    <a:lnTo>
                      <a:pt x="985" y="245"/>
                    </a:lnTo>
                    <a:lnTo>
                      <a:pt x="985" y="222"/>
                    </a:lnTo>
                    <a:lnTo>
                      <a:pt x="985" y="200"/>
                    </a:lnTo>
                    <a:lnTo>
                      <a:pt x="981" y="192"/>
                    </a:lnTo>
                    <a:lnTo>
                      <a:pt x="970" y="192"/>
                    </a:lnTo>
                    <a:lnTo>
                      <a:pt x="951" y="196"/>
                    </a:lnTo>
                    <a:lnTo>
                      <a:pt x="932" y="196"/>
                    </a:lnTo>
                    <a:lnTo>
                      <a:pt x="921" y="192"/>
                    </a:lnTo>
                    <a:lnTo>
                      <a:pt x="910" y="184"/>
                    </a:lnTo>
                    <a:lnTo>
                      <a:pt x="902" y="181"/>
                    </a:lnTo>
                    <a:lnTo>
                      <a:pt x="902" y="169"/>
                    </a:lnTo>
                    <a:lnTo>
                      <a:pt x="910" y="154"/>
                    </a:lnTo>
                    <a:lnTo>
                      <a:pt x="936" y="151"/>
                    </a:lnTo>
                    <a:lnTo>
                      <a:pt x="966" y="151"/>
                    </a:lnTo>
                    <a:lnTo>
                      <a:pt x="989" y="158"/>
                    </a:lnTo>
                    <a:lnTo>
                      <a:pt x="1004" y="166"/>
                    </a:lnTo>
                    <a:lnTo>
                      <a:pt x="1031" y="169"/>
                    </a:lnTo>
                    <a:lnTo>
                      <a:pt x="1042" y="169"/>
                    </a:lnTo>
                    <a:lnTo>
                      <a:pt x="1072" y="196"/>
                    </a:lnTo>
                    <a:lnTo>
                      <a:pt x="1076" y="196"/>
                    </a:lnTo>
                    <a:lnTo>
                      <a:pt x="1087" y="192"/>
                    </a:lnTo>
                    <a:lnTo>
                      <a:pt x="1091" y="188"/>
                    </a:lnTo>
                    <a:lnTo>
                      <a:pt x="1098" y="181"/>
                    </a:lnTo>
                    <a:lnTo>
                      <a:pt x="1102" y="169"/>
                    </a:lnTo>
                    <a:lnTo>
                      <a:pt x="1102" y="158"/>
                    </a:lnTo>
                    <a:lnTo>
                      <a:pt x="1102" y="147"/>
                    </a:lnTo>
                    <a:lnTo>
                      <a:pt x="1102" y="135"/>
                    </a:lnTo>
                    <a:lnTo>
                      <a:pt x="1095" y="132"/>
                    </a:lnTo>
                    <a:lnTo>
                      <a:pt x="1091" y="128"/>
                    </a:lnTo>
                    <a:lnTo>
                      <a:pt x="1083" y="124"/>
                    </a:lnTo>
                    <a:lnTo>
                      <a:pt x="1080" y="124"/>
                    </a:lnTo>
                    <a:lnTo>
                      <a:pt x="1065" y="64"/>
                    </a:lnTo>
                    <a:lnTo>
                      <a:pt x="1068" y="64"/>
                    </a:lnTo>
                    <a:lnTo>
                      <a:pt x="1061" y="60"/>
                    </a:lnTo>
                    <a:lnTo>
                      <a:pt x="1038" y="56"/>
                    </a:lnTo>
                    <a:lnTo>
                      <a:pt x="1004" y="60"/>
                    </a:lnTo>
                    <a:lnTo>
                      <a:pt x="978" y="64"/>
                    </a:lnTo>
                    <a:lnTo>
                      <a:pt x="951" y="71"/>
                    </a:lnTo>
                    <a:lnTo>
                      <a:pt x="948" y="75"/>
                    </a:lnTo>
                    <a:lnTo>
                      <a:pt x="929" y="75"/>
                    </a:lnTo>
                    <a:lnTo>
                      <a:pt x="917" y="71"/>
                    </a:lnTo>
                    <a:lnTo>
                      <a:pt x="898" y="68"/>
                    </a:lnTo>
                    <a:lnTo>
                      <a:pt x="880" y="56"/>
                    </a:lnTo>
                    <a:lnTo>
                      <a:pt x="857" y="41"/>
                    </a:lnTo>
                    <a:lnTo>
                      <a:pt x="815" y="15"/>
                    </a:lnTo>
                    <a:lnTo>
                      <a:pt x="800" y="7"/>
                    </a:lnTo>
                    <a:lnTo>
                      <a:pt x="785" y="0"/>
                    </a:lnTo>
                    <a:lnTo>
                      <a:pt x="774" y="0"/>
                    </a:lnTo>
                    <a:lnTo>
                      <a:pt x="763" y="3"/>
                    </a:lnTo>
                    <a:lnTo>
                      <a:pt x="748" y="11"/>
                    </a:lnTo>
                    <a:lnTo>
                      <a:pt x="729" y="26"/>
                    </a:lnTo>
                    <a:lnTo>
                      <a:pt x="695" y="49"/>
                    </a:lnTo>
                    <a:lnTo>
                      <a:pt x="665" y="64"/>
                    </a:lnTo>
                    <a:lnTo>
                      <a:pt x="642" y="79"/>
                    </a:lnTo>
                    <a:lnTo>
                      <a:pt x="634" y="83"/>
                    </a:lnTo>
                    <a:lnTo>
                      <a:pt x="612" y="94"/>
                    </a:lnTo>
                    <a:lnTo>
                      <a:pt x="597" y="98"/>
                    </a:lnTo>
                    <a:lnTo>
                      <a:pt x="574" y="98"/>
                    </a:lnTo>
                    <a:lnTo>
                      <a:pt x="548" y="94"/>
                    </a:lnTo>
                    <a:lnTo>
                      <a:pt x="514" y="90"/>
                    </a:lnTo>
                    <a:lnTo>
                      <a:pt x="483" y="83"/>
                    </a:lnTo>
                    <a:lnTo>
                      <a:pt x="461" y="83"/>
                    </a:lnTo>
                    <a:lnTo>
                      <a:pt x="442" y="90"/>
                    </a:lnTo>
                    <a:lnTo>
                      <a:pt x="431" y="98"/>
                    </a:lnTo>
                    <a:lnTo>
                      <a:pt x="427" y="105"/>
                    </a:lnTo>
                    <a:lnTo>
                      <a:pt x="423" y="117"/>
                    </a:lnTo>
                    <a:lnTo>
                      <a:pt x="423" y="124"/>
                    </a:lnTo>
                    <a:lnTo>
                      <a:pt x="314" y="218"/>
                    </a:lnTo>
                    <a:lnTo>
                      <a:pt x="287" y="215"/>
                    </a:lnTo>
                    <a:lnTo>
                      <a:pt x="265" y="211"/>
                    </a:lnTo>
                    <a:lnTo>
                      <a:pt x="257" y="203"/>
                    </a:lnTo>
                    <a:lnTo>
                      <a:pt x="246" y="196"/>
                    </a:lnTo>
                    <a:lnTo>
                      <a:pt x="246" y="200"/>
                    </a:lnTo>
                    <a:lnTo>
                      <a:pt x="238" y="203"/>
                    </a:lnTo>
                    <a:lnTo>
                      <a:pt x="238" y="211"/>
                    </a:lnTo>
                    <a:lnTo>
                      <a:pt x="238" y="218"/>
                    </a:lnTo>
                    <a:lnTo>
                      <a:pt x="242" y="230"/>
                    </a:lnTo>
                    <a:lnTo>
                      <a:pt x="250" y="241"/>
                    </a:lnTo>
                    <a:lnTo>
                      <a:pt x="265" y="267"/>
                    </a:lnTo>
                    <a:lnTo>
                      <a:pt x="268" y="283"/>
                    </a:lnTo>
                    <a:lnTo>
                      <a:pt x="265" y="298"/>
                    </a:lnTo>
                    <a:lnTo>
                      <a:pt x="253" y="313"/>
                    </a:lnTo>
                    <a:lnTo>
                      <a:pt x="242" y="332"/>
                    </a:lnTo>
                    <a:lnTo>
                      <a:pt x="227" y="343"/>
                    </a:lnTo>
                    <a:lnTo>
                      <a:pt x="208" y="358"/>
                    </a:lnTo>
                    <a:lnTo>
                      <a:pt x="204" y="358"/>
                    </a:lnTo>
                    <a:lnTo>
                      <a:pt x="193" y="366"/>
                    </a:lnTo>
                    <a:lnTo>
                      <a:pt x="185" y="373"/>
                    </a:lnTo>
                    <a:lnTo>
                      <a:pt x="178" y="381"/>
                    </a:lnTo>
                    <a:lnTo>
                      <a:pt x="170" y="396"/>
                    </a:lnTo>
                    <a:lnTo>
                      <a:pt x="163" y="418"/>
                    </a:lnTo>
                    <a:lnTo>
                      <a:pt x="148" y="479"/>
                    </a:lnTo>
                    <a:lnTo>
                      <a:pt x="144" y="494"/>
                    </a:lnTo>
                    <a:lnTo>
                      <a:pt x="140" y="509"/>
                    </a:lnTo>
                    <a:lnTo>
                      <a:pt x="129" y="550"/>
                    </a:lnTo>
                    <a:lnTo>
                      <a:pt x="110" y="592"/>
                    </a:lnTo>
                    <a:lnTo>
                      <a:pt x="99" y="607"/>
                    </a:lnTo>
                    <a:lnTo>
                      <a:pt x="87" y="615"/>
                    </a:lnTo>
                    <a:lnTo>
                      <a:pt x="87" y="641"/>
                    </a:lnTo>
                    <a:lnTo>
                      <a:pt x="84" y="664"/>
                    </a:lnTo>
                    <a:lnTo>
                      <a:pt x="80" y="690"/>
                    </a:lnTo>
                    <a:lnTo>
                      <a:pt x="68" y="713"/>
                    </a:lnTo>
                    <a:lnTo>
                      <a:pt x="53" y="735"/>
                    </a:lnTo>
                    <a:lnTo>
                      <a:pt x="42" y="743"/>
                    </a:lnTo>
                    <a:lnTo>
                      <a:pt x="31" y="750"/>
                    </a:lnTo>
                    <a:lnTo>
                      <a:pt x="19" y="750"/>
                    </a:lnTo>
                    <a:lnTo>
                      <a:pt x="0" y="750"/>
                    </a:lnTo>
                    <a:lnTo>
                      <a:pt x="0" y="754"/>
                    </a:lnTo>
                    <a:lnTo>
                      <a:pt x="4" y="788"/>
                    </a:lnTo>
                    <a:lnTo>
                      <a:pt x="8" y="856"/>
                    </a:lnTo>
                    <a:lnTo>
                      <a:pt x="16" y="875"/>
                    </a:lnTo>
                    <a:lnTo>
                      <a:pt x="27" y="886"/>
                    </a:lnTo>
                    <a:lnTo>
                      <a:pt x="46" y="901"/>
                    </a:lnTo>
                    <a:lnTo>
                      <a:pt x="65" y="913"/>
                    </a:lnTo>
                    <a:lnTo>
                      <a:pt x="99" y="924"/>
                    </a:lnTo>
                    <a:lnTo>
                      <a:pt x="114" y="932"/>
                    </a:lnTo>
                    <a:lnTo>
                      <a:pt x="129" y="939"/>
                    </a:lnTo>
                    <a:lnTo>
                      <a:pt x="136" y="932"/>
                    </a:lnTo>
                    <a:lnTo>
                      <a:pt x="155" y="916"/>
                    </a:lnTo>
                    <a:lnTo>
                      <a:pt x="185" y="901"/>
                    </a:lnTo>
                    <a:lnTo>
                      <a:pt x="200" y="898"/>
                    </a:lnTo>
                    <a:lnTo>
                      <a:pt x="216" y="894"/>
                    </a:lnTo>
                    <a:lnTo>
                      <a:pt x="250" y="894"/>
                    </a:lnTo>
                    <a:lnTo>
                      <a:pt x="280" y="890"/>
                    </a:lnTo>
                    <a:lnTo>
                      <a:pt x="314" y="886"/>
                    </a:lnTo>
                    <a:lnTo>
                      <a:pt x="329" y="875"/>
                    </a:lnTo>
                    <a:lnTo>
                      <a:pt x="348" y="864"/>
                    </a:lnTo>
                    <a:lnTo>
                      <a:pt x="378" y="852"/>
                    </a:lnTo>
                    <a:lnTo>
                      <a:pt x="412" y="845"/>
                    </a:lnTo>
                    <a:lnTo>
                      <a:pt x="423" y="845"/>
                    </a:lnTo>
                    <a:lnTo>
                      <a:pt x="453" y="845"/>
                    </a:lnTo>
                    <a:lnTo>
                      <a:pt x="476" y="841"/>
                    </a:lnTo>
                    <a:lnTo>
                      <a:pt x="495" y="837"/>
                    </a:lnTo>
                    <a:lnTo>
                      <a:pt x="517" y="826"/>
                    </a:lnTo>
                    <a:lnTo>
                      <a:pt x="540" y="815"/>
                    </a:lnTo>
                    <a:lnTo>
                      <a:pt x="563" y="803"/>
                    </a:lnTo>
                    <a:lnTo>
                      <a:pt x="578" y="799"/>
                    </a:lnTo>
                    <a:lnTo>
                      <a:pt x="593" y="799"/>
                    </a:lnTo>
                    <a:lnTo>
                      <a:pt x="604" y="803"/>
                    </a:lnTo>
                    <a:lnTo>
                      <a:pt x="612" y="811"/>
                    </a:lnTo>
                    <a:lnTo>
                      <a:pt x="616" y="818"/>
                    </a:lnTo>
                    <a:lnTo>
                      <a:pt x="623" y="826"/>
                    </a:lnTo>
                    <a:lnTo>
                      <a:pt x="638" y="939"/>
                    </a:lnTo>
                    <a:lnTo>
                      <a:pt x="695" y="962"/>
                    </a:lnTo>
                    <a:lnTo>
                      <a:pt x="710" y="973"/>
                    </a:lnTo>
                    <a:lnTo>
                      <a:pt x="714" y="1003"/>
                    </a:lnTo>
                    <a:lnTo>
                      <a:pt x="714" y="1026"/>
                    </a:lnTo>
                    <a:lnTo>
                      <a:pt x="717" y="1045"/>
                    </a:lnTo>
                    <a:lnTo>
                      <a:pt x="721" y="1056"/>
                    </a:lnTo>
                    <a:lnTo>
                      <a:pt x="732" y="1071"/>
                    </a:lnTo>
                    <a:lnTo>
                      <a:pt x="736" y="1075"/>
                    </a:lnTo>
                    <a:lnTo>
                      <a:pt x="736" y="1079"/>
                    </a:lnTo>
                    <a:lnTo>
                      <a:pt x="744" y="1071"/>
                    </a:lnTo>
                    <a:lnTo>
                      <a:pt x="759" y="1045"/>
                    </a:lnTo>
                    <a:lnTo>
                      <a:pt x="766" y="996"/>
                    </a:lnTo>
                    <a:lnTo>
                      <a:pt x="770" y="996"/>
                    </a:lnTo>
                    <a:lnTo>
                      <a:pt x="778" y="1003"/>
                    </a:lnTo>
                    <a:lnTo>
                      <a:pt x="785" y="1015"/>
                    </a:lnTo>
                    <a:lnTo>
                      <a:pt x="789" y="1026"/>
                    </a:lnTo>
                    <a:lnTo>
                      <a:pt x="789" y="1041"/>
                    </a:lnTo>
                    <a:lnTo>
                      <a:pt x="789" y="1071"/>
                    </a:lnTo>
                    <a:lnTo>
                      <a:pt x="793" y="1098"/>
                    </a:lnTo>
                    <a:lnTo>
                      <a:pt x="797" y="1105"/>
                    </a:lnTo>
                    <a:lnTo>
                      <a:pt x="800" y="1113"/>
                    </a:lnTo>
                    <a:lnTo>
                      <a:pt x="808" y="1113"/>
                    </a:lnTo>
                    <a:lnTo>
                      <a:pt x="819" y="1113"/>
                    </a:lnTo>
                    <a:lnTo>
                      <a:pt x="815" y="1098"/>
                    </a:lnTo>
                    <a:lnTo>
                      <a:pt x="815" y="1079"/>
                    </a:lnTo>
                    <a:lnTo>
                      <a:pt x="819" y="1037"/>
                    </a:lnTo>
                    <a:lnTo>
                      <a:pt x="827" y="1011"/>
                    </a:lnTo>
                    <a:lnTo>
                      <a:pt x="808" y="992"/>
                    </a:lnTo>
                    <a:lnTo>
                      <a:pt x="808" y="965"/>
                    </a:lnTo>
                    <a:lnTo>
                      <a:pt x="815" y="954"/>
                    </a:lnTo>
                    <a:lnTo>
                      <a:pt x="838" y="1015"/>
                    </a:lnTo>
                    <a:lnTo>
                      <a:pt x="865" y="1030"/>
                    </a:lnTo>
                    <a:lnTo>
                      <a:pt x="887" y="1041"/>
                    </a:lnTo>
                    <a:lnTo>
                      <a:pt x="910" y="1045"/>
                    </a:lnTo>
                    <a:lnTo>
                      <a:pt x="921" y="1045"/>
                    </a:lnTo>
                    <a:lnTo>
                      <a:pt x="921" y="1048"/>
                    </a:lnTo>
                    <a:lnTo>
                      <a:pt x="914" y="1052"/>
                    </a:lnTo>
                    <a:lnTo>
                      <a:pt x="906" y="1101"/>
                    </a:lnTo>
                    <a:lnTo>
                      <a:pt x="940" y="1082"/>
                    </a:lnTo>
                    <a:lnTo>
                      <a:pt x="951" y="1101"/>
                    </a:lnTo>
                    <a:lnTo>
                      <a:pt x="955" y="1173"/>
                    </a:lnTo>
                    <a:lnTo>
                      <a:pt x="1008" y="1143"/>
                    </a:lnTo>
                    <a:lnTo>
                      <a:pt x="1004" y="1131"/>
                    </a:lnTo>
                    <a:lnTo>
                      <a:pt x="985" y="1113"/>
                    </a:lnTo>
                    <a:lnTo>
                      <a:pt x="985" y="1101"/>
                    </a:lnTo>
                    <a:lnTo>
                      <a:pt x="993" y="1086"/>
                    </a:lnTo>
                    <a:lnTo>
                      <a:pt x="1008" y="1086"/>
                    </a:lnTo>
                    <a:lnTo>
                      <a:pt x="1015" y="1101"/>
                    </a:lnTo>
                    <a:lnTo>
                      <a:pt x="1023" y="1120"/>
                    </a:lnTo>
                    <a:lnTo>
                      <a:pt x="1031" y="1139"/>
                    </a:lnTo>
                    <a:lnTo>
                      <a:pt x="1042" y="1154"/>
                    </a:lnTo>
                    <a:lnTo>
                      <a:pt x="1061" y="1162"/>
                    </a:lnTo>
                    <a:lnTo>
                      <a:pt x="1091" y="1131"/>
                    </a:lnTo>
                    <a:lnTo>
                      <a:pt x="1076" y="1086"/>
                    </a:lnTo>
                    <a:lnTo>
                      <a:pt x="1053" y="1064"/>
                    </a:lnTo>
                    <a:lnTo>
                      <a:pt x="1049" y="1056"/>
                    </a:lnTo>
                    <a:lnTo>
                      <a:pt x="1042" y="1052"/>
                    </a:lnTo>
                    <a:lnTo>
                      <a:pt x="1031" y="1052"/>
                    </a:lnTo>
                    <a:lnTo>
                      <a:pt x="997" y="1052"/>
                    </a:lnTo>
                    <a:lnTo>
                      <a:pt x="1008" y="1030"/>
                    </a:lnTo>
                    <a:lnTo>
                      <a:pt x="1008" y="1003"/>
                    </a:lnTo>
                    <a:lnTo>
                      <a:pt x="1008" y="984"/>
                    </a:lnTo>
                    <a:lnTo>
                      <a:pt x="1000" y="969"/>
                    </a:lnTo>
                    <a:lnTo>
                      <a:pt x="997" y="962"/>
                    </a:lnTo>
                    <a:lnTo>
                      <a:pt x="989" y="962"/>
                    </a:lnTo>
                    <a:lnTo>
                      <a:pt x="974" y="965"/>
                    </a:lnTo>
                    <a:lnTo>
                      <a:pt x="970" y="969"/>
                    </a:lnTo>
                    <a:lnTo>
                      <a:pt x="966" y="981"/>
                    </a:lnTo>
                    <a:lnTo>
                      <a:pt x="966" y="992"/>
                    </a:lnTo>
                    <a:lnTo>
                      <a:pt x="944" y="996"/>
                    </a:lnTo>
                    <a:lnTo>
                      <a:pt x="929" y="977"/>
                    </a:lnTo>
                    <a:lnTo>
                      <a:pt x="929" y="954"/>
                    </a:lnTo>
                    <a:lnTo>
                      <a:pt x="929" y="950"/>
                    </a:lnTo>
                    <a:lnTo>
                      <a:pt x="925" y="947"/>
                    </a:lnTo>
                    <a:lnTo>
                      <a:pt x="921" y="943"/>
                    </a:lnTo>
                    <a:lnTo>
                      <a:pt x="895" y="928"/>
                    </a:lnTo>
                    <a:lnTo>
                      <a:pt x="887" y="924"/>
                    </a:lnTo>
                    <a:lnTo>
                      <a:pt x="883" y="924"/>
                    </a:lnTo>
                    <a:lnTo>
                      <a:pt x="883" y="916"/>
                    </a:lnTo>
                    <a:lnTo>
                      <a:pt x="883" y="909"/>
                    </a:lnTo>
                    <a:lnTo>
                      <a:pt x="887" y="898"/>
                    </a:lnTo>
                    <a:lnTo>
                      <a:pt x="895" y="882"/>
                    </a:lnTo>
                    <a:lnTo>
                      <a:pt x="906" y="871"/>
                    </a:lnTo>
                    <a:lnTo>
                      <a:pt x="1004" y="867"/>
                    </a:lnTo>
                    <a:lnTo>
                      <a:pt x="1008" y="856"/>
                    </a:lnTo>
                    <a:lnTo>
                      <a:pt x="1019" y="830"/>
                    </a:lnTo>
                    <a:lnTo>
                      <a:pt x="1023" y="811"/>
                    </a:lnTo>
                    <a:lnTo>
                      <a:pt x="1023" y="796"/>
                    </a:lnTo>
                    <a:lnTo>
                      <a:pt x="1023" y="781"/>
                    </a:lnTo>
                    <a:lnTo>
                      <a:pt x="1015" y="766"/>
                    </a:lnTo>
                    <a:lnTo>
                      <a:pt x="997" y="743"/>
                    </a:lnTo>
                    <a:lnTo>
                      <a:pt x="985" y="732"/>
                    </a:lnTo>
                    <a:lnTo>
                      <a:pt x="978" y="720"/>
                    </a:lnTo>
                    <a:lnTo>
                      <a:pt x="974" y="709"/>
                    </a:lnTo>
                    <a:lnTo>
                      <a:pt x="978" y="698"/>
                    </a:lnTo>
                    <a:lnTo>
                      <a:pt x="993" y="690"/>
                    </a:lnTo>
                    <a:lnTo>
                      <a:pt x="1015" y="679"/>
                    </a:lnTo>
                    <a:lnTo>
                      <a:pt x="1023" y="675"/>
                    </a:lnTo>
                    <a:lnTo>
                      <a:pt x="1038" y="667"/>
                    </a:lnTo>
                    <a:lnTo>
                      <a:pt x="1049" y="660"/>
                    </a:lnTo>
                    <a:lnTo>
                      <a:pt x="1057" y="652"/>
                    </a:lnTo>
                    <a:lnTo>
                      <a:pt x="1061" y="641"/>
                    </a:lnTo>
                    <a:lnTo>
                      <a:pt x="1065" y="630"/>
                    </a:lnTo>
                    <a:lnTo>
                      <a:pt x="1072" y="600"/>
                    </a:lnTo>
                    <a:lnTo>
                      <a:pt x="1072" y="584"/>
                    </a:lnTo>
                    <a:lnTo>
                      <a:pt x="1065" y="569"/>
                    </a:lnTo>
                    <a:lnTo>
                      <a:pt x="1053" y="562"/>
                    </a:lnTo>
                    <a:lnTo>
                      <a:pt x="1015" y="566"/>
                    </a:lnTo>
                    <a:lnTo>
                      <a:pt x="997" y="566"/>
                    </a:lnTo>
                    <a:lnTo>
                      <a:pt x="981" y="558"/>
                    </a:lnTo>
                    <a:lnTo>
                      <a:pt x="932" y="554"/>
                    </a:lnTo>
                    <a:lnTo>
                      <a:pt x="914" y="550"/>
                    </a:lnTo>
                    <a:lnTo>
                      <a:pt x="902" y="543"/>
                    </a:lnTo>
                    <a:lnTo>
                      <a:pt x="902" y="528"/>
                    </a:lnTo>
                    <a:lnTo>
                      <a:pt x="932" y="532"/>
                    </a:lnTo>
                    <a:lnTo>
                      <a:pt x="981" y="532"/>
                    </a:lnTo>
                    <a:lnTo>
                      <a:pt x="1015" y="520"/>
                    </a:lnTo>
                    <a:lnTo>
                      <a:pt x="1038" y="501"/>
                    </a:lnTo>
                    <a:lnTo>
                      <a:pt x="993" y="467"/>
                    </a:lnTo>
                    <a:lnTo>
                      <a:pt x="970" y="452"/>
                    </a:lnTo>
                    <a:lnTo>
                      <a:pt x="959" y="445"/>
                    </a:lnTo>
                    <a:lnTo>
                      <a:pt x="974" y="422"/>
                    </a:lnTo>
                    <a:lnTo>
                      <a:pt x="997" y="403"/>
                    </a:lnTo>
                    <a:lnTo>
                      <a:pt x="1012" y="388"/>
                    </a:lnTo>
                    <a:lnTo>
                      <a:pt x="1004" y="381"/>
                    </a:lnTo>
                    <a:lnTo>
                      <a:pt x="993" y="366"/>
                    </a:lnTo>
                    <a:lnTo>
                      <a:pt x="993" y="358"/>
                    </a:lnTo>
                    <a:lnTo>
                      <a:pt x="993" y="347"/>
                    </a:lnTo>
                    <a:lnTo>
                      <a:pt x="1004" y="343"/>
                    </a:lnTo>
                    <a:lnTo>
                      <a:pt x="1023" y="339"/>
                    </a:lnTo>
                    <a:lnTo>
                      <a:pt x="1053" y="320"/>
                    </a:lnTo>
                    <a:lnTo>
                      <a:pt x="1083" y="305"/>
                    </a:lnTo>
                    <a:lnTo>
                      <a:pt x="1110" y="283"/>
                    </a:lnTo>
                    <a:lnTo>
                      <a:pt x="1166" y="279"/>
                    </a:lnTo>
                    <a:lnTo>
                      <a:pt x="1219" y="245"/>
                    </a:lnTo>
                    <a:lnTo>
                      <a:pt x="1223" y="237"/>
                    </a:lnTo>
                    <a:lnTo>
                      <a:pt x="1219" y="234"/>
                    </a:lnTo>
                    <a:lnTo>
                      <a:pt x="1204" y="234"/>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1" name="Freeform 36"/>
              <p:cNvSpPr>
                <a:spLocks noChangeArrowheads="1"/>
              </p:cNvSpPr>
              <p:nvPr/>
            </p:nvSpPr>
            <p:spPr bwMode="auto">
              <a:xfrm>
                <a:off x="6028" y="6335"/>
                <a:ext cx="41" cy="36"/>
              </a:xfrm>
              <a:custGeom>
                <a:avLst/>
                <a:gdLst>
                  <a:gd name="T0" fmla="*/ 26 w 26"/>
                  <a:gd name="T1" fmla="*/ 11 h 23"/>
                  <a:gd name="T2" fmla="*/ 26 w 26"/>
                  <a:gd name="T3" fmla="*/ 11 h 23"/>
                  <a:gd name="T4" fmla="*/ 22 w 26"/>
                  <a:gd name="T5" fmla="*/ 19 h 23"/>
                  <a:gd name="T6" fmla="*/ 15 w 26"/>
                  <a:gd name="T7" fmla="*/ 23 h 23"/>
                  <a:gd name="T8" fmla="*/ 15 w 26"/>
                  <a:gd name="T9" fmla="*/ 23 h 23"/>
                  <a:gd name="T10" fmla="*/ 3 w 26"/>
                  <a:gd name="T11" fmla="*/ 19 h 23"/>
                  <a:gd name="T12" fmla="*/ 0 w 26"/>
                  <a:gd name="T13" fmla="*/ 11 h 23"/>
                  <a:gd name="T14" fmla="*/ 0 w 26"/>
                  <a:gd name="T15" fmla="*/ 11 h 23"/>
                  <a:gd name="T16" fmla="*/ 3 w 26"/>
                  <a:gd name="T17" fmla="*/ 0 h 23"/>
                  <a:gd name="T18" fmla="*/ 15 w 26"/>
                  <a:gd name="T19" fmla="*/ 0 h 23"/>
                  <a:gd name="T20" fmla="*/ 15 w 26"/>
                  <a:gd name="T21" fmla="*/ 0 h 23"/>
                  <a:gd name="T22" fmla="*/ 22 w 26"/>
                  <a:gd name="T23" fmla="*/ 0 h 23"/>
                  <a:gd name="T24" fmla="*/ 26 w 26"/>
                  <a:gd name="T25" fmla="*/ 11 h 23"/>
                  <a:gd name="T26" fmla="*/ 26 w 26"/>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3">
                    <a:moveTo>
                      <a:pt x="26" y="11"/>
                    </a:moveTo>
                    <a:lnTo>
                      <a:pt x="26" y="11"/>
                    </a:lnTo>
                    <a:lnTo>
                      <a:pt x="22" y="19"/>
                    </a:lnTo>
                    <a:lnTo>
                      <a:pt x="15" y="23"/>
                    </a:lnTo>
                    <a:lnTo>
                      <a:pt x="3" y="19"/>
                    </a:lnTo>
                    <a:lnTo>
                      <a:pt x="0" y="11"/>
                    </a:lnTo>
                    <a:lnTo>
                      <a:pt x="3" y="0"/>
                    </a:lnTo>
                    <a:lnTo>
                      <a:pt x="15" y="0"/>
                    </a:lnTo>
                    <a:lnTo>
                      <a:pt x="22" y="0"/>
                    </a:lnTo>
                    <a:lnTo>
                      <a:pt x="26"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2" name="Freeform 37"/>
              <p:cNvSpPr>
                <a:spLocks noChangeArrowheads="1"/>
              </p:cNvSpPr>
              <p:nvPr/>
            </p:nvSpPr>
            <p:spPr bwMode="auto">
              <a:xfrm>
                <a:off x="6003" y="6305"/>
                <a:ext cx="90" cy="90"/>
              </a:xfrm>
              <a:custGeom>
                <a:avLst/>
                <a:gdLst>
                  <a:gd name="T0" fmla="*/ 57 w 57"/>
                  <a:gd name="T1" fmla="*/ 30 h 57"/>
                  <a:gd name="T2" fmla="*/ 57 w 57"/>
                  <a:gd name="T3" fmla="*/ 30 h 57"/>
                  <a:gd name="T4" fmla="*/ 57 w 57"/>
                  <a:gd name="T5" fmla="*/ 42 h 57"/>
                  <a:gd name="T6" fmla="*/ 50 w 57"/>
                  <a:gd name="T7" fmla="*/ 49 h 57"/>
                  <a:gd name="T8" fmla="*/ 42 w 57"/>
                  <a:gd name="T9" fmla="*/ 57 h 57"/>
                  <a:gd name="T10" fmla="*/ 31 w 57"/>
                  <a:gd name="T11" fmla="*/ 57 h 57"/>
                  <a:gd name="T12" fmla="*/ 31 w 57"/>
                  <a:gd name="T13" fmla="*/ 57 h 57"/>
                  <a:gd name="T14" fmla="*/ 19 w 57"/>
                  <a:gd name="T15" fmla="*/ 57 h 57"/>
                  <a:gd name="T16" fmla="*/ 8 w 57"/>
                  <a:gd name="T17" fmla="*/ 49 h 57"/>
                  <a:gd name="T18" fmla="*/ 4 w 57"/>
                  <a:gd name="T19" fmla="*/ 42 h 57"/>
                  <a:gd name="T20" fmla="*/ 0 w 57"/>
                  <a:gd name="T21" fmla="*/ 30 h 57"/>
                  <a:gd name="T22" fmla="*/ 0 w 57"/>
                  <a:gd name="T23" fmla="*/ 30 h 57"/>
                  <a:gd name="T24" fmla="*/ 4 w 57"/>
                  <a:gd name="T25" fmla="*/ 19 h 57"/>
                  <a:gd name="T26" fmla="*/ 8 w 57"/>
                  <a:gd name="T27" fmla="*/ 8 h 57"/>
                  <a:gd name="T28" fmla="*/ 19 w 57"/>
                  <a:gd name="T29" fmla="*/ 4 h 57"/>
                  <a:gd name="T30" fmla="*/ 31 w 57"/>
                  <a:gd name="T31" fmla="*/ 0 h 57"/>
                  <a:gd name="T32" fmla="*/ 31 w 57"/>
                  <a:gd name="T33" fmla="*/ 0 h 57"/>
                  <a:gd name="T34" fmla="*/ 42 w 57"/>
                  <a:gd name="T35" fmla="*/ 4 h 57"/>
                  <a:gd name="T36" fmla="*/ 50 w 57"/>
                  <a:gd name="T37" fmla="*/ 8 h 57"/>
                  <a:gd name="T38" fmla="*/ 57 w 57"/>
                  <a:gd name="T39" fmla="*/ 19 h 57"/>
                  <a:gd name="T40" fmla="*/ 57 w 57"/>
                  <a:gd name="T41" fmla="*/ 30 h 57"/>
                  <a:gd name="T42" fmla="*/ 57 w 57"/>
                  <a:gd name="T4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7">
                    <a:moveTo>
                      <a:pt x="57" y="30"/>
                    </a:moveTo>
                    <a:lnTo>
                      <a:pt x="57" y="30"/>
                    </a:lnTo>
                    <a:lnTo>
                      <a:pt x="57" y="42"/>
                    </a:lnTo>
                    <a:lnTo>
                      <a:pt x="50" y="49"/>
                    </a:lnTo>
                    <a:lnTo>
                      <a:pt x="42" y="57"/>
                    </a:lnTo>
                    <a:lnTo>
                      <a:pt x="31" y="57"/>
                    </a:lnTo>
                    <a:lnTo>
                      <a:pt x="19" y="57"/>
                    </a:lnTo>
                    <a:lnTo>
                      <a:pt x="8" y="49"/>
                    </a:lnTo>
                    <a:lnTo>
                      <a:pt x="4" y="42"/>
                    </a:lnTo>
                    <a:lnTo>
                      <a:pt x="0" y="30"/>
                    </a:lnTo>
                    <a:lnTo>
                      <a:pt x="4" y="19"/>
                    </a:lnTo>
                    <a:lnTo>
                      <a:pt x="8" y="8"/>
                    </a:lnTo>
                    <a:lnTo>
                      <a:pt x="19" y="4"/>
                    </a:lnTo>
                    <a:lnTo>
                      <a:pt x="31" y="0"/>
                    </a:lnTo>
                    <a:lnTo>
                      <a:pt x="42" y="4"/>
                    </a:lnTo>
                    <a:lnTo>
                      <a:pt x="50" y="8"/>
                    </a:lnTo>
                    <a:lnTo>
                      <a:pt x="57" y="19"/>
                    </a:lnTo>
                    <a:lnTo>
                      <a:pt x="57" y="30"/>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3" name="Freeform 38"/>
              <p:cNvSpPr>
                <a:spLocks noChangeArrowheads="1"/>
              </p:cNvSpPr>
              <p:nvPr/>
            </p:nvSpPr>
            <p:spPr bwMode="auto">
              <a:xfrm>
                <a:off x="6865" y="7001"/>
                <a:ext cx="41" cy="35"/>
              </a:xfrm>
              <a:custGeom>
                <a:avLst/>
                <a:gdLst>
                  <a:gd name="T0" fmla="*/ 26 w 26"/>
                  <a:gd name="T1" fmla="*/ 11 h 22"/>
                  <a:gd name="T2" fmla="*/ 26 w 26"/>
                  <a:gd name="T3" fmla="*/ 11 h 22"/>
                  <a:gd name="T4" fmla="*/ 22 w 26"/>
                  <a:gd name="T5" fmla="*/ 18 h 22"/>
                  <a:gd name="T6" fmla="*/ 11 w 26"/>
                  <a:gd name="T7" fmla="*/ 22 h 22"/>
                  <a:gd name="T8" fmla="*/ 11 w 26"/>
                  <a:gd name="T9" fmla="*/ 22 h 22"/>
                  <a:gd name="T10" fmla="*/ 3 w 26"/>
                  <a:gd name="T11" fmla="*/ 18 h 22"/>
                  <a:gd name="T12" fmla="*/ 0 w 26"/>
                  <a:gd name="T13" fmla="*/ 11 h 22"/>
                  <a:gd name="T14" fmla="*/ 0 w 26"/>
                  <a:gd name="T15" fmla="*/ 11 h 22"/>
                  <a:gd name="T16" fmla="*/ 3 w 26"/>
                  <a:gd name="T17" fmla="*/ 0 h 22"/>
                  <a:gd name="T18" fmla="*/ 11 w 26"/>
                  <a:gd name="T19" fmla="*/ 0 h 22"/>
                  <a:gd name="T20" fmla="*/ 11 w 26"/>
                  <a:gd name="T21" fmla="*/ 0 h 22"/>
                  <a:gd name="T22" fmla="*/ 22 w 26"/>
                  <a:gd name="T23" fmla="*/ 0 h 22"/>
                  <a:gd name="T24" fmla="*/ 26 w 26"/>
                  <a:gd name="T25" fmla="*/ 11 h 22"/>
                  <a:gd name="T26" fmla="*/ 26 w 26"/>
                  <a:gd name="T2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2">
                    <a:moveTo>
                      <a:pt x="26" y="11"/>
                    </a:moveTo>
                    <a:lnTo>
                      <a:pt x="26" y="11"/>
                    </a:lnTo>
                    <a:lnTo>
                      <a:pt x="22" y="18"/>
                    </a:lnTo>
                    <a:lnTo>
                      <a:pt x="11" y="22"/>
                    </a:lnTo>
                    <a:lnTo>
                      <a:pt x="3" y="18"/>
                    </a:lnTo>
                    <a:lnTo>
                      <a:pt x="0" y="11"/>
                    </a:lnTo>
                    <a:lnTo>
                      <a:pt x="3" y="0"/>
                    </a:lnTo>
                    <a:lnTo>
                      <a:pt x="11" y="0"/>
                    </a:lnTo>
                    <a:lnTo>
                      <a:pt x="22" y="0"/>
                    </a:lnTo>
                    <a:lnTo>
                      <a:pt x="26"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4" name="Freeform 39"/>
              <p:cNvSpPr>
                <a:spLocks noChangeArrowheads="1"/>
              </p:cNvSpPr>
              <p:nvPr/>
            </p:nvSpPr>
            <p:spPr bwMode="auto">
              <a:xfrm>
                <a:off x="6840" y="6971"/>
                <a:ext cx="90" cy="88"/>
              </a:xfrm>
              <a:custGeom>
                <a:avLst/>
                <a:gdLst>
                  <a:gd name="T0" fmla="*/ 57 w 57"/>
                  <a:gd name="T1" fmla="*/ 30 h 56"/>
                  <a:gd name="T2" fmla="*/ 57 w 57"/>
                  <a:gd name="T3" fmla="*/ 30 h 56"/>
                  <a:gd name="T4" fmla="*/ 53 w 57"/>
                  <a:gd name="T5" fmla="*/ 41 h 56"/>
                  <a:gd name="T6" fmla="*/ 50 w 57"/>
                  <a:gd name="T7" fmla="*/ 49 h 56"/>
                  <a:gd name="T8" fmla="*/ 38 w 57"/>
                  <a:gd name="T9" fmla="*/ 56 h 56"/>
                  <a:gd name="T10" fmla="*/ 27 w 57"/>
                  <a:gd name="T11" fmla="*/ 56 h 56"/>
                  <a:gd name="T12" fmla="*/ 27 w 57"/>
                  <a:gd name="T13" fmla="*/ 56 h 56"/>
                  <a:gd name="T14" fmla="*/ 16 w 57"/>
                  <a:gd name="T15" fmla="*/ 56 h 56"/>
                  <a:gd name="T16" fmla="*/ 8 w 57"/>
                  <a:gd name="T17" fmla="*/ 49 h 56"/>
                  <a:gd name="T18" fmla="*/ 0 w 57"/>
                  <a:gd name="T19" fmla="*/ 41 h 56"/>
                  <a:gd name="T20" fmla="*/ 0 w 57"/>
                  <a:gd name="T21" fmla="*/ 30 h 56"/>
                  <a:gd name="T22" fmla="*/ 0 w 57"/>
                  <a:gd name="T23" fmla="*/ 30 h 56"/>
                  <a:gd name="T24" fmla="*/ 0 w 57"/>
                  <a:gd name="T25" fmla="*/ 19 h 56"/>
                  <a:gd name="T26" fmla="*/ 8 w 57"/>
                  <a:gd name="T27" fmla="*/ 7 h 56"/>
                  <a:gd name="T28" fmla="*/ 16 w 57"/>
                  <a:gd name="T29" fmla="*/ 3 h 56"/>
                  <a:gd name="T30" fmla="*/ 27 w 57"/>
                  <a:gd name="T31" fmla="*/ 0 h 56"/>
                  <a:gd name="T32" fmla="*/ 27 w 57"/>
                  <a:gd name="T33" fmla="*/ 0 h 56"/>
                  <a:gd name="T34" fmla="*/ 38 w 57"/>
                  <a:gd name="T35" fmla="*/ 3 h 56"/>
                  <a:gd name="T36" fmla="*/ 50 w 57"/>
                  <a:gd name="T37" fmla="*/ 7 h 56"/>
                  <a:gd name="T38" fmla="*/ 53 w 57"/>
                  <a:gd name="T39" fmla="*/ 19 h 56"/>
                  <a:gd name="T40" fmla="*/ 57 w 57"/>
                  <a:gd name="T41" fmla="*/ 30 h 56"/>
                  <a:gd name="T42" fmla="*/ 57 w 57"/>
                  <a:gd name="T43"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6">
                    <a:moveTo>
                      <a:pt x="57" y="30"/>
                    </a:moveTo>
                    <a:lnTo>
                      <a:pt x="57" y="30"/>
                    </a:lnTo>
                    <a:lnTo>
                      <a:pt x="53" y="41"/>
                    </a:lnTo>
                    <a:lnTo>
                      <a:pt x="50" y="49"/>
                    </a:lnTo>
                    <a:lnTo>
                      <a:pt x="38" y="56"/>
                    </a:lnTo>
                    <a:lnTo>
                      <a:pt x="27" y="56"/>
                    </a:lnTo>
                    <a:lnTo>
                      <a:pt x="16" y="56"/>
                    </a:lnTo>
                    <a:lnTo>
                      <a:pt x="8" y="49"/>
                    </a:lnTo>
                    <a:lnTo>
                      <a:pt x="0" y="41"/>
                    </a:lnTo>
                    <a:lnTo>
                      <a:pt x="0" y="30"/>
                    </a:lnTo>
                    <a:lnTo>
                      <a:pt x="0" y="19"/>
                    </a:lnTo>
                    <a:lnTo>
                      <a:pt x="8" y="7"/>
                    </a:lnTo>
                    <a:lnTo>
                      <a:pt x="16" y="3"/>
                    </a:lnTo>
                    <a:lnTo>
                      <a:pt x="27" y="0"/>
                    </a:lnTo>
                    <a:lnTo>
                      <a:pt x="38" y="3"/>
                    </a:lnTo>
                    <a:lnTo>
                      <a:pt x="50" y="7"/>
                    </a:lnTo>
                    <a:lnTo>
                      <a:pt x="53" y="19"/>
                    </a:lnTo>
                    <a:lnTo>
                      <a:pt x="57" y="30"/>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5" name="Freeform 40"/>
              <p:cNvSpPr>
                <a:spLocks noEditPoints="1" noChangeArrowheads="1"/>
              </p:cNvSpPr>
              <p:nvPr/>
            </p:nvSpPr>
            <p:spPr bwMode="auto">
              <a:xfrm>
                <a:off x="6579" y="7107"/>
                <a:ext cx="131" cy="131"/>
              </a:xfrm>
              <a:custGeom>
                <a:avLst/>
                <a:gdLst>
                  <a:gd name="T0" fmla="*/ 42 w 83"/>
                  <a:gd name="T1" fmla="*/ 18 h 83"/>
                  <a:gd name="T2" fmla="*/ 34 w 83"/>
                  <a:gd name="T3" fmla="*/ 18 h 83"/>
                  <a:gd name="T4" fmla="*/ 23 w 83"/>
                  <a:gd name="T5" fmla="*/ 22 h 83"/>
                  <a:gd name="T6" fmla="*/ 83 w 83"/>
                  <a:gd name="T7" fmla="*/ 33 h 83"/>
                  <a:gd name="T8" fmla="*/ 65 w 83"/>
                  <a:gd name="T9" fmla="*/ 22 h 83"/>
                  <a:gd name="T10" fmla="*/ 68 w 83"/>
                  <a:gd name="T11" fmla="*/ 22 h 83"/>
                  <a:gd name="T12" fmla="*/ 68 w 83"/>
                  <a:gd name="T13" fmla="*/ 18 h 83"/>
                  <a:gd name="T14" fmla="*/ 68 w 83"/>
                  <a:gd name="T15" fmla="*/ 18 h 83"/>
                  <a:gd name="T16" fmla="*/ 68 w 83"/>
                  <a:gd name="T17" fmla="*/ 18 h 83"/>
                  <a:gd name="T18" fmla="*/ 80 w 83"/>
                  <a:gd name="T19" fmla="*/ 7 h 83"/>
                  <a:gd name="T20" fmla="*/ 57 w 83"/>
                  <a:gd name="T21" fmla="*/ 0 h 83"/>
                  <a:gd name="T22" fmla="*/ 53 w 83"/>
                  <a:gd name="T23" fmla="*/ 3 h 83"/>
                  <a:gd name="T24" fmla="*/ 46 w 83"/>
                  <a:gd name="T25" fmla="*/ 3 h 83"/>
                  <a:gd name="T26" fmla="*/ 27 w 83"/>
                  <a:gd name="T27" fmla="*/ 7 h 83"/>
                  <a:gd name="T28" fmla="*/ 27 w 83"/>
                  <a:gd name="T29" fmla="*/ 18 h 83"/>
                  <a:gd name="T30" fmla="*/ 12 w 83"/>
                  <a:gd name="T31" fmla="*/ 3 h 83"/>
                  <a:gd name="T32" fmla="*/ 4 w 83"/>
                  <a:gd name="T33" fmla="*/ 11 h 83"/>
                  <a:gd name="T34" fmla="*/ 16 w 83"/>
                  <a:gd name="T35" fmla="*/ 22 h 83"/>
                  <a:gd name="T36" fmla="*/ 19 w 83"/>
                  <a:gd name="T37" fmla="*/ 18 h 83"/>
                  <a:gd name="T38" fmla="*/ 27 w 83"/>
                  <a:gd name="T39" fmla="*/ 15 h 83"/>
                  <a:gd name="T40" fmla="*/ 12 w 83"/>
                  <a:gd name="T41" fmla="*/ 3 h 83"/>
                  <a:gd name="T42" fmla="*/ 49 w 83"/>
                  <a:gd name="T43" fmla="*/ 22 h 83"/>
                  <a:gd name="T44" fmla="*/ 46 w 83"/>
                  <a:gd name="T45" fmla="*/ 18 h 83"/>
                  <a:gd name="T46" fmla="*/ 57 w 83"/>
                  <a:gd name="T47" fmla="*/ 22 h 83"/>
                  <a:gd name="T48" fmla="*/ 49 w 83"/>
                  <a:gd name="T49" fmla="*/ 22 h 83"/>
                  <a:gd name="T50" fmla="*/ 49 w 83"/>
                  <a:gd name="T51" fmla="*/ 22 h 83"/>
                  <a:gd name="T52" fmla="*/ 12 w 83"/>
                  <a:gd name="T53" fmla="*/ 41 h 83"/>
                  <a:gd name="T54" fmla="*/ 19 w 83"/>
                  <a:gd name="T55" fmla="*/ 33 h 83"/>
                  <a:gd name="T56" fmla="*/ 0 w 83"/>
                  <a:gd name="T57" fmla="*/ 30 h 83"/>
                  <a:gd name="T58" fmla="*/ 12 w 83"/>
                  <a:gd name="T59" fmla="*/ 41 h 83"/>
                  <a:gd name="T60" fmla="*/ 12 w 83"/>
                  <a:gd name="T61" fmla="*/ 41 h 83"/>
                  <a:gd name="T62" fmla="*/ 23 w 83"/>
                  <a:gd name="T63" fmla="*/ 75 h 83"/>
                  <a:gd name="T64" fmla="*/ 46 w 83"/>
                  <a:gd name="T65" fmla="*/ 83 h 83"/>
                  <a:gd name="T66" fmla="*/ 57 w 83"/>
                  <a:gd name="T67" fmla="*/ 75 h 83"/>
                  <a:gd name="T68" fmla="*/ 80 w 83"/>
                  <a:gd name="T69" fmla="*/ 67 h 83"/>
                  <a:gd name="T70" fmla="*/ 57 w 83"/>
                  <a:gd name="T71" fmla="*/ 64 h 83"/>
                  <a:gd name="T72" fmla="*/ 76 w 83"/>
                  <a:gd name="T73" fmla="*/ 33 h 83"/>
                  <a:gd name="T74" fmla="*/ 27 w 83"/>
                  <a:gd name="T75" fmla="*/ 64 h 83"/>
                  <a:gd name="T76" fmla="*/ 46 w 83"/>
                  <a:gd name="T77" fmla="*/ 67 h 83"/>
                  <a:gd name="T78" fmla="*/ 23 w 83"/>
                  <a:gd name="T79" fmla="*/ 67 h 83"/>
                  <a:gd name="T80" fmla="*/ 38 w 83"/>
                  <a:gd name="T81" fmla="*/ 41 h 83"/>
                  <a:gd name="T82" fmla="*/ 65 w 83"/>
                  <a:gd name="T83" fmla="*/ 45 h 83"/>
                  <a:gd name="T84" fmla="*/ 38 w 83"/>
                  <a:gd name="T85" fmla="*/ 45 h 83"/>
                  <a:gd name="T86" fmla="*/ 23 w 83"/>
                  <a:gd name="T87" fmla="*/ 49 h 83"/>
                  <a:gd name="T88" fmla="*/ 16 w 83"/>
                  <a:gd name="T89" fmla="*/ 49 h 83"/>
                  <a:gd name="T90" fmla="*/ 12 w 83"/>
                  <a:gd name="T91" fmla="*/ 45 h 83"/>
                  <a:gd name="T92" fmla="*/ 0 w 83"/>
                  <a:gd name="T93" fmla="*/ 75 h 83"/>
                  <a:gd name="T94" fmla="*/ 12 w 83"/>
                  <a:gd name="T95" fmla="*/ 83 h 83"/>
                  <a:gd name="T96" fmla="*/ 23 w 83"/>
                  <a:gd name="T97" fmla="*/ 49 h 83"/>
                  <a:gd name="T98" fmla="*/ 65 w 83"/>
                  <a:gd name="T99" fmla="*/ 52 h 83"/>
                  <a:gd name="T100" fmla="*/ 38 w 83"/>
                  <a:gd name="T101" fmla="*/ 56 h 83"/>
                  <a:gd name="T102" fmla="*/ 65 w 83"/>
                  <a:gd name="T103"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83">
                    <a:moveTo>
                      <a:pt x="27" y="18"/>
                    </a:moveTo>
                    <a:lnTo>
                      <a:pt x="42" y="18"/>
                    </a:lnTo>
                    <a:lnTo>
                      <a:pt x="34" y="18"/>
                    </a:lnTo>
                    <a:lnTo>
                      <a:pt x="38" y="22"/>
                    </a:lnTo>
                    <a:lnTo>
                      <a:pt x="23" y="22"/>
                    </a:lnTo>
                    <a:lnTo>
                      <a:pt x="23" y="33"/>
                    </a:lnTo>
                    <a:lnTo>
                      <a:pt x="83" y="33"/>
                    </a:lnTo>
                    <a:lnTo>
                      <a:pt x="83" y="22"/>
                    </a:lnTo>
                    <a:lnTo>
                      <a:pt x="65" y="22"/>
                    </a:lnTo>
                    <a:lnTo>
                      <a:pt x="68" y="22"/>
                    </a:lnTo>
                    <a:lnTo>
                      <a:pt x="68" y="18"/>
                    </a:lnTo>
                    <a:lnTo>
                      <a:pt x="80" y="18"/>
                    </a:lnTo>
                    <a:lnTo>
                      <a:pt x="80" y="7"/>
                    </a:lnTo>
                    <a:lnTo>
                      <a:pt x="57" y="7"/>
                    </a:lnTo>
                    <a:lnTo>
                      <a:pt x="57" y="0"/>
                    </a:lnTo>
                    <a:lnTo>
                      <a:pt x="53" y="3"/>
                    </a:lnTo>
                    <a:lnTo>
                      <a:pt x="46" y="3"/>
                    </a:lnTo>
                    <a:lnTo>
                      <a:pt x="46" y="7"/>
                    </a:lnTo>
                    <a:lnTo>
                      <a:pt x="27" y="7"/>
                    </a:lnTo>
                    <a:lnTo>
                      <a:pt x="27" y="18"/>
                    </a:lnTo>
                    <a:close/>
                    <a:moveTo>
                      <a:pt x="12" y="3"/>
                    </a:moveTo>
                    <a:lnTo>
                      <a:pt x="12" y="3"/>
                    </a:lnTo>
                    <a:lnTo>
                      <a:pt x="4" y="11"/>
                    </a:lnTo>
                    <a:lnTo>
                      <a:pt x="16" y="22"/>
                    </a:lnTo>
                    <a:lnTo>
                      <a:pt x="19" y="18"/>
                    </a:lnTo>
                    <a:lnTo>
                      <a:pt x="27" y="15"/>
                    </a:lnTo>
                    <a:lnTo>
                      <a:pt x="12" y="3"/>
                    </a:lnTo>
                    <a:close/>
                    <a:moveTo>
                      <a:pt x="49" y="22"/>
                    </a:moveTo>
                    <a:lnTo>
                      <a:pt x="49" y="22"/>
                    </a:lnTo>
                    <a:lnTo>
                      <a:pt x="46" y="18"/>
                    </a:lnTo>
                    <a:lnTo>
                      <a:pt x="57" y="18"/>
                    </a:lnTo>
                    <a:lnTo>
                      <a:pt x="57" y="22"/>
                    </a:lnTo>
                    <a:lnTo>
                      <a:pt x="49" y="22"/>
                    </a:lnTo>
                    <a:close/>
                    <a:moveTo>
                      <a:pt x="12" y="41"/>
                    </a:moveTo>
                    <a:lnTo>
                      <a:pt x="19" y="33"/>
                    </a:lnTo>
                    <a:lnTo>
                      <a:pt x="8" y="22"/>
                    </a:lnTo>
                    <a:lnTo>
                      <a:pt x="0" y="30"/>
                    </a:lnTo>
                    <a:lnTo>
                      <a:pt x="12" y="41"/>
                    </a:lnTo>
                    <a:close/>
                    <a:moveTo>
                      <a:pt x="23" y="67"/>
                    </a:moveTo>
                    <a:lnTo>
                      <a:pt x="23" y="75"/>
                    </a:lnTo>
                    <a:lnTo>
                      <a:pt x="46" y="75"/>
                    </a:lnTo>
                    <a:lnTo>
                      <a:pt x="46" y="83"/>
                    </a:lnTo>
                    <a:lnTo>
                      <a:pt x="57" y="83"/>
                    </a:lnTo>
                    <a:lnTo>
                      <a:pt x="57" y="75"/>
                    </a:lnTo>
                    <a:lnTo>
                      <a:pt x="80" y="75"/>
                    </a:lnTo>
                    <a:lnTo>
                      <a:pt x="80" y="67"/>
                    </a:lnTo>
                    <a:lnTo>
                      <a:pt x="57" y="67"/>
                    </a:lnTo>
                    <a:lnTo>
                      <a:pt x="57" y="64"/>
                    </a:lnTo>
                    <a:lnTo>
                      <a:pt x="76" y="64"/>
                    </a:lnTo>
                    <a:lnTo>
                      <a:pt x="76" y="33"/>
                    </a:lnTo>
                    <a:lnTo>
                      <a:pt x="31" y="33"/>
                    </a:lnTo>
                    <a:lnTo>
                      <a:pt x="27" y="64"/>
                    </a:lnTo>
                    <a:lnTo>
                      <a:pt x="46" y="64"/>
                    </a:lnTo>
                    <a:lnTo>
                      <a:pt x="46" y="67"/>
                    </a:lnTo>
                    <a:lnTo>
                      <a:pt x="23" y="67"/>
                    </a:lnTo>
                    <a:close/>
                    <a:moveTo>
                      <a:pt x="38" y="45"/>
                    </a:moveTo>
                    <a:lnTo>
                      <a:pt x="38" y="41"/>
                    </a:lnTo>
                    <a:lnTo>
                      <a:pt x="65" y="41"/>
                    </a:lnTo>
                    <a:lnTo>
                      <a:pt x="65" y="45"/>
                    </a:lnTo>
                    <a:lnTo>
                      <a:pt x="38" y="45"/>
                    </a:lnTo>
                    <a:close/>
                    <a:moveTo>
                      <a:pt x="23" y="49"/>
                    </a:moveTo>
                    <a:lnTo>
                      <a:pt x="23" y="49"/>
                    </a:lnTo>
                    <a:lnTo>
                      <a:pt x="16" y="49"/>
                    </a:lnTo>
                    <a:lnTo>
                      <a:pt x="12" y="45"/>
                    </a:lnTo>
                    <a:lnTo>
                      <a:pt x="0" y="75"/>
                    </a:lnTo>
                    <a:lnTo>
                      <a:pt x="12" y="83"/>
                    </a:lnTo>
                    <a:lnTo>
                      <a:pt x="23" y="49"/>
                    </a:lnTo>
                    <a:close/>
                    <a:moveTo>
                      <a:pt x="65" y="52"/>
                    </a:moveTo>
                    <a:lnTo>
                      <a:pt x="65" y="56"/>
                    </a:lnTo>
                    <a:lnTo>
                      <a:pt x="38" y="56"/>
                    </a:lnTo>
                    <a:lnTo>
                      <a:pt x="38" y="52"/>
                    </a:lnTo>
                    <a:lnTo>
                      <a:pt x="65"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6" name="Freeform 41"/>
              <p:cNvSpPr>
                <a:spLocks noEditPoints="1" noChangeArrowheads="1"/>
              </p:cNvSpPr>
              <p:nvPr/>
            </p:nvSpPr>
            <p:spPr bwMode="auto">
              <a:xfrm>
                <a:off x="6722" y="7112"/>
                <a:ext cx="124" cy="126"/>
              </a:xfrm>
              <a:custGeom>
                <a:avLst/>
                <a:gdLst>
                  <a:gd name="T0" fmla="*/ 60 w 79"/>
                  <a:gd name="T1" fmla="*/ 19 h 80"/>
                  <a:gd name="T2" fmla="*/ 53 w 79"/>
                  <a:gd name="T3" fmla="*/ 12 h 80"/>
                  <a:gd name="T4" fmla="*/ 53 w 79"/>
                  <a:gd name="T5" fmla="*/ 8 h 80"/>
                  <a:gd name="T6" fmla="*/ 53 w 79"/>
                  <a:gd name="T7" fmla="*/ 4 h 80"/>
                  <a:gd name="T8" fmla="*/ 49 w 79"/>
                  <a:gd name="T9" fmla="*/ 4 h 80"/>
                  <a:gd name="T10" fmla="*/ 41 w 79"/>
                  <a:gd name="T11" fmla="*/ 4 h 80"/>
                  <a:gd name="T12" fmla="*/ 41 w 79"/>
                  <a:gd name="T13" fmla="*/ 38 h 80"/>
                  <a:gd name="T14" fmla="*/ 38 w 79"/>
                  <a:gd name="T15" fmla="*/ 19 h 80"/>
                  <a:gd name="T16" fmla="*/ 30 w 79"/>
                  <a:gd name="T17" fmla="*/ 8 h 80"/>
                  <a:gd name="T18" fmla="*/ 30 w 79"/>
                  <a:gd name="T19" fmla="*/ 4 h 80"/>
                  <a:gd name="T20" fmla="*/ 30 w 79"/>
                  <a:gd name="T21" fmla="*/ 0 h 80"/>
                  <a:gd name="T22" fmla="*/ 26 w 79"/>
                  <a:gd name="T23" fmla="*/ 0 h 80"/>
                  <a:gd name="T24" fmla="*/ 19 w 79"/>
                  <a:gd name="T25" fmla="*/ 0 h 80"/>
                  <a:gd name="T26" fmla="*/ 19 w 79"/>
                  <a:gd name="T27" fmla="*/ 46 h 80"/>
                  <a:gd name="T28" fmla="*/ 15 w 79"/>
                  <a:gd name="T29" fmla="*/ 61 h 80"/>
                  <a:gd name="T30" fmla="*/ 0 w 79"/>
                  <a:gd name="T31" fmla="*/ 72 h 80"/>
                  <a:gd name="T32" fmla="*/ 11 w 79"/>
                  <a:gd name="T33" fmla="*/ 80 h 80"/>
                  <a:gd name="T34" fmla="*/ 23 w 79"/>
                  <a:gd name="T35" fmla="*/ 68 h 80"/>
                  <a:gd name="T36" fmla="*/ 26 w 79"/>
                  <a:gd name="T37" fmla="*/ 61 h 80"/>
                  <a:gd name="T38" fmla="*/ 30 w 79"/>
                  <a:gd name="T39" fmla="*/ 27 h 80"/>
                  <a:gd name="T40" fmla="*/ 34 w 79"/>
                  <a:gd name="T41" fmla="*/ 49 h 80"/>
                  <a:gd name="T42" fmla="*/ 38 w 79"/>
                  <a:gd name="T43" fmla="*/ 49 h 80"/>
                  <a:gd name="T44" fmla="*/ 41 w 79"/>
                  <a:gd name="T45" fmla="*/ 46 h 80"/>
                  <a:gd name="T46" fmla="*/ 53 w 79"/>
                  <a:gd name="T47" fmla="*/ 76 h 80"/>
                  <a:gd name="T48" fmla="*/ 53 w 79"/>
                  <a:gd name="T49" fmla="*/ 23 h 80"/>
                  <a:gd name="T50" fmla="*/ 57 w 79"/>
                  <a:gd name="T51" fmla="*/ 49 h 80"/>
                  <a:gd name="T52" fmla="*/ 64 w 79"/>
                  <a:gd name="T53" fmla="*/ 80 h 80"/>
                  <a:gd name="T54" fmla="*/ 75 w 79"/>
                  <a:gd name="T55" fmla="*/ 8 h 80"/>
                  <a:gd name="T56" fmla="*/ 75 w 79"/>
                  <a:gd name="T57" fmla="*/ 0 h 80"/>
                  <a:gd name="T58" fmla="*/ 79 w 79"/>
                  <a:gd name="T59" fmla="*/ 0 h 80"/>
                  <a:gd name="T60" fmla="*/ 75 w 79"/>
                  <a:gd name="T61" fmla="*/ 0 h 80"/>
                  <a:gd name="T62" fmla="*/ 64 w 79"/>
                  <a:gd name="T63" fmla="*/ 0 h 80"/>
                  <a:gd name="T64" fmla="*/ 64 w 79"/>
                  <a:gd name="T65" fmla="*/ 38 h 80"/>
                  <a:gd name="T66" fmla="*/ 60 w 79"/>
                  <a:gd name="T67" fmla="*/ 19 h 80"/>
                  <a:gd name="T68" fmla="*/ 15 w 79"/>
                  <a:gd name="T69" fmla="*/ 38 h 80"/>
                  <a:gd name="T70" fmla="*/ 15 w 79"/>
                  <a:gd name="T71" fmla="*/ 23 h 80"/>
                  <a:gd name="T72" fmla="*/ 8 w 79"/>
                  <a:gd name="T73" fmla="*/ 19 h 80"/>
                  <a:gd name="T74" fmla="*/ 8 w 79"/>
                  <a:gd name="T75" fmla="*/ 23 h 80"/>
                  <a:gd name="T76" fmla="*/ 0 w 79"/>
                  <a:gd name="T77" fmla="*/ 46 h 80"/>
                  <a:gd name="T78" fmla="*/ 11 w 79"/>
                  <a:gd name="T79" fmla="*/ 49 h 80"/>
                  <a:gd name="T80" fmla="*/ 15 w 79"/>
                  <a:gd name="T81" fmla="*/ 38 h 80"/>
                  <a:gd name="T82" fmla="*/ 15 w 79"/>
                  <a:gd name="T8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80">
                    <a:moveTo>
                      <a:pt x="60" y="19"/>
                    </a:moveTo>
                    <a:lnTo>
                      <a:pt x="60" y="19"/>
                    </a:lnTo>
                    <a:lnTo>
                      <a:pt x="53" y="23"/>
                    </a:lnTo>
                    <a:lnTo>
                      <a:pt x="53" y="12"/>
                    </a:lnTo>
                    <a:lnTo>
                      <a:pt x="53" y="8"/>
                    </a:lnTo>
                    <a:lnTo>
                      <a:pt x="53" y="4"/>
                    </a:lnTo>
                    <a:lnTo>
                      <a:pt x="49" y="4"/>
                    </a:lnTo>
                    <a:lnTo>
                      <a:pt x="41" y="4"/>
                    </a:lnTo>
                    <a:lnTo>
                      <a:pt x="41" y="38"/>
                    </a:lnTo>
                    <a:lnTo>
                      <a:pt x="38" y="19"/>
                    </a:lnTo>
                    <a:lnTo>
                      <a:pt x="30" y="23"/>
                    </a:lnTo>
                    <a:lnTo>
                      <a:pt x="30" y="8"/>
                    </a:lnTo>
                    <a:lnTo>
                      <a:pt x="30" y="4"/>
                    </a:lnTo>
                    <a:lnTo>
                      <a:pt x="30" y="0"/>
                    </a:lnTo>
                    <a:lnTo>
                      <a:pt x="26" y="0"/>
                    </a:lnTo>
                    <a:lnTo>
                      <a:pt x="19" y="0"/>
                    </a:lnTo>
                    <a:lnTo>
                      <a:pt x="19" y="46"/>
                    </a:lnTo>
                    <a:lnTo>
                      <a:pt x="15" y="53"/>
                    </a:lnTo>
                    <a:lnTo>
                      <a:pt x="15" y="61"/>
                    </a:lnTo>
                    <a:lnTo>
                      <a:pt x="0" y="72"/>
                    </a:lnTo>
                    <a:lnTo>
                      <a:pt x="11" y="80"/>
                    </a:lnTo>
                    <a:lnTo>
                      <a:pt x="23" y="68"/>
                    </a:lnTo>
                    <a:lnTo>
                      <a:pt x="26" y="61"/>
                    </a:lnTo>
                    <a:lnTo>
                      <a:pt x="30" y="42"/>
                    </a:lnTo>
                    <a:lnTo>
                      <a:pt x="30" y="27"/>
                    </a:lnTo>
                    <a:lnTo>
                      <a:pt x="34" y="49"/>
                    </a:lnTo>
                    <a:lnTo>
                      <a:pt x="38" y="49"/>
                    </a:lnTo>
                    <a:lnTo>
                      <a:pt x="41" y="46"/>
                    </a:lnTo>
                    <a:lnTo>
                      <a:pt x="41" y="76"/>
                    </a:lnTo>
                    <a:lnTo>
                      <a:pt x="53" y="76"/>
                    </a:lnTo>
                    <a:lnTo>
                      <a:pt x="53" y="23"/>
                    </a:lnTo>
                    <a:lnTo>
                      <a:pt x="57" y="49"/>
                    </a:lnTo>
                    <a:lnTo>
                      <a:pt x="64" y="49"/>
                    </a:lnTo>
                    <a:lnTo>
                      <a:pt x="64" y="80"/>
                    </a:lnTo>
                    <a:lnTo>
                      <a:pt x="75" y="80"/>
                    </a:lnTo>
                    <a:lnTo>
                      <a:pt x="75" y="8"/>
                    </a:lnTo>
                    <a:lnTo>
                      <a:pt x="75" y="0"/>
                    </a:lnTo>
                    <a:lnTo>
                      <a:pt x="79" y="0"/>
                    </a:lnTo>
                    <a:lnTo>
                      <a:pt x="75" y="0"/>
                    </a:lnTo>
                    <a:lnTo>
                      <a:pt x="64" y="0"/>
                    </a:lnTo>
                    <a:lnTo>
                      <a:pt x="64" y="38"/>
                    </a:lnTo>
                    <a:lnTo>
                      <a:pt x="60" y="19"/>
                    </a:lnTo>
                    <a:close/>
                    <a:moveTo>
                      <a:pt x="15" y="38"/>
                    </a:moveTo>
                    <a:lnTo>
                      <a:pt x="15" y="38"/>
                    </a:lnTo>
                    <a:lnTo>
                      <a:pt x="15" y="23"/>
                    </a:lnTo>
                    <a:lnTo>
                      <a:pt x="8" y="19"/>
                    </a:lnTo>
                    <a:lnTo>
                      <a:pt x="8" y="23"/>
                    </a:lnTo>
                    <a:lnTo>
                      <a:pt x="0" y="46"/>
                    </a:lnTo>
                    <a:lnTo>
                      <a:pt x="11" y="49"/>
                    </a:lnTo>
                    <a:lnTo>
                      <a:pt x="15"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7" name="Freeform 42"/>
              <p:cNvSpPr>
                <a:spLocks noChangeArrowheads="1"/>
              </p:cNvSpPr>
              <p:nvPr/>
            </p:nvSpPr>
            <p:spPr bwMode="auto">
              <a:xfrm>
                <a:off x="6870" y="7107"/>
                <a:ext cx="126" cy="131"/>
              </a:xfrm>
              <a:custGeom>
                <a:avLst/>
                <a:gdLst>
                  <a:gd name="T0" fmla="*/ 46 w 80"/>
                  <a:gd name="T1" fmla="*/ 11 h 83"/>
                  <a:gd name="T2" fmla="*/ 46 w 80"/>
                  <a:gd name="T3" fmla="*/ 11 h 83"/>
                  <a:gd name="T4" fmla="*/ 46 w 80"/>
                  <a:gd name="T5" fmla="*/ 7 h 83"/>
                  <a:gd name="T6" fmla="*/ 46 w 80"/>
                  <a:gd name="T7" fmla="*/ 7 h 83"/>
                  <a:gd name="T8" fmla="*/ 42 w 80"/>
                  <a:gd name="T9" fmla="*/ 0 h 83"/>
                  <a:gd name="T10" fmla="*/ 42 w 80"/>
                  <a:gd name="T11" fmla="*/ 0 h 83"/>
                  <a:gd name="T12" fmla="*/ 38 w 80"/>
                  <a:gd name="T13" fmla="*/ 3 h 83"/>
                  <a:gd name="T14" fmla="*/ 38 w 80"/>
                  <a:gd name="T15" fmla="*/ 3 h 83"/>
                  <a:gd name="T16" fmla="*/ 31 w 80"/>
                  <a:gd name="T17" fmla="*/ 3 h 83"/>
                  <a:gd name="T18" fmla="*/ 31 w 80"/>
                  <a:gd name="T19" fmla="*/ 3 h 83"/>
                  <a:gd name="T20" fmla="*/ 34 w 80"/>
                  <a:gd name="T21" fmla="*/ 15 h 83"/>
                  <a:gd name="T22" fmla="*/ 0 w 80"/>
                  <a:gd name="T23" fmla="*/ 15 h 83"/>
                  <a:gd name="T24" fmla="*/ 0 w 80"/>
                  <a:gd name="T25" fmla="*/ 26 h 83"/>
                  <a:gd name="T26" fmla="*/ 34 w 80"/>
                  <a:gd name="T27" fmla="*/ 26 h 83"/>
                  <a:gd name="T28" fmla="*/ 34 w 80"/>
                  <a:gd name="T29" fmla="*/ 33 h 83"/>
                  <a:gd name="T30" fmla="*/ 8 w 80"/>
                  <a:gd name="T31" fmla="*/ 33 h 83"/>
                  <a:gd name="T32" fmla="*/ 8 w 80"/>
                  <a:gd name="T33" fmla="*/ 75 h 83"/>
                  <a:gd name="T34" fmla="*/ 19 w 80"/>
                  <a:gd name="T35" fmla="*/ 75 h 83"/>
                  <a:gd name="T36" fmla="*/ 19 w 80"/>
                  <a:gd name="T37" fmla="*/ 45 h 83"/>
                  <a:gd name="T38" fmla="*/ 34 w 80"/>
                  <a:gd name="T39" fmla="*/ 45 h 83"/>
                  <a:gd name="T40" fmla="*/ 34 w 80"/>
                  <a:gd name="T41" fmla="*/ 83 h 83"/>
                  <a:gd name="T42" fmla="*/ 46 w 80"/>
                  <a:gd name="T43" fmla="*/ 83 h 83"/>
                  <a:gd name="T44" fmla="*/ 46 w 80"/>
                  <a:gd name="T45" fmla="*/ 45 h 83"/>
                  <a:gd name="T46" fmla="*/ 57 w 80"/>
                  <a:gd name="T47" fmla="*/ 45 h 83"/>
                  <a:gd name="T48" fmla="*/ 57 w 80"/>
                  <a:gd name="T49" fmla="*/ 64 h 83"/>
                  <a:gd name="T50" fmla="*/ 57 w 80"/>
                  <a:gd name="T51" fmla="*/ 64 h 83"/>
                  <a:gd name="T52" fmla="*/ 53 w 80"/>
                  <a:gd name="T53" fmla="*/ 64 h 83"/>
                  <a:gd name="T54" fmla="*/ 46 w 80"/>
                  <a:gd name="T55" fmla="*/ 64 h 83"/>
                  <a:gd name="T56" fmla="*/ 46 w 80"/>
                  <a:gd name="T57" fmla="*/ 64 h 83"/>
                  <a:gd name="T58" fmla="*/ 49 w 80"/>
                  <a:gd name="T59" fmla="*/ 75 h 83"/>
                  <a:gd name="T60" fmla="*/ 49 w 80"/>
                  <a:gd name="T61" fmla="*/ 75 h 83"/>
                  <a:gd name="T62" fmla="*/ 64 w 80"/>
                  <a:gd name="T63" fmla="*/ 75 h 83"/>
                  <a:gd name="T64" fmla="*/ 68 w 80"/>
                  <a:gd name="T65" fmla="*/ 71 h 83"/>
                  <a:gd name="T66" fmla="*/ 68 w 80"/>
                  <a:gd name="T67" fmla="*/ 67 h 83"/>
                  <a:gd name="T68" fmla="*/ 68 w 80"/>
                  <a:gd name="T69" fmla="*/ 33 h 83"/>
                  <a:gd name="T70" fmla="*/ 46 w 80"/>
                  <a:gd name="T71" fmla="*/ 33 h 83"/>
                  <a:gd name="T72" fmla="*/ 46 w 80"/>
                  <a:gd name="T73" fmla="*/ 26 h 83"/>
                  <a:gd name="T74" fmla="*/ 80 w 80"/>
                  <a:gd name="T75" fmla="*/ 26 h 83"/>
                  <a:gd name="T76" fmla="*/ 80 w 80"/>
                  <a:gd name="T77" fmla="*/ 15 h 83"/>
                  <a:gd name="T78" fmla="*/ 38 w 80"/>
                  <a:gd name="T79" fmla="*/ 15 h 83"/>
                  <a:gd name="T80" fmla="*/ 38 w 80"/>
                  <a:gd name="T81" fmla="*/ 15 h 83"/>
                  <a:gd name="T82" fmla="*/ 46 w 80"/>
                  <a:gd name="T83" fmla="*/ 11 h 83"/>
                  <a:gd name="T84" fmla="*/ 46 w 80"/>
                  <a:gd name="T85" fmla="*/ 11 h 83"/>
                  <a:gd name="T86" fmla="*/ 46 w 80"/>
                  <a:gd name="T8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83">
                    <a:moveTo>
                      <a:pt x="46" y="11"/>
                    </a:moveTo>
                    <a:lnTo>
                      <a:pt x="46" y="11"/>
                    </a:lnTo>
                    <a:lnTo>
                      <a:pt x="46" y="7"/>
                    </a:lnTo>
                    <a:lnTo>
                      <a:pt x="42" y="0"/>
                    </a:lnTo>
                    <a:lnTo>
                      <a:pt x="38" y="3"/>
                    </a:lnTo>
                    <a:lnTo>
                      <a:pt x="31" y="3"/>
                    </a:lnTo>
                    <a:lnTo>
                      <a:pt x="34" y="15"/>
                    </a:lnTo>
                    <a:lnTo>
                      <a:pt x="0" y="15"/>
                    </a:lnTo>
                    <a:lnTo>
                      <a:pt x="0" y="26"/>
                    </a:lnTo>
                    <a:lnTo>
                      <a:pt x="34" y="26"/>
                    </a:lnTo>
                    <a:lnTo>
                      <a:pt x="34" y="33"/>
                    </a:lnTo>
                    <a:lnTo>
                      <a:pt x="8" y="33"/>
                    </a:lnTo>
                    <a:lnTo>
                      <a:pt x="8" y="75"/>
                    </a:lnTo>
                    <a:lnTo>
                      <a:pt x="19" y="75"/>
                    </a:lnTo>
                    <a:lnTo>
                      <a:pt x="19" y="45"/>
                    </a:lnTo>
                    <a:lnTo>
                      <a:pt x="34" y="45"/>
                    </a:lnTo>
                    <a:lnTo>
                      <a:pt x="34" y="83"/>
                    </a:lnTo>
                    <a:lnTo>
                      <a:pt x="46" y="83"/>
                    </a:lnTo>
                    <a:lnTo>
                      <a:pt x="46" y="45"/>
                    </a:lnTo>
                    <a:lnTo>
                      <a:pt x="57" y="45"/>
                    </a:lnTo>
                    <a:lnTo>
                      <a:pt x="57" y="64"/>
                    </a:lnTo>
                    <a:lnTo>
                      <a:pt x="53" y="64"/>
                    </a:lnTo>
                    <a:lnTo>
                      <a:pt x="46" y="64"/>
                    </a:lnTo>
                    <a:lnTo>
                      <a:pt x="49" y="75"/>
                    </a:lnTo>
                    <a:lnTo>
                      <a:pt x="64" y="75"/>
                    </a:lnTo>
                    <a:lnTo>
                      <a:pt x="68" y="71"/>
                    </a:lnTo>
                    <a:lnTo>
                      <a:pt x="68" y="67"/>
                    </a:lnTo>
                    <a:lnTo>
                      <a:pt x="68" y="33"/>
                    </a:lnTo>
                    <a:lnTo>
                      <a:pt x="46" y="33"/>
                    </a:lnTo>
                    <a:lnTo>
                      <a:pt x="46" y="26"/>
                    </a:lnTo>
                    <a:lnTo>
                      <a:pt x="80" y="26"/>
                    </a:lnTo>
                    <a:lnTo>
                      <a:pt x="80" y="15"/>
                    </a:lnTo>
                    <a:lnTo>
                      <a:pt x="38" y="15"/>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8" name="Freeform 43"/>
              <p:cNvSpPr>
                <a:spLocks noChangeArrowheads="1"/>
              </p:cNvSpPr>
              <p:nvPr/>
            </p:nvSpPr>
            <p:spPr bwMode="auto">
              <a:xfrm>
                <a:off x="5511" y="6288"/>
                <a:ext cx="126" cy="124"/>
              </a:xfrm>
              <a:custGeom>
                <a:avLst/>
                <a:gdLst>
                  <a:gd name="T0" fmla="*/ 0 w 80"/>
                  <a:gd name="T1" fmla="*/ 72 h 79"/>
                  <a:gd name="T2" fmla="*/ 12 w 80"/>
                  <a:gd name="T3" fmla="*/ 79 h 79"/>
                  <a:gd name="T4" fmla="*/ 27 w 80"/>
                  <a:gd name="T5" fmla="*/ 56 h 79"/>
                  <a:gd name="T6" fmla="*/ 38 w 80"/>
                  <a:gd name="T7" fmla="*/ 26 h 79"/>
                  <a:gd name="T8" fmla="*/ 38 w 80"/>
                  <a:gd name="T9" fmla="*/ 56 h 79"/>
                  <a:gd name="T10" fmla="*/ 23 w 80"/>
                  <a:gd name="T11" fmla="*/ 68 h 79"/>
                  <a:gd name="T12" fmla="*/ 30 w 80"/>
                  <a:gd name="T13" fmla="*/ 75 h 79"/>
                  <a:gd name="T14" fmla="*/ 34 w 80"/>
                  <a:gd name="T15" fmla="*/ 75 h 79"/>
                  <a:gd name="T16" fmla="*/ 38 w 80"/>
                  <a:gd name="T17" fmla="*/ 72 h 79"/>
                  <a:gd name="T18" fmla="*/ 38 w 80"/>
                  <a:gd name="T19" fmla="*/ 72 h 79"/>
                  <a:gd name="T20" fmla="*/ 49 w 80"/>
                  <a:gd name="T21" fmla="*/ 79 h 79"/>
                  <a:gd name="T22" fmla="*/ 68 w 80"/>
                  <a:gd name="T23" fmla="*/ 79 h 79"/>
                  <a:gd name="T24" fmla="*/ 76 w 80"/>
                  <a:gd name="T25" fmla="*/ 75 h 79"/>
                  <a:gd name="T26" fmla="*/ 80 w 80"/>
                  <a:gd name="T27" fmla="*/ 60 h 79"/>
                  <a:gd name="T28" fmla="*/ 68 w 80"/>
                  <a:gd name="T29" fmla="*/ 56 h 79"/>
                  <a:gd name="T30" fmla="*/ 64 w 80"/>
                  <a:gd name="T31" fmla="*/ 68 h 79"/>
                  <a:gd name="T32" fmla="*/ 53 w 80"/>
                  <a:gd name="T33" fmla="*/ 68 h 79"/>
                  <a:gd name="T34" fmla="*/ 49 w 80"/>
                  <a:gd name="T35" fmla="*/ 64 h 79"/>
                  <a:gd name="T36" fmla="*/ 64 w 80"/>
                  <a:gd name="T37" fmla="*/ 49 h 79"/>
                  <a:gd name="T38" fmla="*/ 72 w 80"/>
                  <a:gd name="T39" fmla="*/ 38 h 79"/>
                  <a:gd name="T40" fmla="*/ 61 w 80"/>
                  <a:gd name="T41" fmla="*/ 30 h 79"/>
                  <a:gd name="T42" fmla="*/ 49 w 80"/>
                  <a:gd name="T43" fmla="*/ 49 h 79"/>
                  <a:gd name="T44" fmla="*/ 80 w 80"/>
                  <a:gd name="T45" fmla="*/ 26 h 79"/>
                  <a:gd name="T46" fmla="*/ 61 w 80"/>
                  <a:gd name="T47" fmla="*/ 15 h 79"/>
                  <a:gd name="T48" fmla="*/ 68 w 80"/>
                  <a:gd name="T49" fmla="*/ 11 h 79"/>
                  <a:gd name="T50" fmla="*/ 49 w 80"/>
                  <a:gd name="T51" fmla="*/ 4 h 79"/>
                  <a:gd name="T52" fmla="*/ 57 w 80"/>
                  <a:gd name="T53" fmla="*/ 15 h 79"/>
                  <a:gd name="T54" fmla="*/ 38 w 80"/>
                  <a:gd name="T55" fmla="*/ 15 h 79"/>
                  <a:gd name="T56" fmla="*/ 38 w 80"/>
                  <a:gd name="T57" fmla="*/ 7 h 79"/>
                  <a:gd name="T58" fmla="*/ 38 w 80"/>
                  <a:gd name="T59" fmla="*/ 0 h 79"/>
                  <a:gd name="T60" fmla="*/ 27 w 80"/>
                  <a:gd name="T61" fmla="*/ 0 h 79"/>
                  <a:gd name="T62" fmla="*/ 27 w 80"/>
                  <a:gd name="T63" fmla="*/ 4 h 79"/>
                  <a:gd name="T64" fmla="*/ 0 w 80"/>
                  <a:gd name="T65" fmla="*/ 15 h 79"/>
                  <a:gd name="T66" fmla="*/ 27 w 80"/>
                  <a:gd name="T67" fmla="*/ 26 h 79"/>
                  <a:gd name="T68" fmla="*/ 23 w 80"/>
                  <a:gd name="T69" fmla="*/ 41 h 79"/>
                  <a:gd name="T70" fmla="*/ 12 w 80"/>
                  <a:gd name="T71" fmla="*/ 64 h 79"/>
                  <a:gd name="T72" fmla="*/ 0 w 80"/>
                  <a:gd name="T7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79">
                    <a:moveTo>
                      <a:pt x="0" y="72"/>
                    </a:moveTo>
                    <a:lnTo>
                      <a:pt x="0" y="72"/>
                    </a:lnTo>
                    <a:lnTo>
                      <a:pt x="12" y="79"/>
                    </a:lnTo>
                    <a:lnTo>
                      <a:pt x="23" y="68"/>
                    </a:lnTo>
                    <a:lnTo>
                      <a:pt x="27" y="56"/>
                    </a:lnTo>
                    <a:lnTo>
                      <a:pt x="34" y="41"/>
                    </a:lnTo>
                    <a:lnTo>
                      <a:pt x="38" y="26"/>
                    </a:lnTo>
                    <a:lnTo>
                      <a:pt x="38" y="56"/>
                    </a:lnTo>
                    <a:lnTo>
                      <a:pt x="23" y="68"/>
                    </a:lnTo>
                    <a:lnTo>
                      <a:pt x="30" y="75"/>
                    </a:lnTo>
                    <a:lnTo>
                      <a:pt x="34" y="75"/>
                    </a:lnTo>
                    <a:lnTo>
                      <a:pt x="38" y="72"/>
                    </a:lnTo>
                    <a:lnTo>
                      <a:pt x="42" y="75"/>
                    </a:lnTo>
                    <a:lnTo>
                      <a:pt x="49" y="79"/>
                    </a:lnTo>
                    <a:lnTo>
                      <a:pt x="68" y="79"/>
                    </a:lnTo>
                    <a:lnTo>
                      <a:pt x="72" y="79"/>
                    </a:lnTo>
                    <a:lnTo>
                      <a:pt x="76" y="75"/>
                    </a:lnTo>
                    <a:lnTo>
                      <a:pt x="80" y="60"/>
                    </a:lnTo>
                    <a:lnTo>
                      <a:pt x="68" y="56"/>
                    </a:lnTo>
                    <a:lnTo>
                      <a:pt x="68" y="68"/>
                    </a:lnTo>
                    <a:lnTo>
                      <a:pt x="64" y="68"/>
                    </a:lnTo>
                    <a:lnTo>
                      <a:pt x="53" y="68"/>
                    </a:lnTo>
                    <a:lnTo>
                      <a:pt x="49" y="68"/>
                    </a:lnTo>
                    <a:lnTo>
                      <a:pt x="49" y="64"/>
                    </a:lnTo>
                    <a:lnTo>
                      <a:pt x="64" y="49"/>
                    </a:lnTo>
                    <a:lnTo>
                      <a:pt x="72" y="38"/>
                    </a:lnTo>
                    <a:lnTo>
                      <a:pt x="61" y="30"/>
                    </a:lnTo>
                    <a:lnTo>
                      <a:pt x="49" y="49"/>
                    </a:lnTo>
                    <a:lnTo>
                      <a:pt x="49" y="26"/>
                    </a:lnTo>
                    <a:lnTo>
                      <a:pt x="80" y="26"/>
                    </a:lnTo>
                    <a:lnTo>
                      <a:pt x="80" y="15"/>
                    </a:lnTo>
                    <a:lnTo>
                      <a:pt x="61" y="15"/>
                    </a:lnTo>
                    <a:lnTo>
                      <a:pt x="68" y="11"/>
                    </a:lnTo>
                    <a:lnTo>
                      <a:pt x="61" y="0"/>
                    </a:lnTo>
                    <a:lnTo>
                      <a:pt x="49" y="4"/>
                    </a:lnTo>
                    <a:lnTo>
                      <a:pt x="57" y="15"/>
                    </a:lnTo>
                    <a:lnTo>
                      <a:pt x="38" y="15"/>
                    </a:lnTo>
                    <a:lnTo>
                      <a:pt x="38" y="7"/>
                    </a:lnTo>
                    <a:lnTo>
                      <a:pt x="38" y="0"/>
                    </a:lnTo>
                    <a:lnTo>
                      <a:pt x="27" y="0"/>
                    </a:lnTo>
                    <a:lnTo>
                      <a:pt x="27" y="4"/>
                    </a:lnTo>
                    <a:lnTo>
                      <a:pt x="27" y="15"/>
                    </a:lnTo>
                    <a:lnTo>
                      <a:pt x="0" y="15"/>
                    </a:lnTo>
                    <a:lnTo>
                      <a:pt x="0" y="26"/>
                    </a:lnTo>
                    <a:lnTo>
                      <a:pt x="27" y="26"/>
                    </a:lnTo>
                    <a:lnTo>
                      <a:pt x="23" y="41"/>
                    </a:lnTo>
                    <a:lnTo>
                      <a:pt x="19" y="53"/>
                    </a:lnTo>
                    <a:lnTo>
                      <a:pt x="12" y="64"/>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9" name="Freeform 44"/>
              <p:cNvSpPr>
                <a:spLocks noEditPoints="1" noChangeArrowheads="1"/>
              </p:cNvSpPr>
              <p:nvPr/>
            </p:nvSpPr>
            <p:spPr bwMode="auto">
              <a:xfrm>
                <a:off x="5654" y="6282"/>
                <a:ext cx="124" cy="131"/>
              </a:xfrm>
              <a:custGeom>
                <a:avLst/>
                <a:gdLst>
                  <a:gd name="T0" fmla="*/ 22 w 79"/>
                  <a:gd name="T1" fmla="*/ 15 h 83"/>
                  <a:gd name="T2" fmla="*/ 22 w 79"/>
                  <a:gd name="T3" fmla="*/ 8 h 83"/>
                  <a:gd name="T4" fmla="*/ 22 w 79"/>
                  <a:gd name="T5" fmla="*/ 8 h 83"/>
                  <a:gd name="T6" fmla="*/ 19 w 79"/>
                  <a:gd name="T7" fmla="*/ 8 h 83"/>
                  <a:gd name="T8" fmla="*/ 11 w 79"/>
                  <a:gd name="T9" fmla="*/ 30 h 83"/>
                  <a:gd name="T10" fmla="*/ 72 w 79"/>
                  <a:gd name="T11" fmla="*/ 15 h 83"/>
                  <a:gd name="T12" fmla="*/ 72 w 79"/>
                  <a:gd name="T13" fmla="*/ 8 h 83"/>
                  <a:gd name="T14" fmla="*/ 72 w 79"/>
                  <a:gd name="T15" fmla="*/ 8 h 83"/>
                  <a:gd name="T16" fmla="*/ 72 w 79"/>
                  <a:gd name="T17" fmla="*/ 8 h 83"/>
                  <a:gd name="T18" fmla="*/ 60 w 79"/>
                  <a:gd name="T19" fmla="*/ 8 h 83"/>
                  <a:gd name="T20" fmla="*/ 45 w 79"/>
                  <a:gd name="T21" fmla="*/ 19 h 83"/>
                  <a:gd name="T22" fmla="*/ 45 w 79"/>
                  <a:gd name="T23" fmla="*/ 8 h 83"/>
                  <a:gd name="T24" fmla="*/ 45 w 79"/>
                  <a:gd name="T25" fmla="*/ 4 h 83"/>
                  <a:gd name="T26" fmla="*/ 49 w 79"/>
                  <a:gd name="T27" fmla="*/ 4 h 83"/>
                  <a:gd name="T28" fmla="*/ 45 w 79"/>
                  <a:gd name="T29" fmla="*/ 4 h 83"/>
                  <a:gd name="T30" fmla="*/ 34 w 79"/>
                  <a:gd name="T31" fmla="*/ 19 h 83"/>
                  <a:gd name="T32" fmla="*/ 22 w 79"/>
                  <a:gd name="T33" fmla="*/ 19 h 83"/>
                  <a:gd name="T34" fmla="*/ 0 w 79"/>
                  <a:gd name="T35" fmla="*/ 45 h 83"/>
                  <a:gd name="T36" fmla="*/ 26 w 79"/>
                  <a:gd name="T37" fmla="*/ 45 h 83"/>
                  <a:gd name="T38" fmla="*/ 0 w 79"/>
                  <a:gd name="T39" fmla="*/ 68 h 83"/>
                  <a:gd name="T40" fmla="*/ 0 w 79"/>
                  <a:gd name="T41" fmla="*/ 68 h 83"/>
                  <a:gd name="T42" fmla="*/ 7 w 79"/>
                  <a:gd name="T43" fmla="*/ 76 h 83"/>
                  <a:gd name="T44" fmla="*/ 19 w 79"/>
                  <a:gd name="T45" fmla="*/ 68 h 83"/>
                  <a:gd name="T46" fmla="*/ 30 w 79"/>
                  <a:gd name="T47" fmla="*/ 83 h 83"/>
                  <a:gd name="T48" fmla="*/ 60 w 79"/>
                  <a:gd name="T49" fmla="*/ 79 h 83"/>
                  <a:gd name="T50" fmla="*/ 72 w 79"/>
                  <a:gd name="T51" fmla="*/ 83 h 83"/>
                  <a:gd name="T52" fmla="*/ 34 w 79"/>
                  <a:gd name="T53" fmla="*/ 53 h 83"/>
                  <a:gd name="T54" fmla="*/ 41 w 79"/>
                  <a:gd name="T55" fmla="*/ 45 h 83"/>
                  <a:gd name="T56" fmla="*/ 79 w 79"/>
                  <a:gd name="T57" fmla="*/ 34 h 83"/>
                  <a:gd name="T58" fmla="*/ 0 w 79"/>
                  <a:gd name="T59" fmla="*/ 45 h 83"/>
                  <a:gd name="T60" fmla="*/ 30 w 79"/>
                  <a:gd name="T61" fmla="*/ 72 h 83"/>
                  <a:gd name="T62" fmla="*/ 60 w 79"/>
                  <a:gd name="T63" fmla="*/ 60 h 83"/>
                  <a:gd name="T64" fmla="*/ 30 w 79"/>
                  <a:gd name="T65"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83">
                    <a:moveTo>
                      <a:pt x="22" y="19"/>
                    </a:moveTo>
                    <a:lnTo>
                      <a:pt x="22" y="15"/>
                    </a:lnTo>
                    <a:lnTo>
                      <a:pt x="22" y="8"/>
                    </a:lnTo>
                    <a:lnTo>
                      <a:pt x="19" y="8"/>
                    </a:lnTo>
                    <a:lnTo>
                      <a:pt x="11" y="8"/>
                    </a:lnTo>
                    <a:lnTo>
                      <a:pt x="11" y="30"/>
                    </a:lnTo>
                    <a:lnTo>
                      <a:pt x="72" y="30"/>
                    </a:lnTo>
                    <a:lnTo>
                      <a:pt x="72" y="15"/>
                    </a:lnTo>
                    <a:lnTo>
                      <a:pt x="72" y="8"/>
                    </a:lnTo>
                    <a:lnTo>
                      <a:pt x="60" y="8"/>
                    </a:lnTo>
                    <a:lnTo>
                      <a:pt x="60" y="19"/>
                    </a:lnTo>
                    <a:lnTo>
                      <a:pt x="45" y="19"/>
                    </a:lnTo>
                    <a:lnTo>
                      <a:pt x="45" y="8"/>
                    </a:lnTo>
                    <a:lnTo>
                      <a:pt x="45" y="4"/>
                    </a:lnTo>
                    <a:lnTo>
                      <a:pt x="49" y="4"/>
                    </a:lnTo>
                    <a:lnTo>
                      <a:pt x="45" y="4"/>
                    </a:lnTo>
                    <a:lnTo>
                      <a:pt x="34" y="0"/>
                    </a:lnTo>
                    <a:lnTo>
                      <a:pt x="34" y="19"/>
                    </a:lnTo>
                    <a:lnTo>
                      <a:pt x="22" y="19"/>
                    </a:lnTo>
                    <a:close/>
                    <a:moveTo>
                      <a:pt x="0" y="45"/>
                    </a:moveTo>
                    <a:lnTo>
                      <a:pt x="26" y="45"/>
                    </a:lnTo>
                    <a:lnTo>
                      <a:pt x="15" y="57"/>
                    </a:lnTo>
                    <a:lnTo>
                      <a:pt x="0" y="68"/>
                    </a:lnTo>
                    <a:lnTo>
                      <a:pt x="7" y="76"/>
                    </a:lnTo>
                    <a:lnTo>
                      <a:pt x="19" y="68"/>
                    </a:lnTo>
                    <a:lnTo>
                      <a:pt x="19" y="83"/>
                    </a:lnTo>
                    <a:lnTo>
                      <a:pt x="30" y="83"/>
                    </a:lnTo>
                    <a:lnTo>
                      <a:pt x="30" y="79"/>
                    </a:lnTo>
                    <a:lnTo>
                      <a:pt x="60" y="79"/>
                    </a:lnTo>
                    <a:lnTo>
                      <a:pt x="60" y="83"/>
                    </a:lnTo>
                    <a:lnTo>
                      <a:pt x="72" y="83"/>
                    </a:lnTo>
                    <a:lnTo>
                      <a:pt x="72" y="53"/>
                    </a:lnTo>
                    <a:lnTo>
                      <a:pt x="34" y="53"/>
                    </a:lnTo>
                    <a:lnTo>
                      <a:pt x="41" y="45"/>
                    </a:lnTo>
                    <a:lnTo>
                      <a:pt x="79" y="45"/>
                    </a:lnTo>
                    <a:lnTo>
                      <a:pt x="79" y="34"/>
                    </a:lnTo>
                    <a:lnTo>
                      <a:pt x="0" y="34"/>
                    </a:lnTo>
                    <a:lnTo>
                      <a:pt x="0" y="45"/>
                    </a:lnTo>
                    <a:close/>
                    <a:moveTo>
                      <a:pt x="30" y="72"/>
                    </a:moveTo>
                    <a:lnTo>
                      <a:pt x="30" y="60"/>
                    </a:lnTo>
                    <a:lnTo>
                      <a:pt x="60" y="60"/>
                    </a:lnTo>
                    <a:lnTo>
                      <a:pt x="60" y="72"/>
                    </a:lnTo>
                    <a:lnTo>
                      <a:pt x="30" y="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0" name="Freeform 45"/>
              <p:cNvSpPr>
                <a:spLocks noChangeArrowheads="1"/>
              </p:cNvSpPr>
              <p:nvPr/>
            </p:nvSpPr>
            <p:spPr bwMode="auto">
              <a:xfrm>
                <a:off x="5795" y="6288"/>
                <a:ext cx="126" cy="124"/>
              </a:xfrm>
              <a:custGeom>
                <a:avLst/>
                <a:gdLst>
                  <a:gd name="T0" fmla="*/ 49 w 80"/>
                  <a:gd name="T1" fmla="*/ 11 h 79"/>
                  <a:gd name="T2" fmla="*/ 49 w 80"/>
                  <a:gd name="T3" fmla="*/ 11 h 79"/>
                  <a:gd name="T4" fmla="*/ 46 w 80"/>
                  <a:gd name="T5" fmla="*/ 7 h 79"/>
                  <a:gd name="T6" fmla="*/ 46 w 80"/>
                  <a:gd name="T7" fmla="*/ 7 h 79"/>
                  <a:gd name="T8" fmla="*/ 46 w 80"/>
                  <a:gd name="T9" fmla="*/ 0 h 79"/>
                  <a:gd name="T10" fmla="*/ 46 w 80"/>
                  <a:gd name="T11" fmla="*/ 0 h 79"/>
                  <a:gd name="T12" fmla="*/ 38 w 80"/>
                  <a:gd name="T13" fmla="*/ 0 h 79"/>
                  <a:gd name="T14" fmla="*/ 38 w 80"/>
                  <a:gd name="T15" fmla="*/ 0 h 79"/>
                  <a:gd name="T16" fmla="*/ 31 w 80"/>
                  <a:gd name="T17" fmla="*/ 0 h 79"/>
                  <a:gd name="T18" fmla="*/ 31 w 80"/>
                  <a:gd name="T19" fmla="*/ 0 h 79"/>
                  <a:gd name="T20" fmla="*/ 34 w 80"/>
                  <a:gd name="T21" fmla="*/ 11 h 79"/>
                  <a:gd name="T22" fmla="*/ 0 w 80"/>
                  <a:gd name="T23" fmla="*/ 11 h 79"/>
                  <a:gd name="T24" fmla="*/ 0 w 80"/>
                  <a:gd name="T25" fmla="*/ 22 h 79"/>
                  <a:gd name="T26" fmla="*/ 34 w 80"/>
                  <a:gd name="T27" fmla="*/ 22 h 79"/>
                  <a:gd name="T28" fmla="*/ 34 w 80"/>
                  <a:gd name="T29" fmla="*/ 30 h 79"/>
                  <a:gd name="T30" fmla="*/ 12 w 80"/>
                  <a:gd name="T31" fmla="*/ 30 h 79"/>
                  <a:gd name="T32" fmla="*/ 12 w 80"/>
                  <a:gd name="T33" fmla="*/ 72 h 79"/>
                  <a:gd name="T34" fmla="*/ 23 w 80"/>
                  <a:gd name="T35" fmla="*/ 72 h 79"/>
                  <a:gd name="T36" fmla="*/ 23 w 80"/>
                  <a:gd name="T37" fmla="*/ 41 h 79"/>
                  <a:gd name="T38" fmla="*/ 34 w 80"/>
                  <a:gd name="T39" fmla="*/ 41 h 79"/>
                  <a:gd name="T40" fmla="*/ 34 w 80"/>
                  <a:gd name="T41" fmla="*/ 79 h 79"/>
                  <a:gd name="T42" fmla="*/ 46 w 80"/>
                  <a:gd name="T43" fmla="*/ 79 h 79"/>
                  <a:gd name="T44" fmla="*/ 46 w 80"/>
                  <a:gd name="T45" fmla="*/ 41 h 79"/>
                  <a:gd name="T46" fmla="*/ 61 w 80"/>
                  <a:gd name="T47" fmla="*/ 41 h 79"/>
                  <a:gd name="T48" fmla="*/ 61 w 80"/>
                  <a:gd name="T49" fmla="*/ 60 h 79"/>
                  <a:gd name="T50" fmla="*/ 61 w 80"/>
                  <a:gd name="T51" fmla="*/ 60 h 79"/>
                  <a:gd name="T52" fmla="*/ 57 w 80"/>
                  <a:gd name="T53" fmla="*/ 60 h 79"/>
                  <a:gd name="T54" fmla="*/ 49 w 80"/>
                  <a:gd name="T55" fmla="*/ 60 h 79"/>
                  <a:gd name="T56" fmla="*/ 49 w 80"/>
                  <a:gd name="T57" fmla="*/ 60 h 79"/>
                  <a:gd name="T58" fmla="*/ 53 w 80"/>
                  <a:gd name="T59" fmla="*/ 72 h 79"/>
                  <a:gd name="T60" fmla="*/ 53 w 80"/>
                  <a:gd name="T61" fmla="*/ 72 h 79"/>
                  <a:gd name="T62" fmla="*/ 68 w 80"/>
                  <a:gd name="T63" fmla="*/ 72 h 79"/>
                  <a:gd name="T64" fmla="*/ 68 w 80"/>
                  <a:gd name="T65" fmla="*/ 68 h 79"/>
                  <a:gd name="T66" fmla="*/ 72 w 80"/>
                  <a:gd name="T67" fmla="*/ 64 h 79"/>
                  <a:gd name="T68" fmla="*/ 72 w 80"/>
                  <a:gd name="T69" fmla="*/ 30 h 79"/>
                  <a:gd name="T70" fmla="*/ 46 w 80"/>
                  <a:gd name="T71" fmla="*/ 30 h 79"/>
                  <a:gd name="T72" fmla="*/ 46 w 80"/>
                  <a:gd name="T73" fmla="*/ 22 h 79"/>
                  <a:gd name="T74" fmla="*/ 80 w 80"/>
                  <a:gd name="T75" fmla="*/ 22 h 79"/>
                  <a:gd name="T76" fmla="*/ 80 w 80"/>
                  <a:gd name="T77" fmla="*/ 11 h 79"/>
                  <a:gd name="T78" fmla="*/ 38 w 80"/>
                  <a:gd name="T79" fmla="*/ 11 h 79"/>
                  <a:gd name="T80" fmla="*/ 38 w 80"/>
                  <a:gd name="T81" fmla="*/ 11 h 79"/>
                  <a:gd name="T82" fmla="*/ 49 w 80"/>
                  <a:gd name="T83" fmla="*/ 11 h 79"/>
                  <a:gd name="T84" fmla="*/ 49 w 80"/>
                  <a:gd name="T85" fmla="*/ 11 h 79"/>
                  <a:gd name="T86" fmla="*/ 49 w 80"/>
                  <a:gd name="T87"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79">
                    <a:moveTo>
                      <a:pt x="49" y="11"/>
                    </a:moveTo>
                    <a:lnTo>
                      <a:pt x="49" y="11"/>
                    </a:lnTo>
                    <a:lnTo>
                      <a:pt x="46" y="7"/>
                    </a:lnTo>
                    <a:lnTo>
                      <a:pt x="46" y="0"/>
                    </a:lnTo>
                    <a:lnTo>
                      <a:pt x="38" y="0"/>
                    </a:lnTo>
                    <a:lnTo>
                      <a:pt x="31" y="0"/>
                    </a:lnTo>
                    <a:lnTo>
                      <a:pt x="34" y="11"/>
                    </a:lnTo>
                    <a:lnTo>
                      <a:pt x="0" y="11"/>
                    </a:lnTo>
                    <a:lnTo>
                      <a:pt x="0" y="22"/>
                    </a:lnTo>
                    <a:lnTo>
                      <a:pt x="34" y="22"/>
                    </a:lnTo>
                    <a:lnTo>
                      <a:pt x="34" y="30"/>
                    </a:lnTo>
                    <a:lnTo>
                      <a:pt x="12" y="30"/>
                    </a:lnTo>
                    <a:lnTo>
                      <a:pt x="12" y="72"/>
                    </a:lnTo>
                    <a:lnTo>
                      <a:pt x="23" y="72"/>
                    </a:lnTo>
                    <a:lnTo>
                      <a:pt x="23" y="41"/>
                    </a:lnTo>
                    <a:lnTo>
                      <a:pt x="34" y="41"/>
                    </a:lnTo>
                    <a:lnTo>
                      <a:pt x="34" y="79"/>
                    </a:lnTo>
                    <a:lnTo>
                      <a:pt x="46" y="79"/>
                    </a:lnTo>
                    <a:lnTo>
                      <a:pt x="46" y="41"/>
                    </a:lnTo>
                    <a:lnTo>
                      <a:pt x="61" y="41"/>
                    </a:lnTo>
                    <a:lnTo>
                      <a:pt x="61" y="60"/>
                    </a:lnTo>
                    <a:lnTo>
                      <a:pt x="57" y="60"/>
                    </a:lnTo>
                    <a:lnTo>
                      <a:pt x="49" y="60"/>
                    </a:lnTo>
                    <a:lnTo>
                      <a:pt x="53" y="72"/>
                    </a:lnTo>
                    <a:lnTo>
                      <a:pt x="68" y="72"/>
                    </a:lnTo>
                    <a:lnTo>
                      <a:pt x="68" y="68"/>
                    </a:lnTo>
                    <a:lnTo>
                      <a:pt x="72" y="64"/>
                    </a:lnTo>
                    <a:lnTo>
                      <a:pt x="72" y="30"/>
                    </a:lnTo>
                    <a:lnTo>
                      <a:pt x="46" y="30"/>
                    </a:lnTo>
                    <a:lnTo>
                      <a:pt x="46" y="22"/>
                    </a:lnTo>
                    <a:lnTo>
                      <a:pt x="80" y="22"/>
                    </a:lnTo>
                    <a:lnTo>
                      <a:pt x="80" y="11"/>
                    </a:lnTo>
                    <a:lnTo>
                      <a:pt x="38" y="11"/>
                    </a:lnTo>
                    <a:lnTo>
                      <a:pt x="49"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1" name="Freeform 46"/>
              <p:cNvSpPr>
                <a:spLocks noChangeArrowheads="1"/>
              </p:cNvSpPr>
              <p:nvPr/>
            </p:nvSpPr>
            <p:spPr bwMode="auto">
              <a:xfrm>
                <a:off x="6668" y="5007"/>
                <a:ext cx="1887" cy="1911"/>
              </a:xfrm>
              <a:custGeom>
                <a:avLst/>
                <a:gdLst>
                  <a:gd name="T0" fmla="*/ 1143 w 1200"/>
                  <a:gd name="T1" fmla="*/ 781 h 1215"/>
                  <a:gd name="T2" fmla="*/ 1068 w 1200"/>
                  <a:gd name="T3" fmla="*/ 713 h 1215"/>
                  <a:gd name="T4" fmla="*/ 1106 w 1200"/>
                  <a:gd name="T5" fmla="*/ 702 h 1215"/>
                  <a:gd name="T6" fmla="*/ 1155 w 1200"/>
                  <a:gd name="T7" fmla="*/ 660 h 1215"/>
                  <a:gd name="T8" fmla="*/ 1083 w 1200"/>
                  <a:gd name="T9" fmla="*/ 581 h 1215"/>
                  <a:gd name="T10" fmla="*/ 1128 w 1200"/>
                  <a:gd name="T11" fmla="*/ 543 h 1215"/>
                  <a:gd name="T12" fmla="*/ 1045 w 1200"/>
                  <a:gd name="T13" fmla="*/ 539 h 1215"/>
                  <a:gd name="T14" fmla="*/ 928 w 1200"/>
                  <a:gd name="T15" fmla="*/ 615 h 1215"/>
                  <a:gd name="T16" fmla="*/ 894 w 1200"/>
                  <a:gd name="T17" fmla="*/ 581 h 1215"/>
                  <a:gd name="T18" fmla="*/ 879 w 1200"/>
                  <a:gd name="T19" fmla="*/ 536 h 1215"/>
                  <a:gd name="T20" fmla="*/ 766 w 1200"/>
                  <a:gd name="T21" fmla="*/ 517 h 1215"/>
                  <a:gd name="T22" fmla="*/ 698 w 1200"/>
                  <a:gd name="T23" fmla="*/ 441 h 1215"/>
                  <a:gd name="T24" fmla="*/ 687 w 1200"/>
                  <a:gd name="T25" fmla="*/ 347 h 1215"/>
                  <a:gd name="T26" fmla="*/ 736 w 1200"/>
                  <a:gd name="T27" fmla="*/ 287 h 1215"/>
                  <a:gd name="T28" fmla="*/ 740 w 1200"/>
                  <a:gd name="T29" fmla="*/ 200 h 1215"/>
                  <a:gd name="T30" fmla="*/ 653 w 1200"/>
                  <a:gd name="T31" fmla="*/ 155 h 1215"/>
                  <a:gd name="T32" fmla="*/ 611 w 1200"/>
                  <a:gd name="T33" fmla="*/ 64 h 1215"/>
                  <a:gd name="T34" fmla="*/ 551 w 1200"/>
                  <a:gd name="T35" fmla="*/ 0 h 1215"/>
                  <a:gd name="T36" fmla="*/ 419 w 1200"/>
                  <a:gd name="T37" fmla="*/ 15 h 1215"/>
                  <a:gd name="T38" fmla="*/ 294 w 1200"/>
                  <a:gd name="T39" fmla="*/ 38 h 1215"/>
                  <a:gd name="T40" fmla="*/ 294 w 1200"/>
                  <a:gd name="T41" fmla="*/ 102 h 1215"/>
                  <a:gd name="T42" fmla="*/ 279 w 1200"/>
                  <a:gd name="T43" fmla="*/ 230 h 1215"/>
                  <a:gd name="T44" fmla="*/ 272 w 1200"/>
                  <a:gd name="T45" fmla="*/ 272 h 1215"/>
                  <a:gd name="T46" fmla="*/ 332 w 1200"/>
                  <a:gd name="T47" fmla="*/ 290 h 1215"/>
                  <a:gd name="T48" fmla="*/ 309 w 1200"/>
                  <a:gd name="T49" fmla="*/ 339 h 1215"/>
                  <a:gd name="T50" fmla="*/ 177 w 1200"/>
                  <a:gd name="T51" fmla="*/ 392 h 1215"/>
                  <a:gd name="T52" fmla="*/ 94 w 1200"/>
                  <a:gd name="T53" fmla="*/ 438 h 1215"/>
                  <a:gd name="T54" fmla="*/ 0 w 1200"/>
                  <a:gd name="T55" fmla="*/ 683 h 1215"/>
                  <a:gd name="T56" fmla="*/ 102 w 1200"/>
                  <a:gd name="T57" fmla="*/ 785 h 1215"/>
                  <a:gd name="T58" fmla="*/ 106 w 1200"/>
                  <a:gd name="T59" fmla="*/ 849 h 1215"/>
                  <a:gd name="T60" fmla="*/ 72 w 1200"/>
                  <a:gd name="T61" fmla="*/ 894 h 1215"/>
                  <a:gd name="T62" fmla="*/ 79 w 1200"/>
                  <a:gd name="T63" fmla="*/ 947 h 1215"/>
                  <a:gd name="T64" fmla="*/ 136 w 1200"/>
                  <a:gd name="T65" fmla="*/ 951 h 1215"/>
                  <a:gd name="T66" fmla="*/ 181 w 1200"/>
                  <a:gd name="T67" fmla="*/ 936 h 1215"/>
                  <a:gd name="T68" fmla="*/ 219 w 1200"/>
                  <a:gd name="T69" fmla="*/ 947 h 1215"/>
                  <a:gd name="T70" fmla="*/ 279 w 1200"/>
                  <a:gd name="T71" fmla="*/ 936 h 1215"/>
                  <a:gd name="T72" fmla="*/ 392 w 1200"/>
                  <a:gd name="T73" fmla="*/ 947 h 1215"/>
                  <a:gd name="T74" fmla="*/ 524 w 1200"/>
                  <a:gd name="T75" fmla="*/ 905 h 1215"/>
                  <a:gd name="T76" fmla="*/ 600 w 1200"/>
                  <a:gd name="T77" fmla="*/ 977 h 1215"/>
                  <a:gd name="T78" fmla="*/ 649 w 1200"/>
                  <a:gd name="T79" fmla="*/ 1083 h 1215"/>
                  <a:gd name="T80" fmla="*/ 758 w 1200"/>
                  <a:gd name="T81" fmla="*/ 1169 h 1215"/>
                  <a:gd name="T82" fmla="*/ 811 w 1200"/>
                  <a:gd name="T83" fmla="*/ 1128 h 1215"/>
                  <a:gd name="T84" fmla="*/ 864 w 1200"/>
                  <a:gd name="T85" fmla="*/ 1154 h 1215"/>
                  <a:gd name="T86" fmla="*/ 973 w 1200"/>
                  <a:gd name="T87" fmla="*/ 1132 h 1215"/>
                  <a:gd name="T88" fmla="*/ 985 w 1200"/>
                  <a:gd name="T89" fmla="*/ 1064 h 1215"/>
                  <a:gd name="T90" fmla="*/ 1030 w 1200"/>
                  <a:gd name="T91" fmla="*/ 985 h 1215"/>
                  <a:gd name="T92" fmla="*/ 977 w 1200"/>
                  <a:gd name="T93" fmla="*/ 962 h 1215"/>
                  <a:gd name="T94" fmla="*/ 947 w 1200"/>
                  <a:gd name="T95" fmla="*/ 977 h 1215"/>
                  <a:gd name="T96" fmla="*/ 936 w 1200"/>
                  <a:gd name="T97" fmla="*/ 902 h 1215"/>
                  <a:gd name="T98" fmla="*/ 977 w 1200"/>
                  <a:gd name="T99" fmla="*/ 920 h 1215"/>
                  <a:gd name="T100" fmla="*/ 1113 w 1200"/>
                  <a:gd name="T101" fmla="*/ 887 h 1215"/>
                  <a:gd name="T102" fmla="*/ 1200 w 1200"/>
                  <a:gd name="T103" fmla="*/ 845 h 1215"/>
                  <a:gd name="T104" fmla="*/ 1200 w 1200"/>
                  <a:gd name="T105" fmla="*/ 754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 h="1215">
                    <a:moveTo>
                      <a:pt x="1200" y="754"/>
                    </a:moveTo>
                    <a:lnTo>
                      <a:pt x="1189" y="736"/>
                    </a:lnTo>
                    <a:lnTo>
                      <a:pt x="1173" y="754"/>
                    </a:lnTo>
                    <a:lnTo>
                      <a:pt x="1162" y="781"/>
                    </a:lnTo>
                    <a:lnTo>
                      <a:pt x="1143" y="781"/>
                    </a:lnTo>
                    <a:lnTo>
                      <a:pt x="1117" y="770"/>
                    </a:lnTo>
                    <a:lnTo>
                      <a:pt x="1087" y="739"/>
                    </a:lnTo>
                    <a:lnTo>
                      <a:pt x="1060" y="713"/>
                    </a:lnTo>
                    <a:lnTo>
                      <a:pt x="1068" y="713"/>
                    </a:lnTo>
                    <a:lnTo>
                      <a:pt x="1083" y="713"/>
                    </a:lnTo>
                    <a:lnTo>
                      <a:pt x="1090" y="705"/>
                    </a:lnTo>
                    <a:lnTo>
                      <a:pt x="1106" y="702"/>
                    </a:lnTo>
                    <a:lnTo>
                      <a:pt x="1132" y="698"/>
                    </a:lnTo>
                    <a:lnTo>
                      <a:pt x="1151" y="698"/>
                    </a:lnTo>
                    <a:lnTo>
                      <a:pt x="1155" y="683"/>
                    </a:lnTo>
                    <a:lnTo>
                      <a:pt x="1155" y="660"/>
                    </a:lnTo>
                    <a:lnTo>
                      <a:pt x="1155" y="626"/>
                    </a:lnTo>
                    <a:lnTo>
                      <a:pt x="1132" y="607"/>
                    </a:lnTo>
                    <a:lnTo>
                      <a:pt x="1109" y="607"/>
                    </a:lnTo>
                    <a:lnTo>
                      <a:pt x="1083" y="581"/>
                    </a:lnTo>
                    <a:lnTo>
                      <a:pt x="1090" y="570"/>
                    </a:lnTo>
                    <a:lnTo>
                      <a:pt x="1106" y="558"/>
                    </a:lnTo>
                    <a:lnTo>
                      <a:pt x="1128" y="547"/>
                    </a:lnTo>
                    <a:lnTo>
                      <a:pt x="1128" y="543"/>
                    </a:lnTo>
                    <a:lnTo>
                      <a:pt x="1117" y="539"/>
                    </a:lnTo>
                    <a:lnTo>
                      <a:pt x="1106" y="536"/>
                    </a:lnTo>
                    <a:lnTo>
                      <a:pt x="1090" y="532"/>
                    </a:lnTo>
                    <a:lnTo>
                      <a:pt x="1068" y="536"/>
                    </a:lnTo>
                    <a:lnTo>
                      <a:pt x="1045" y="539"/>
                    </a:lnTo>
                    <a:lnTo>
                      <a:pt x="1015" y="555"/>
                    </a:lnTo>
                    <a:lnTo>
                      <a:pt x="985" y="577"/>
                    </a:lnTo>
                    <a:lnTo>
                      <a:pt x="955" y="600"/>
                    </a:lnTo>
                    <a:lnTo>
                      <a:pt x="928" y="615"/>
                    </a:lnTo>
                    <a:lnTo>
                      <a:pt x="913" y="619"/>
                    </a:lnTo>
                    <a:lnTo>
                      <a:pt x="902" y="619"/>
                    </a:lnTo>
                    <a:lnTo>
                      <a:pt x="894" y="615"/>
                    </a:lnTo>
                    <a:lnTo>
                      <a:pt x="890" y="600"/>
                    </a:lnTo>
                    <a:lnTo>
                      <a:pt x="894" y="581"/>
                    </a:lnTo>
                    <a:lnTo>
                      <a:pt x="902" y="555"/>
                    </a:lnTo>
                    <a:lnTo>
                      <a:pt x="898" y="551"/>
                    </a:lnTo>
                    <a:lnTo>
                      <a:pt x="894" y="543"/>
                    </a:lnTo>
                    <a:lnTo>
                      <a:pt x="879" y="536"/>
                    </a:lnTo>
                    <a:lnTo>
                      <a:pt x="849" y="532"/>
                    </a:lnTo>
                    <a:lnTo>
                      <a:pt x="807" y="528"/>
                    </a:lnTo>
                    <a:lnTo>
                      <a:pt x="785" y="524"/>
                    </a:lnTo>
                    <a:lnTo>
                      <a:pt x="766" y="517"/>
                    </a:lnTo>
                    <a:lnTo>
                      <a:pt x="743" y="505"/>
                    </a:lnTo>
                    <a:lnTo>
                      <a:pt x="724" y="490"/>
                    </a:lnTo>
                    <a:lnTo>
                      <a:pt x="709" y="468"/>
                    </a:lnTo>
                    <a:lnTo>
                      <a:pt x="698" y="441"/>
                    </a:lnTo>
                    <a:lnTo>
                      <a:pt x="687" y="396"/>
                    </a:lnTo>
                    <a:lnTo>
                      <a:pt x="683" y="366"/>
                    </a:lnTo>
                    <a:lnTo>
                      <a:pt x="687" y="351"/>
                    </a:lnTo>
                    <a:lnTo>
                      <a:pt x="687" y="347"/>
                    </a:lnTo>
                    <a:lnTo>
                      <a:pt x="706" y="328"/>
                    </a:lnTo>
                    <a:lnTo>
                      <a:pt x="717" y="317"/>
                    </a:lnTo>
                    <a:lnTo>
                      <a:pt x="724" y="302"/>
                    </a:lnTo>
                    <a:lnTo>
                      <a:pt x="736" y="287"/>
                    </a:lnTo>
                    <a:lnTo>
                      <a:pt x="743" y="272"/>
                    </a:lnTo>
                    <a:lnTo>
                      <a:pt x="751" y="253"/>
                    </a:lnTo>
                    <a:lnTo>
                      <a:pt x="755" y="238"/>
                    </a:lnTo>
                    <a:lnTo>
                      <a:pt x="751" y="219"/>
                    </a:lnTo>
                    <a:lnTo>
                      <a:pt x="740" y="200"/>
                    </a:lnTo>
                    <a:lnTo>
                      <a:pt x="721" y="185"/>
                    </a:lnTo>
                    <a:lnTo>
                      <a:pt x="706" y="181"/>
                    </a:lnTo>
                    <a:lnTo>
                      <a:pt x="672" y="166"/>
                    </a:lnTo>
                    <a:lnTo>
                      <a:pt x="653" y="155"/>
                    </a:lnTo>
                    <a:lnTo>
                      <a:pt x="634" y="143"/>
                    </a:lnTo>
                    <a:lnTo>
                      <a:pt x="623" y="128"/>
                    </a:lnTo>
                    <a:lnTo>
                      <a:pt x="615" y="109"/>
                    </a:lnTo>
                    <a:lnTo>
                      <a:pt x="611" y="64"/>
                    </a:lnTo>
                    <a:lnTo>
                      <a:pt x="611" y="7"/>
                    </a:lnTo>
                    <a:lnTo>
                      <a:pt x="607" y="4"/>
                    </a:lnTo>
                    <a:lnTo>
                      <a:pt x="577" y="0"/>
                    </a:lnTo>
                    <a:lnTo>
                      <a:pt x="551" y="0"/>
                    </a:lnTo>
                    <a:lnTo>
                      <a:pt x="513" y="7"/>
                    </a:lnTo>
                    <a:lnTo>
                      <a:pt x="491" y="15"/>
                    </a:lnTo>
                    <a:lnTo>
                      <a:pt x="483" y="19"/>
                    </a:lnTo>
                    <a:lnTo>
                      <a:pt x="419" y="15"/>
                    </a:lnTo>
                    <a:lnTo>
                      <a:pt x="396" y="15"/>
                    </a:lnTo>
                    <a:lnTo>
                      <a:pt x="347" y="19"/>
                    </a:lnTo>
                    <a:lnTo>
                      <a:pt x="325" y="23"/>
                    </a:lnTo>
                    <a:lnTo>
                      <a:pt x="302" y="30"/>
                    </a:lnTo>
                    <a:lnTo>
                      <a:pt x="294" y="38"/>
                    </a:lnTo>
                    <a:lnTo>
                      <a:pt x="287" y="41"/>
                    </a:lnTo>
                    <a:lnTo>
                      <a:pt x="287" y="49"/>
                    </a:lnTo>
                    <a:lnTo>
                      <a:pt x="287" y="60"/>
                    </a:lnTo>
                    <a:lnTo>
                      <a:pt x="294" y="102"/>
                    </a:lnTo>
                    <a:lnTo>
                      <a:pt x="298" y="147"/>
                    </a:lnTo>
                    <a:lnTo>
                      <a:pt x="294" y="170"/>
                    </a:lnTo>
                    <a:lnTo>
                      <a:pt x="294" y="192"/>
                    </a:lnTo>
                    <a:lnTo>
                      <a:pt x="287" y="211"/>
                    </a:lnTo>
                    <a:lnTo>
                      <a:pt x="279" y="230"/>
                    </a:lnTo>
                    <a:lnTo>
                      <a:pt x="272" y="241"/>
                    </a:lnTo>
                    <a:lnTo>
                      <a:pt x="268" y="256"/>
                    </a:lnTo>
                    <a:lnTo>
                      <a:pt x="268" y="264"/>
                    </a:lnTo>
                    <a:lnTo>
                      <a:pt x="272" y="272"/>
                    </a:lnTo>
                    <a:lnTo>
                      <a:pt x="279" y="279"/>
                    </a:lnTo>
                    <a:lnTo>
                      <a:pt x="287" y="283"/>
                    </a:lnTo>
                    <a:lnTo>
                      <a:pt x="317" y="287"/>
                    </a:lnTo>
                    <a:lnTo>
                      <a:pt x="332" y="290"/>
                    </a:lnTo>
                    <a:lnTo>
                      <a:pt x="340" y="294"/>
                    </a:lnTo>
                    <a:lnTo>
                      <a:pt x="343" y="298"/>
                    </a:lnTo>
                    <a:lnTo>
                      <a:pt x="340" y="305"/>
                    </a:lnTo>
                    <a:lnTo>
                      <a:pt x="328" y="321"/>
                    </a:lnTo>
                    <a:lnTo>
                      <a:pt x="309" y="339"/>
                    </a:lnTo>
                    <a:lnTo>
                      <a:pt x="283" y="362"/>
                    </a:lnTo>
                    <a:lnTo>
                      <a:pt x="253" y="381"/>
                    </a:lnTo>
                    <a:lnTo>
                      <a:pt x="223" y="400"/>
                    </a:lnTo>
                    <a:lnTo>
                      <a:pt x="177" y="392"/>
                    </a:lnTo>
                    <a:lnTo>
                      <a:pt x="94" y="388"/>
                    </a:lnTo>
                    <a:lnTo>
                      <a:pt x="94" y="392"/>
                    </a:lnTo>
                    <a:lnTo>
                      <a:pt x="94" y="415"/>
                    </a:lnTo>
                    <a:lnTo>
                      <a:pt x="94" y="438"/>
                    </a:lnTo>
                    <a:lnTo>
                      <a:pt x="83" y="487"/>
                    </a:lnTo>
                    <a:lnTo>
                      <a:pt x="72" y="536"/>
                    </a:lnTo>
                    <a:lnTo>
                      <a:pt x="53" y="581"/>
                    </a:lnTo>
                    <a:lnTo>
                      <a:pt x="19" y="656"/>
                    </a:lnTo>
                    <a:lnTo>
                      <a:pt x="0" y="683"/>
                    </a:lnTo>
                    <a:lnTo>
                      <a:pt x="53" y="728"/>
                    </a:lnTo>
                    <a:lnTo>
                      <a:pt x="91" y="766"/>
                    </a:lnTo>
                    <a:lnTo>
                      <a:pt x="102" y="785"/>
                    </a:lnTo>
                    <a:lnTo>
                      <a:pt x="109" y="804"/>
                    </a:lnTo>
                    <a:lnTo>
                      <a:pt x="113" y="815"/>
                    </a:lnTo>
                    <a:lnTo>
                      <a:pt x="113" y="830"/>
                    </a:lnTo>
                    <a:lnTo>
                      <a:pt x="106" y="849"/>
                    </a:lnTo>
                    <a:lnTo>
                      <a:pt x="98" y="860"/>
                    </a:lnTo>
                    <a:lnTo>
                      <a:pt x="94" y="864"/>
                    </a:lnTo>
                    <a:lnTo>
                      <a:pt x="87" y="871"/>
                    </a:lnTo>
                    <a:lnTo>
                      <a:pt x="72" y="894"/>
                    </a:lnTo>
                    <a:lnTo>
                      <a:pt x="64" y="909"/>
                    </a:lnTo>
                    <a:lnTo>
                      <a:pt x="64" y="924"/>
                    </a:lnTo>
                    <a:lnTo>
                      <a:pt x="68" y="936"/>
                    </a:lnTo>
                    <a:lnTo>
                      <a:pt x="79" y="947"/>
                    </a:lnTo>
                    <a:lnTo>
                      <a:pt x="94" y="954"/>
                    </a:lnTo>
                    <a:lnTo>
                      <a:pt x="106" y="958"/>
                    </a:lnTo>
                    <a:lnTo>
                      <a:pt x="117" y="958"/>
                    </a:lnTo>
                    <a:lnTo>
                      <a:pt x="125" y="958"/>
                    </a:lnTo>
                    <a:lnTo>
                      <a:pt x="136" y="951"/>
                    </a:lnTo>
                    <a:lnTo>
                      <a:pt x="140" y="947"/>
                    </a:lnTo>
                    <a:lnTo>
                      <a:pt x="147" y="943"/>
                    </a:lnTo>
                    <a:lnTo>
                      <a:pt x="162" y="939"/>
                    </a:lnTo>
                    <a:lnTo>
                      <a:pt x="181" y="936"/>
                    </a:lnTo>
                    <a:lnTo>
                      <a:pt x="189" y="939"/>
                    </a:lnTo>
                    <a:lnTo>
                      <a:pt x="200" y="943"/>
                    </a:lnTo>
                    <a:lnTo>
                      <a:pt x="208" y="947"/>
                    </a:lnTo>
                    <a:lnTo>
                      <a:pt x="219" y="947"/>
                    </a:lnTo>
                    <a:lnTo>
                      <a:pt x="238" y="947"/>
                    </a:lnTo>
                    <a:lnTo>
                      <a:pt x="253" y="939"/>
                    </a:lnTo>
                    <a:lnTo>
                      <a:pt x="257" y="936"/>
                    </a:lnTo>
                    <a:lnTo>
                      <a:pt x="279" y="936"/>
                    </a:lnTo>
                    <a:lnTo>
                      <a:pt x="298" y="939"/>
                    </a:lnTo>
                    <a:lnTo>
                      <a:pt x="321" y="951"/>
                    </a:lnTo>
                    <a:lnTo>
                      <a:pt x="343" y="951"/>
                    </a:lnTo>
                    <a:lnTo>
                      <a:pt x="392" y="947"/>
                    </a:lnTo>
                    <a:lnTo>
                      <a:pt x="426" y="947"/>
                    </a:lnTo>
                    <a:lnTo>
                      <a:pt x="445" y="939"/>
                    </a:lnTo>
                    <a:lnTo>
                      <a:pt x="479" y="913"/>
                    </a:lnTo>
                    <a:lnTo>
                      <a:pt x="524" y="905"/>
                    </a:lnTo>
                    <a:lnTo>
                      <a:pt x="528" y="905"/>
                    </a:lnTo>
                    <a:lnTo>
                      <a:pt x="532" y="909"/>
                    </a:lnTo>
                    <a:lnTo>
                      <a:pt x="540" y="917"/>
                    </a:lnTo>
                    <a:lnTo>
                      <a:pt x="600" y="977"/>
                    </a:lnTo>
                    <a:lnTo>
                      <a:pt x="623" y="1011"/>
                    </a:lnTo>
                    <a:lnTo>
                      <a:pt x="630" y="1037"/>
                    </a:lnTo>
                    <a:lnTo>
                      <a:pt x="638" y="1060"/>
                    </a:lnTo>
                    <a:lnTo>
                      <a:pt x="649" y="1083"/>
                    </a:lnTo>
                    <a:lnTo>
                      <a:pt x="660" y="1102"/>
                    </a:lnTo>
                    <a:lnTo>
                      <a:pt x="687" y="1128"/>
                    </a:lnTo>
                    <a:lnTo>
                      <a:pt x="694" y="1136"/>
                    </a:lnTo>
                    <a:lnTo>
                      <a:pt x="758" y="1169"/>
                    </a:lnTo>
                    <a:lnTo>
                      <a:pt x="766" y="1162"/>
                    </a:lnTo>
                    <a:lnTo>
                      <a:pt x="774" y="1060"/>
                    </a:lnTo>
                    <a:lnTo>
                      <a:pt x="800" y="1090"/>
                    </a:lnTo>
                    <a:lnTo>
                      <a:pt x="811" y="1128"/>
                    </a:lnTo>
                    <a:lnTo>
                      <a:pt x="815" y="1132"/>
                    </a:lnTo>
                    <a:lnTo>
                      <a:pt x="823" y="1143"/>
                    </a:lnTo>
                    <a:lnTo>
                      <a:pt x="834" y="1147"/>
                    </a:lnTo>
                    <a:lnTo>
                      <a:pt x="845" y="1151"/>
                    </a:lnTo>
                    <a:lnTo>
                      <a:pt x="864" y="1154"/>
                    </a:lnTo>
                    <a:lnTo>
                      <a:pt x="890" y="1154"/>
                    </a:lnTo>
                    <a:lnTo>
                      <a:pt x="898" y="1162"/>
                    </a:lnTo>
                    <a:lnTo>
                      <a:pt x="906" y="1215"/>
                    </a:lnTo>
                    <a:lnTo>
                      <a:pt x="966" y="1169"/>
                    </a:lnTo>
                    <a:lnTo>
                      <a:pt x="973" y="1132"/>
                    </a:lnTo>
                    <a:lnTo>
                      <a:pt x="958" y="1117"/>
                    </a:lnTo>
                    <a:lnTo>
                      <a:pt x="951" y="1105"/>
                    </a:lnTo>
                    <a:lnTo>
                      <a:pt x="943" y="1090"/>
                    </a:lnTo>
                    <a:lnTo>
                      <a:pt x="943" y="1071"/>
                    </a:lnTo>
                    <a:lnTo>
                      <a:pt x="985" y="1064"/>
                    </a:lnTo>
                    <a:lnTo>
                      <a:pt x="1007" y="1060"/>
                    </a:lnTo>
                    <a:lnTo>
                      <a:pt x="1034" y="1026"/>
                    </a:lnTo>
                    <a:lnTo>
                      <a:pt x="1045" y="1019"/>
                    </a:lnTo>
                    <a:lnTo>
                      <a:pt x="1045" y="1000"/>
                    </a:lnTo>
                    <a:lnTo>
                      <a:pt x="1030" y="985"/>
                    </a:lnTo>
                    <a:lnTo>
                      <a:pt x="1004" y="985"/>
                    </a:lnTo>
                    <a:lnTo>
                      <a:pt x="989" y="962"/>
                    </a:lnTo>
                    <a:lnTo>
                      <a:pt x="981" y="962"/>
                    </a:lnTo>
                    <a:lnTo>
                      <a:pt x="977" y="962"/>
                    </a:lnTo>
                    <a:lnTo>
                      <a:pt x="973" y="966"/>
                    </a:lnTo>
                    <a:lnTo>
                      <a:pt x="966" y="970"/>
                    </a:lnTo>
                    <a:lnTo>
                      <a:pt x="958" y="973"/>
                    </a:lnTo>
                    <a:lnTo>
                      <a:pt x="947" y="977"/>
                    </a:lnTo>
                    <a:lnTo>
                      <a:pt x="928" y="966"/>
                    </a:lnTo>
                    <a:lnTo>
                      <a:pt x="906" y="936"/>
                    </a:lnTo>
                    <a:lnTo>
                      <a:pt x="906" y="924"/>
                    </a:lnTo>
                    <a:lnTo>
                      <a:pt x="917" y="917"/>
                    </a:lnTo>
                    <a:lnTo>
                      <a:pt x="936" y="902"/>
                    </a:lnTo>
                    <a:lnTo>
                      <a:pt x="947" y="887"/>
                    </a:lnTo>
                    <a:lnTo>
                      <a:pt x="951" y="879"/>
                    </a:lnTo>
                    <a:lnTo>
                      <a:pt x="973" y="887"/>
                    </a:lnTo>
                    <a:lnTo>
                      <a:pt x="973" y="905"/>
                    </a:lnTo>
                    <a:lnTo>
                      <a:pt x="977" y="920"/>
                    </a:lnTo>
                    <a:lnTo>
                      <a:pt x="1004" y="932"/>
                    </a:lnTo>
                    <a:lnTo>
                      <a:pt x="1030" y="928"/>
                    </a:lnTo>
                    <a:lnTo>
                      <a:pt x="1060" y="905"/>
                    </a:lnTo>
                    <a:lnTo>
                      <a:pt x="1083" y="890"/>
                    </a:lnTo>
                    <a:lnTo>
                      <a:pt x="1113" y="887"/>
                    </a:lnTo>
                    <a:lnTo>
                      <a:pt x="1143" y="883"/>
                    </a:lnTo>
                    <a:lnTo>
                      <a:pt x="1173" y="871"/>
                    </a:lnTo>
                    <a:lnTo>
                      <a:pt x="1185" y="871"/>
                    </a:lnTo>
                    <a:lnTo>
                      <a:pt x="1200" y="845"/>
                    </a:lnTo>
                    <a:lnTo>
                      <a:pt x="1200" y="819"/>
                    </a:lnTo>
                    <a:lnTo>
                      <a:pt x="1196" y="800"/>
                    </a:lnTo>
                    <a:lnTo>
                      <a:pt x="1196" y="781"/>
                    </a:lnTo>
                    <a:lnTo>
                      <a:pt x="1200" y="754"/>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2" name="Freeform 47"/>
              <p:cNvSpPr>
                <a:spLocks noChangeArrowheads="1"/>
              </p:cNvSpPr>
              <p:nvPr/>
            </p:nvSpPr>
            <p:spPr bwMode="auto">
              <a:xfrm>
                <a:off x="7788" y="6395"/>
                <a:ext cx="36" cy="36"/>
              </a:xfrm>
              <a:custGeom>
                <a:avLst/>
                <a:gdLst>
                  <a:gd name="T0" fmla="*/ 23 w 23"/>
                  <a:gd name="T1" fmla="*/ 12 h 23"/>
                  <a:gd name="T2" fmla="*/ 23 w 23"/>
                  <a:gd name="T3" fmla="*/ 12 h 23"/>
                  <a:gd name="T4" fmla="*/ 19 w 23"/>
                  <a:gd name="T5" fmla="*/ 19 h 23"/>
                  <a:gd name="T6" fmla="*/ 12 w 23"/>
                  <a:gd name="T7" fmla="*/ 23 h 23"/>
                  <a:gd name="T8" fmla="*/ 12 w 23"/>
                  <a:gd name="T9" fmla="*/ 23 h 23"/>
                  <a:gd name="T10" fmla="*/ 4 w 23"/>
                  <a:gd name="T11" fmla="*/ 19 h 23"/>
                  <a:gd name="T12" fmla="*/ 0 w 23"/>
                  <a:gd name="T13" fmla="*/ 12 h 23"/>
                  <a:gd name="T14" fmla="*/ 0 w 23"/>
                  <a:gd name="T15" fmla="*/ 12 h 23"/>
                  <a:gd name="T16" fmla="*/ 4 w 23"/>
                  <a:gd name="T17" fmla="*/ 4 h 23"/>
                  <a:gd name="T18" fmla="*/ 12 w 23"/>
                  <a:gd name="T19" fmla="*/ 0 h 23"/>
                  <a:gd name="T20" fmla="*/ 12 w 23"/>
                  <a:gd name="T21" fmla="*/ 0 h 23"/>
                  <a:gd name="T22" fmla="*/ 19 w 23"/>
                  <a:gd name="T23" fmla="*/ 4 h 23"/>
                  <a:gd name="T24" fmla="*/ 23 w 23"/>
                  <a:gd name="T25" fmla="*/ 12 h 23"/>
                  <a:gd name="T26" fmla="*/ 23 w 23"/>
                  <a:gd name="T2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23" y="12"/>
                    </a:moveTo>
                    <a:lnTo>
                      <a:pt x="23" y="12"/>
                    </a:lnTo>
                    <a:lnTo>
                      <a:pt x="19" y="19"/>
                    </a:lnTo>
                    <a:lnTo>
                      <a:pt x="12" y="23"/>
                    </a:lnTo>
                    <a:lnTo>
                      <a:pt x="4" y="19"/>
                    </a:lnTo>
                    <a:lnTo>
                      <a:pt x="0" y="12"/>
                    </a:lnTo>
                    <a:lnTo>
                      <a:pt x="4" y="4"/>
                    </a:lnTo>
                    <a:lnTo>
                      <a:pt x="12" y="0"/>
                    </a:lnTo>
                    <a:lnTo>
                      <a:pt x="19" y="4"/>
                    </a:lnTo>
                    <a:lnTo>
                      <a:pt x="23" y="12"/>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3" name="Freeform 48"/>
              <p:cNvSpPr>
                <a:spLocks noChangeArrowheads="1"/>
              </p:cNvSpPr>
              <p:nvPr/>
            </p:nvSpPr>
            <p:spPr bwMode="auto">
              <a:xfrm>
                <a:off x="7765" y="6365"/>
                <a:ext cx="83" cy="90"/>
              </a:xfrm>
              <a:custGeom>
                <a:avLst/>
                <a:gdLst>
                  <a:gd name="T0" fmla="*/ 53 w 53"/>
                  <a:gd name="T1" fmla="*/ 31 h 57"/>
                  <a:gd name="T2" fmla="*/ 53 w 53"/>
                  <a:gd name="T3" fmla="*/ 31 h 57"/>
                  <a:gd name="T4" fmla="*/ 53 w 53"/>
                  <a:gd name="T5" fmla="*/ 42 h 57"/>
                  <a:gd name="T6" fmla="*/ 45 w 53"/>
                  <a:gd name="T7" fmla="*/ 50 h 57"/>
                  <a:gd name="T8" fmla="*/ 38 w 53"/>
                  <a:gd name="T9" fmla="*/ 57 h 57"/>
                  <a:gd name="T10" fmla="*/ 27 w 53"/>
                  <a:gd name="T11" fmla="*/ 57 h 57"/>
                  <a:gd name="T12" fmla="*/ 27 w 53"/>
                  <a:gd name="T13" fmla="*/ 57 h 57"/>
                  <a:gd name="T14" fmla="*/ 15 w 53"/>
                  <a:gd name="T15" fmla="*/ 57 h 57"/>
                  <a:gd name="T16" fmla="*/ 8 w 53"/>
                  <a:gd name="T17" fmla="*/ 50 h 57"/>
                  <a:gd name="T18" fmla="*/ 0 w 53"/>
                  <a:gd name="T19" fmla="*/ 42 h 57"/>
                  <a:gd name="T20" fmla="*/ 0 w 53"/>
                  <a:gd name="T21" fmla="*/ 31 h 57"/>
                  <a:gd name="T22" fmla="*/ 0 w 53"/>
                  <a:gd name="T23" fmla="*/ 31 h 57"/>
                  <a:gd name="T24" fmla="*/ 0 w 53"/>
                  <a:gd name="T25" fmla="*/ 19 h 57"/>
                  <a:gd name="T26" fmla="*/ 8 w 53"/>
                  <a:gd name="T27" fmla="*/ 12 h 57"/>
                  <a:gd name="T28" fmla="*/ 15 w 53"/>
                  <a:gd name="T29" fmla="*/ 4 h 57"/>
                  <a:gd name="T30" fmla="*/ 27 w 53"/>
                  <a:gd name="T31" fmla="*/ 0 h 57"/>
                  <a:gd name="T32" fmla="*/ 27 w 53"/>
                  <a:gd name="T33" fmla="*/ 0 h 57"/>
                  <a:gd name="T34" fmla="*/ 38 w 53"/>
                  <a:gd name="T35" fmla="*/ 4 h 57"/>
                  <a:gd name="T36" fmla="*/ 45 w 53"/>
                  <a:gd name="T37" fmla="*/ 12 h 57"/>
                  <a:gd name="T38" fmla="*/ 53 w 53"/>
                  <a:gd name="T39" fmla="*/ 19 h 57"/>
                  <a:gd name="T40" fmla="*/ 53 w 53"/>
                  <a:gd name="T41" fmla="*/ 31 h 57"/>
                  <a:gd name="T42" fmla="*/ 53 w 53"/>
                  <a:gd name="T4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7">
                    <a:moveTo>
                      <a:pt x="53" y="31"/>
                    </a:moveTo>
                    <a:lnTo>
                      <a:pt x="53" y="31"/>
                    </a:lnTo>
                    <a:lnTo>
                      <a:pt x="53" y="42"/>
                    </a:lnTo>
                    <a:lnTo>
                      <a:pt x="45" y="50"/>
                    </a:lnTo>
                    <a:lnTo>
                      <a:pt x="38" y="57"/>
                    </a:lnTo>
                    <a:lnTo>
                      <a:pt x="27" y="57"/>
                    </a:lnTo>
                    <a:lnTo>
                      <a:pt x="15" y="57"/>
                    </a:lnTo>
                    <a:lnTo>
                      <a:pt x="8" y="50"/>
                    </a:lnTo>
                    <a:lnTo>
                      <a:pt x="0" y="42"/>
                    </a:lnTo>
                    <a:lnTo>
                      <a:pt x="0" y="31"/>
                    </a:lnTo>
                    <a:lnTo>
                      <a:pt x="0" y="19"/>
                    </a:lnTo>
                    <a:lnTo>
                      <a:pt x="8" y="12"/>
                    </a:lnTo>
                    <a:lnTo>
                      <a:pt x="15" y="4"/>
                    </a:lnTo>
                    <a:lnTo>
                      <a:pt x="27" y="0"/>
                    </a:lnTo>
                    <a:lnTo>
                      <a:pt x="38" y="4"/>
                    </a:lnTo>
                    <a:lnTo>
                      <a:pt x="45" y="12"/>
                    </a:lnTo>
                    <a:lnTo>
                      <a:pt x="53" y="19"/>
                    </a:lnTo>
                    <a:lnTo>
                      <a:pt x="53" y="31"/>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4" name="Freeform 49"/>
              <p:cNvSpPr>
                <a:spLocks noEditPoints="1" noChangeArrowheads="1"/>
              </p:cNvSpPr>
              <p:nvPr/>
            </p:nvSpPr>
            <p:spPr bwMode="auto">
              <a:xfrm>
                <a:off x="7623" y="6157"/>
                <a:ext cx="131" cy="131"/>
              </a:xfrm>
              <a:custGeom>
                <a:avLst/>
                <a:gdLst>
                  <a:gd name="T0" fmla="*/ 34 w 83"/>
                  <a:gd name="T1" fmla="*/ 72 h 83"/>
                  <a:gd name="T2" fmla="*/ 34 w 83"/>
                  <a:gd name="T3" fmla="*/ 72 h 83"/>
                  <a:gd name="T4" fmla="*/ 26 w 83"/>
                  <a:gd name="T5" fmla="*/ 72 h 83"/>
                  <a:gd name="T6" fmla="*/ 34 w 83"/>
                  <a:gd name="T7" fmla="*/ 83 h 83"/>
                  <a:gd name="T8" fmla="*/ 45 w 83"/>
                  <a:gd name="T9" fmla="*/ 83 h 83"/>
                  <a:gd name="T10" fmla="*/ 45 w 83"/>
                  <a:gd name="T11" fmla="*/ 61 h 83"/>
                  <a:gd name="T12" fmla="*/ 56 w 83"/>
                  <a:gd name="T13" fmla="*/ 76 h 83"/>
                  <a:gd name="T14" fmla="*/ 75 w 83"/>
                  <a:gd name="T15" fmla="*/ 83 h 83"/>
                  <a:gd name="T16" fmla="*/ 83 w 83"/>
                  <a:gd name="T17" fmla="*/ 72 h 83"/>
                  <a:gd name="T18" fmla="*/ 64 w 83"/>
                  <a:gd name="T19" fmla="*/ 65 h 83"/>
                  <a:gd name="T20" fmla="*/ 75 w 83"/>
                  <a:gd name="T21" fmla="*/ 57 h 83"/>
                  <a:gd name="T22" fmla="*/ 79 w 83"/>
                  <a:gd name="T23" fmla="*/ 53 h 83"/>
                  <a:gd name="T24" fmla="*/ 71 w 83"/>
                  <a:gd name="T25" fmla="*/ 49 h 83"/>
                  <a:gd name="T26" fmla="*/ 68 w 83"/>
                  <a:gd name="T27" fmla="*/ 8 h 83"/>
                  <a:gd name="T28" fmla="*/ 45 w 83"/>
                  <a:gd name="T29" fmla="*/ 8 h 83"/>
                  <a:gd name="T30" fmla="*/ 45 w 83"/>
                  <a:gd name="T31" fmla="*/ 8 h 83"/>
                  <a:gd name="T32" fmla="*/ 45 w 83"/>
                  <a:gd name="T33" fmla="*/ 4 h 83"/>
                  <a:gd name="T34" fmla="*/ 41 w 83"/>
                  <a:gd name="T35" fmla="*/ 4 h 83"/>
                  <a:gd name="T36" fmla="*/ 34 w 83"/>
                  <a:gd name="T37" fmla="*/ 0 h 83"/>
                  <a:gd name="T38" fmla="*/ 30 w 83"/>
                  <a:gd name="T39" fmla="*/ 8 h 83"/>
                  <a:gd name="T40" fmla="*/ 11 w 83"/>
                  <a:gd name="T41" fmla="*/ 46 h 83"/>
                  <a:gd name="T42" fmla="*/ 11 w 83"/>
                  <a:gd name="T43" fmla="*/ 46 h 83"/>
                  <a:gd name="T44" fmla="*/ 34 w 83"/>
                  <a:gd name="T45" fmla="*/ 46 h 83"/>
                  <a:gd name="T46" fmla="*/ 56 w 83"/>
                  <a:gd name="T47" fmla="*/ 19 h 83"/>
                  <a:gd name="T48" fmla="*/ 22 w 83"/>
                  <a:gd name="T49" fmla="*/ 23 h 83"/>
                  <a:gd name="T50" fmla="*/ 22 w 83"/>
                  <a:gd name="T51" fmla="*/ 19 h 83"/>
                  <a:gd name="T52" fmla="*/ 22 w 83"/>
                  <a:gd name="T53" fmla="*/ 31 h 83"/>
                  <a:gd name="T54" fmla="*/ 56 w 83"/>
                  <a:gd name="T55" fmla="*/ 34 h 83"/>
                  <a:gd name="T56" fmla="*/ 22 w 83"/>
                  <a:gd name="T57" fmla="*/ 34 h 83"/>
                  <a:gd name="T58" fmla="*/ 52 w 83"/>
                  <a:gd name="T59" fmla="*/ 57 h 83"/>
                  <a:gd name="T60" fmla="*/ 68 w 83"/>
                  <a:gd name="T61" fmla="*/ 46 h 83"/>
                  <a:gd name="T62" fmla="*/ 52 w 83"/>
                  <a:gd name="T63" fmla="*/ 57 h 83"/>
                  <a:gd name="T64" fmla="*/ 52 w 83"/>
                  <a:gd name="T65" fmla="*/ 57 h 83"/>
                  <a:gd name="T66" fmla="*/ 0 w 83"/>
                  <a:gd name="T67" fmla="*/ 76 h 83"/>
                  <a:gd name="T68" fmla="*/ 7 w 83"/>
                  <a:gd name="T69" fmla="*/ 83 h 83"/>
                  <a:gd name="T70" fmla="*/ 30 w 83"/>
                  <a:gd name="T71" fmla="*/ 61 h 83"/>
                  <a:gd name="T72" fmla="*/ 0 w 83"/>
                  <a:gd name="T73" fmla="*/ 49 h 83"/>
                  <a:gd name="T74" fmla="*/ 19 w 83"/>
                  <a:gd name="T75" fmla="*/ 61 h 83"/>
                  <a:gd name="T76" fmla="*/ 11 w 83"/>
                  <a:gd name="T77" fmla="*/ 68 h 83"/>
                  <a:gd name="T78" fmla="*/ 0 w 83"/>
                  <a:gd name="T79"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83">
                    <a:moveTo>
                      <a:pt x="34" y="46"/>
                    </a:moveTo>
                    <a:lnTo>
                      <a:pt x="34" y="72"/>
                    </a:lnTo>
                    <a:lnTo>
                      <a:pt x="26" y="72"/>
                    </a:lnTo>
                    <a:lnTo>
                      <a:pt x="30" y="83"/>
                    </a:lnTo>
                    <a:lnTo>
                      <a:pt x="34" y="83"/>
                    </a:lnTo>
                    <a:lnTo>
                      <a:pt x="45" y="83"/>
                    </a:lnTo>
                    <a:lnTo>
                      <a:pt x="45" y="76"/>
                    </a:lnTo>
                    <a:lnTo>
                      <a:pt x="45" y="61"/>
                    </a:lnTo>
                    <a:lnTo>
                      <a:pt x="56" y="76"/>
                    </a:lnTo>
                    <a:lnTo>
                      <a:pt x="75" y="83"/>
                    </a:lnTo>
                    <a:lnTo>
                      <a:pt x="83" y="72"/>
                    </a:lnTo>
                    <a:lnTo>
                      <a:pt x="71" y="68"/>
                    </a:lnTo>
                    <a:lnTo>
                      <a:pt x="64" y="65"/>
                    </a:lnTo>
                    <a:lnTo>
                      <a:pt x="75" y="57"/>
                    </a:lnTo>
                    <a:lnTo>
                      <a:pt x="79" y="53"/>
                    </a:lnTo>
                    <a:lnTo>
                      <a:pt x="71" y="49"/>
                    </a:lnTo>
                    <a:lnTo>
                      <a:pt x="68" y="46"/>
                    </a:lnTo>
                    <a:lnTo>
                      <a:pt x="68" y="8"/>
                    </a:lnTo>
                    <a:lnTo>
                      <a:pt x="45" y="8"/>
                    </a:lnTo>
                    <a:lnTo>
                      <a:pt x="45" y="4"/>
                    </a:lnTo>
                    <a:lnTo>
                      <a:pt x="41" y="4"/>
                    </a:lnTo>
                    <a:lnTo>
                      <a:pt x="34" y="0"/>
                    </a:lnTo>
                    <a:lnTo>
                      <a:pt x="30" y="8"/>
                    </a:lnTo>
                    <a:lnTo>
                      <a:pt x="11" y="8"/>
                    </a:lnTo>
                    <a:lnTo>
                      <a:pt x="11" y="46"/>
                    </a:lnTo>
                    <a:lnTo>
                      <a:pt x="34" y="46"/>
                    </a:lnTo>
                    <a:close/>
                    <a:moveTo>
                      <a:pt x="22" y="19"/>
                    </a:moveTo>
                    <a:lnTo>
                      <a:pt x="56" y="19"/>
                    </a:lnTo>
                    <a:lnTo>
                      <a:pt x="56" y="23"/>
                    </a:lnTo>
                    <a:lnTo>
                      <a:pt x="22" y="23"/>
                    </a:lnTo>
                    <a:lnTo>
                      <a:pt x="22" y="19"/>
                    </a:lnTo>
                    <a:close/>
                    <a:moveTo>
                      <a:pt x="22" y="34"/>
                    </a:moveTo>
                    <a:lnTo>
                      <a:pt x="22" y="31"/>
                    </a:lnTo>
                    <a:lnTo>
                      <a:pt x="56" y="31"/>
                    </a:lnTo>
                    <a:lnTo>
                      <a:pt x="56" y="34"/>
                    </a:lnTo>
                    <a:lnTo>
                      <a:pt x="22" y="34"/>
                    </a:lnTo>
                    <a:close/>
                    <a:moveTo>
                      <a:pt x="52" y="57"/>
                    </a:moveTo>
                    <a:lnTo>
                      <a:pt x="52" y="57"/>
                    </a:lnTo>
                    <a:lnTo>
                      <a:pt x="49" y="46"/>
                    </a:lnTo>
                    <a:lnTo>
                      <a:pt x="68" y="46"/>
                    </a:lnTo>
                    <a:lnTo>
                      <a:pt x="52" y="57"/>
                    </a:lnTo>
                    <a:close/>
                    <a:moveTo>
                      <a:pt x="0" y="76"/>
                    </a:moveTo>
                    <a:lnTo>
                      <a:pt x="0" y="76"/>
                    </a:lnTo>
                    <a:lnTo>
                      <a:pt x="7" y="83"/>
                    </a:lnTo>
                    <a:lnTo>
                      <a:pt x="26" y="68"/>
                    </a:lnTo>
                    <a:lnTo>
                      <a:pt x="30" y="61"/>
                    </a:lnTo>
                    <a:lnTo>
                      <a:pt x="34" y="49"/>
                    </a:lnTo>
                    <a:lnTo>
                      <a:pt x="0" y="49"/>
                    </a:lnTo>
                    <a:lnTo>
                      <a:pt x="0" y="61"/>
                    </a:lnTo>
                    <a:lnTo>
                      <a:pt x="19" y="61"/>
                    </a:lnTo>
                    <a:lnTo>
                      <a:pt x="11" y="68"/>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5" name="Freeform 50"/>
              <p:cNvSpPr>
                <a:spLocks noEditPoints="1" noChangeArrowheads="1"/>
              </p:cNvSpPr>
              <p:nvPr/>
            </p:nvSpPr>
            <p:spPr bwMode="auto">
              <a:xfrm>
                <a:off x="7765" y="6164"/>
                <a:ext cx="120" cy="124"/>
              </a:xfrm>
              <a:custGeom>
                <a:avLst/>
                <a:gdLst>
                  <a:gd name="T0" fmla="*/ 61 w 76"/>
                  <a:gd name="T1" fmla="*/ 19 h 79"/>
                  <a:gd name="T2" fmla="*/ 49 w 76"/>
                  <a:gd name="T3" fmla="*/ 12 h 79"/>
                  <a:gd name="T4" fmla="*/ 53 w 76"/>
                  <a:gd name="T5" fmla="*/ 8 h 79"/>
                  <a:gd name="T6" fmla="*/ 53 w 76"/>
                  <a:gd name="T7" fmla="*/ 4 h 79"/>
                  <a:gd name="T8" fmla="*/ 49 w 76"/>
                  <a:gd name="T9" fmla="*/ 4 h 79"/>
                  <a:gd name="T10" fmla="*/ 42 w 76"/>
                  <a:gd name="T11" fmla="*/ 4 h 79"/>
                  <a:gd name="T12" fmla="*/ 42 w 76"/>
                  <a:gd name="T13" fmla="*/ 38 h 79"/>
                  <a:gd name="T14" fmla="*/ 34 w 76"/>
                  <a:gd name="T15" fmla="*/ 19 h 79"/>
                  <a:gd name="T16" fmla="*/ 27 w 76"/>
                  <a:gd name="T17" fmla="*/ 8 h 79"/>
                  <a:gd name="T18" fmla="*/ 27 w 76"/>
                  <a:gd name="T19" fmla="*/ 4 h 79"/>
                  <a:gd name="T20" fmla="*/ 30 w 76"/>
                  <a:gd name="T21" fmla="*/ 0 h 79"/>
                  <a:gd name="T22" fmla="*/ 27 w 76"/>
                  <a:gd name="T23" fmla="*/ 0 h 79"/>
                  <a:gd name="T24" fmla="*/ 19 w 76"/>
                  <a:gd name="T25" fmla="*/ 0 h 79"/>
                  <a:gd name="T26" fmla="*/ 19 w 76"/>
                  <a:gd name="T27" fmla="*/ 45 h 79"/>
                  <a:gd name="T28" fmla="*/ 12 w 76"/>
                  <a:gd name="T29" fmla="*/ 61 h 79"/>
                  <a:gd name="T30" fmla="*/ 0 w 76"/>
                  <a:gd name="T31" fmla="*/ 72 h 79"/>
                  <a:gd name="T32" fmla="*/ 12 w 76"/>
                  <a:gd name="T33" fmla="*/ 79 h 79"/>
                  <a:gd name="T34" fmla="*/ 19 w 76"/>
                  <a:gd name="T35" fmla="*/ 72 h 79"/>
                  <a:gd name="T36" fmla="*/ 23 w 76"/>
                  <a:gd name="T37" fmla="*/ 61 h 79"/>
                  <a:gd name="T38" fmla="*/ 27 w 76"/>
                  <a:gd name="T39" fmla="*/ 27 h 79"/>
                  <a:gd name="T40" fmla="*/ 30 w 76"/>
                  <a:gd name="T41" fmla="*/ 49 h 79"/>
                  <a:gd name="T42" fmla="*/ 38 w 76"/>
                  <a:gd name="T43" fmla="*/ 49 h 79"/>
                  <a:gd name="T44" fmla="*/ 42 w 76"/>
                  <a:gd name="T45" fmla="*/ 45 h 79"/>
                  <a:gd name="T46" fmla="*/ 49 w 76"/>
                  <a:gd name="T47" fmla="*/ 76 h 79"/>
                  <a:gd name="T48" fmla="*/ 49 w 76"/>
                  <a:gd name="T49" fmla="*/ 23 h 79"/>
                  <a:gd name="T50" fmla="*/ 57 w 76"/>
                  <a:gd name="T51" fmla="*/ 49 h 79"/>
                  <a:gd name="T52" fmla="*/ 64 w 76"/>
                  <a:gd name="T53" fmla="*/ 79 h 79"/>
                  <a:gd name="T54" fmla="*/ 76 w 76"/>
                  <a:gd name="T55" fmla="*/ 8 h 79"/>
                  <a:gd name="T56" fmla="*/ 76 w 76"/>
                  <a:gd name="T57" fmla="*/ 0 h 79"/>
                  <a:gd name="T58" fmla="*/ 76 w 76"/>
                  <a:gd name="T59" fmla="*/ 0 h 79"/>
                  <a:gd name="T60" fmla="*/ 76 w 76"/>
                  <a:gd name="T61" fmla="*/ 0 h 79"/>
                  <a:gd name="T62" fmla="*/ 64 w 76"/>
                  <a:gd name="T63" fmla="*/ 0 h 79"/>
                  <a:gd name="T64" fmla="*/ 64 w 76"/>
                  <a:gd name="T65" fmla="*/ 42 h 79"/>
                  <a:gd name="T66" fmla="*/ 61 w 76"/>
                  <a:gd name="T67" fmla="*/ 19 h 79"/>
                  <a:gd name="T68" fmla="*/ 12 w 76"/>
                  <a:gd name="T69" fmla="*/ 38 h 79"/>
                  <a:gd name="T70" fmla="*/ 15 w 76"/>
                  <a:gd name="T71" fmla="*/ 23 h 79"/>
                  <a:gd name="T72" fmla="*/ 8 w 76"/>
                  <a:gd name="T73" fmla="*/ 19 h 79"/>
                  <a:gd name="T74" fmla="*/ 4 w 76"/>
                  <a:gd name="T75" fmla="*/ 23 h 79"/>
                  <a:gd name="T76" fmla="*/ 0 w 76"/>
                  <a:gd name="T77" fmla="*/ 49 h 79"/>
                  <a:gd name="T78" fmla="*/ 12 w 76"/>
                  <a:gd name="T79" fmla="*/ 49 h 79"/>
                  <a:gd name="T80" fmla="*/ 12 w 76"/>
                  <a:gd name="T81" fmla="*/ 38 h 79"/>
                  <a:gd name="T82" fmla="*/ 12 w 76"/>
                  <a:gd name="T8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9">
                    <a:moveTo>
                      <a:pt x="61" y="19"/>
                    </a:moveTo>
                    <a:lnTo>
                      <a:pt x="61" y="19"/>
                    </a:lnTo>
                    <a:lnTo>
                      <a:pt x="49" y="23"/>
                    </a:lnTo>
                    <a:lnTo>
                      <a:pt x="49" y="12"/>
                    </a:lnTo>
                    <a:lnTo>
                      <a:pt x="53" y="8"/>
                    </a:lnTo>
                    <a:lnTo>
                      <a:pt x="53" y="4"/>
                    </a:lnTo>
                    <a:lnTo>
                      <a:pt x="49" y="4"/>
                    </a:lnTo>
                    <a:lnTo>
                      <a:pt x="42" y="4"/>
                    </a:lnTo>
                    <a:lnTo>
                      <a:pt x="42" y="38"/>
                    </a:lnTo>
                    <a:lnTo>
                      <a:pt x="34" y="19"/>
                    </a:lnTo>
                    <a:lnTo>
                      <a:pt x="27" y="23"/>
                    </a:lnTo>
                    <a:lnTo>
                      <a:pt x="27" y="8"/>
                    </a:lnTo>
                    <a:lnTo>
                      <a:pt x="27" y="4"/>
                    </a:lnTo>
                    <a:lnTo>
                      <a:pt x="30" y="0"/>
                    </a:lnTo>
                    <a:lnTo>
                      <a:pt x="27" y="0"/>
                    </a:lnTo>
                    <a:lnTo>
                      <a:pt x="19" y="0"/>
                    </a:lnTo>
                    <a:lnTo>
                      <a:pt x="19" y="45"/>
                    </a:lnTo>
                    <a:lnTo>
                      <a:pt x="15" y="53"/>
                    </a:lnTo>
                    <a:lnTo>
                      <a:pt x="12" y="61"/>
                    </a:lnTo>
                    <a:lnTo>
                      <a:pt x="0" y="72"/>
                    </a:lnTo>
                    <a:lnTo>
                      <a:pt x="12" y="79"/>
                    </a:lnTo>
                    <a:lnTo>
                      <a:pt x="19" y="72"/>
                    </a:lnTo>
                    <a:lnTo>
                      <a:pt x="23" y="61"/>
                    </a:lnTo>
                    <a:lnTo>
                      <a:pt x="27" y="42"/>
                    </a:lnTo>
                    <a:lnTo>
                      <a:pt x="27" y="27"/>
                    </a:lnTo>
                    <a:lnTo>
                      <a:pt x="30" y="49"/>
                    </a:lnTo>
                    <a:lnTo>
                      <a:pt x="38" y="49"/>
                    </a:lnTo>
                    <a:lnTo>
                      <a:pt x="42" y="45"/>
                    </a:lnTo>
                    <a:lnTo>
                      <a:pt x="42" y="76"/>
                    </a:lnTo>
                    <a:lnTo>
                      <a:pt x="49" y="76"/>
                    </a:lnTo>
                    <a:lnTo>
                      <a:pt x="49" y="23"/>
                    </a:lnTo>
                    <a:lnTo>
                      <a:pt x="57" y="49"/>
                    </a:lnTo>
                    <a:lnTo>
                      <a:pt x="64" y="49"/>
                    </a:lnTo>
                    <a:lnTo>
                      <a:pt x="64" y="79"/>
                    </a:lnTo>
                    <a:lnTo>
                      <a:pt x="76" y="79"/>
                    </a:lnTo>
                    <a:lnTo>
                      <a:pt x="76" y="8"/>
                    </a:lnTo>
                    <a:lnTo>
                      <a:pt x="76" y="0"/>
                    </a:lnTo>
                    <a:lnTo>
                      <a:pt x="64" y="0"/>
                    </a:lnTo>
                    <a:lnTo>
                      <a:pt x="64" y="42"/>
                    </a:lnTo>
                    <a:lnTo>
                      <a:pt x="61" y="19"/>
                    </a:lnTo>
                    <a:close/>
                    <a:moveTo>
                      <a:pt x="12" y="38"/>
                    </a:moveTo>
                    <a:lnTo>
                      <a:pt x="12" y="38"/>
                    </a:lnTo>
                    <a:lnTo>
                      <a:pt x="15" y="23"/>
                    </a:lnTo>
                    <a:lnTo>
                      <a:pt x="8" y="19"/>
                    </a:lnTo>
                    <a:lnTo>
                      <a:pt x="4" y="23"/>
                    </a:lnTo>
                    <a:lnTo>
                      <a:pt x="0" y="49"/>
                    </a:lnTo>
                    <a:lnTo>
                      <a:pt x="12" y="49"/>
                    </a:lnTo>
                    <a:lnTo>
                      <a:pt x="12"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6" name="Freeform 51"/>
              <p:cNvSpPr>
                <a:spLocks noChangeArrowheads="1"/>
              </p:cNvSpPr>
              <p:nvPr/>
            </p:nvSpPr>
            <p:spPr bwMode="auto">
              <a:xfrm>
                <a:off x="7908" y="6164"/>
                <a:ext cx="124" cy="124"/>
              </a:xfrm>
              <a:custGeom>
                <a:avLst/>
                <a:gdLst>
                  <a:gd name="T0" fmla="*/ 49 w 79"/>
                  <a:gd name="T1" fmla="*/ 12 h 79"/>
                  <a:gd name="T2" fmla="*/ 49 w 79"/>
                  <a:gd name="T3" fmla="*/ 12 h 79"/>
                  <a:gd name="T4" fmla="*/ 49 w 79"/>
                  <a:gd name="T5" fmla="*/ 8 h 79"/>
                  <a:gd name="T6" fmla="*/ 49 w 79"/>
                  <a:gd name="T7" fmla="*/ 8 h 79"/>
                  <a:gd name="T8" fmla="*/ 45 w 79"/>
                  <a:gd name="T9" fmla="*/ 0 h 79"/>
                  <a:gd name="T10" fmla="*/ 45 w 79"/>
                  <a:gd name="T11" fmla="*/ 0 h 79"/>
                  <a:gd name="T12" fmla="*/ 37 w 79"/>
                  <a:gd name="T13" fmla="*/ 0 h 79"/>
                  <a:gd name="T14" fmla="*/ 37 w 79"/>
                  <a:gd name="T15" fmla="*/ 0 h 79"/>
                  <a:gd name="T16" fmla="*/ 30 w 79"/>
                  <a:gd name="T17" fmla="*/ 0 h 79"/>
                  <a:gd name="T18" fmla="*/ 30 w 79"/>
                  <a:gd name="T19" fmla="*/ 0 h 79"/>
                  <a:gd name="T20" fmla="*/ 34 w 79"/>
                  <a:gd name="T21" fmla="*/ 12 h 79"/>
                  <a:gd name="T22" fmla="*/ 0 w 79"/>
                  <a:gd name="T23" fmla="*/ 12 h 79"/>
                  <a:gd name="T24" fmla="*/ 0 w 79"/>
                  <a:gd name="T25" fmla="*/ 23 h 79"/>
                  <a:gd name="T26" fmla="*/ 34 w 79"/>
                  <a:gd name="T27" fmla="*/ 23 h 79"/>
                  <a:gd name="T28" fmla="*/ 34 w 79"/>
                  <a:gd name="T29" fmla="*/ 30 h 79"/>
                  <a:gd name="T30" fmla="*/ 11 w 79"/>
                  <a:gd name="T31" fmla="*/ 30 h 79"/>
                  <a:gd name="T32" fmla="*/ 11 w 79"/>
                  <a:gd name="T33" fmla="*/ 72 h 79"/>
                  <a:gd name="T34" fmla="*/ 22 w 79"/>
                  <a:gd name="T35" fmla="*/ 72 h 79"/>
                  <a:gd name="T36" fmla="*/ 22 w 79"/>
                  <a:gd name="T37" fmla="*/ 42 h 79"/>
                  <a:gd name="T38" fmla="*/ 34 w 79"/>
                  <a:gd name="T39" fmla="*/ 42 h 79"/>
                  <a:gd name="T40" fmla="*/ 34 w 79"/>
                  <a:gd name="T41" fmla="*/ 79 h 79"/>
                  <a:gd name="T42" fmla="*/ 45 w 79"/>
                  <a:gd name="T43" fmla="*/ 79 h 79"/>
                  <a:gd name="T44" fmla="*/ 45 w 79"/>
                  <a:gd name="T45" fmla="*/ 42 h 79"/>
                  <a:gd name="T46" fmla="*/ 60 w 79"/>
                  <a:gd name="T47" fmla="*/ 42 h 79"/>
                  <a:gd name="T48" fmla="*/ 60 w 79"/>
                  <a:gd name="T49" fmla="*/ 61 h 79"/>
                  <a:gd name="T50" fmla="*/ 60 w 79"/>
                  <a:gd name="T51" fmla="*/ 61 h 79"/>
                  <a:gd name="T52" fmla="*/ 56 w 79"/>
                  <a:gd name="T53" fmla="*/ 61 h 79"/>
                  <a:gd name="T54" fmla="*/ 49 w 79"/>
                  <a:gd name="T55" fmla="*/ 61 h 79"/>
                  <a:gd name="T56" fmla="*/ 49 w 79"/>
                  <a:gd name="T57" fmla="*/ 61 h 79"/>
                  <a:gd name="T58" fmla="*/ 53 w 79"/>
                  <a:gd name="T59" fmla="*/ 72 h 79"/>
                  <a:gd name="T60" fmla="*/ 53 w 79"/>
                  <a:gd name="T61" fmla="*/ 72 h 79"/>
                  <a:gd name="T62" fmla="*/ 68 w 79"/>
                  <a:gd name="T63" fmla="*/ 72 h 79"/>
                  <a:gd name="T64" fmla="*/ 71 w 79"/>
                  <a:gd name="T65" fmla="*/ 68 h 79"/>
                  <a:gd name="T66" fmla="*/ 71 w 79"/>
                  <a:gd name="T67" fmla="*/ 64 h 79"/>
                  <a:gd name="T68" fmla="*/ 71 w 79"/>
                  <a:gd name="T69" fmla="*/ 30 h 79"/>
                  <a:gd name="T70" fmla="*/ 45 w 79"/>
                  <a:gd name="T71" fmla="*/ 30 h 79"/>
                  <a:gd name="T72" fmla="*/ 45 w 79"/>
                  <a:gd name="T73" fmla="*/ 23 h 79"/>
                  <a:gd name="T74" fmla="*/ 79 w 79"/>
                  <a:gd name="T75" fmla="*/ 23 h 79"/>
                  <a:gd name="T76" fmla="*/ 79 w 79"/>
                  <a:gd name="T77" fmla="*/ 12 h 79"/>
                  <a:gd name="T78" fmla="*/ 41 w 79"/>
                  <a:gd name="T79" fmla="*/ 12 h 79"/>
                  <a:gd name="T80" fmla="*/ 41 w 79"/>
                  <a:gd name="T81" fmla="*/ 12 h 79"/>
                  <a:gd name="T82" fmla="*/ 49 w 79"/>
                  <a:gd name="T83" fmla="*/ 12 h 79"/>
                  <a:gd name="T84" fmla="*/ 49 w 79"/>
                  <a:gd name="T85" fmla="*/ 12 h 79"/>
                  <a:gd name="T86" fmla="*/ 49 w 79"/>
                  <a:gd name="T8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9">
                    <a:moveTo>
                      <a:pt x="49" y="12"/>
                    </a:moveTo>
                    <a:lnTo>
                      <a:pt x="49" y="12"/>
                    </a:lnTo>
                    <a:lnTo>
                      <a:pt x="49" y="8"/>
                    </a:lnTo>
                    <a:lnTo>
                      <a:pt x="45" y="0"/>
                    </a:lnTo>
                    <a:lnTo>
                      <a:pt x="37" y="0"/>
                    </a:lnTo>
                    <a:lnTo>
                      <a:pt x="30" y="0"/>
                    </a:lnTo>
                    <a:lnTo>
                      <a:pt x="34" y="12"/>
                    </a:lnTo>
                    <a:lnTo>
                      <a:pt x="0" y="12"/>
                    </a:lnTo>
                    <a:lnTo>
                      <a:pt x="0" y="23"/>
                    </a:lnTo>
                    <a:lnTo>
                      <a:pt x="34" y="23"/>
                    </a:lnTo>
                    <a:lnTo>
                      <a:pt x="34" y="30"/>
                    </a:lnTo>
                    <a:lnTo>
                      <a:pt x="11" y="30"/>
                    </a:lnTo>
                    <a:lnTo>
                      <a:pt x="11" y="72"/>
                    </a:lnTo>
                    <a:lnTo>
                      <a:pt x="22" y="72"/>
                    </a:lnTo>
                    <a:lnTo>
                      <a:pt x="22" y="42"/>
                    </a:lnTo>
                    <a:lnTo>
                      <a:pt x="34" y="42"/>
                    </a:lnTo>
                    <a:lnTo>
                      <a:pt x="34" y="79"/>
                    </a:lnTo>
                    <a:lnTo>
                      <a:pt x="45" y="79"/>
                    </a:lnTo>
                    <a:lnTo>
                      <a:pt x="45" y="42"/>
                    </a:lnTo>
                    <a:lnTo>
                      <a:pt x="60" y="42"/>
                    </a:lnTo>
                    <a:lnTo>
                      <a:pt x="60" y="61"/>
                    </a:lnTo>
                    <a:lnTo>
                      <a:pt x="56" y="61"/>
                    </a:lnTo>
                    <a:lnTo>
                      <a:pt x="49" y="61"/>
                    </a:lnTo>
                    <a:lnTo>
                      <a:pt x="53" y="72"/>
                    </a:lnTo>
                    <a:lnTo>
                      <a:pt x="68" y="72"/>
                    </a:lnTo>
                    <a:lnTo>
                      <a:pt x="71" y="68"/>
                    </a:lnTo>
                    <a:lnTo>
                      <a:pt x="71" y="64"/>
                    </a:lnTo>
                    <a:lnTo>
                      <a:pt x="71" y="30"/>
                    </a:lnTo>
                    <a:lnTo>
                      <a:pt x="45" y="30"/>
                    </a:lnTo>
                    <a:lnTo>
                      <a:pt x="45" y="23"/>
                    </a:lnTo>
                    <a:lnTo>
                      <a:pt x="79" y="23"/>
                    </a:lnTo>
                    <a:lnTo>
                      <a:pt x="79" y="12"/>
                    </a:lnTo>
                    <a:lnTo>
                      <a:pt x="41" y="12"/>
                    </a:lnTo>
                    <a:lnTo>
                      <a:pt x="49"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8" name="Freeform 53"/>
              <p:cNvSpPr>
                <a:spLocks noChangeArrowheads="1"/>
              </p:cNvSpPr>
              <p:nvPr/>
            </p:nvSpPr>
            <p:spPr bwMode="auto">
              <a:xfrm>
                <a:off x="8746" y="4645"/>
                <a:ext cx="47" cy="53"/>
              </a:xfrm>
              <a:custGeom>
                <a:avLst/>
                <a:gdLst>
                  <a:gd name="T0" fmla="*/ 30 w 30"/>
                  <a:gd name="T1" fmla="*/ 15 h 34"/>
                  <a:gd name="T2" fmla="*/ 30 w 30"/>
                  <a:gd name="T3" fmla="*/ 15 h 34"/>
                  <a:gd name="T4" fmla="*/ 30 w 30"/>
                  <a:gd name="T5" fmla="*/ 22 h 34"/>
                  <a:gd name="T6" fmla="*/ 26 w 30"/>
                  <a:gd name="T7" fmla="*/ 26 h 34"/>
                  <a:gd name="T8" fmla="*/ 22 w 30"/>
                  <a:gd name="T9" fmla="*/ 30 h 34"/>
                  <a:gd name="T10" fmla="*/ 15 w 30"/>
                  <a:gd name="T11" fmla="*/ 34 h 34"/>
                  <a:gd name="T12" fmla="*/ 15 w 30"/>
                  <a:gd name="T13" fmla="*/ 34 h 34"/>
                  <a:gd name="T14" fmla="*/ 11 w 30"/>
                  <a:gd name="T15" fmla="*/ 34 h 34"/>
                  <a:gd name="T16" fmla="*/ 3 w 30"/>
                  <a:gd name="T17" fmla="*/ 30 h 34"/>
                  <a:gd name="T18" fmla="*/ 0 w 30"/>
                  <a:gd name="T19" fmla="*/ 22 h 34"/>
                  <a:gd name="T20" fmla="*/ 0 w 30"/>
                  <a:gd name="T21" fmla="*/ 19 h 34"/>
                  <a:gd name="T22" fmla="*/ 0 w 30"/>
                  <a:gd name="T23" fmla="*/ 19 h 34"/>
                  <a:gd name="T24" fmla="*/ 0 w 30"/>
                  <a:gd name="T25" fmla="*/ 11 h 34"/>
                  <a:gd name="T26" fmla="*/ 3 w 30"/>
                  <a:gd name="T27" fmla="*/ 7 h 34"/>
                  <a:gd name="T28" fmla="*/ 7 w 30"/>
                  <a:gd name="T29" fmla="*/ 4 h 34"/>
                  <a:gd name="T30" fmla="*/ 15 w 30"/>
                  <a:gd name="T31" fmla="*/ 0 h 34"/>
                  <a:gd name="T32" fmla="*/ 15 w 30"/>
                  <a:gd name="T33" fmla="*/ 0 h 34"/>
                  <a:gd name="T34" fmla="*/ 22 w 30"/>
                  <a:gd name="T35" fmla="*/ 0 h 34"/>
                  <a:gd name="T36" fmla="*/ 26 w 30"/>
                  <a:gd name="T37" fmla="*/ 4 h 34"/>
                  <a:gd name="T38" fmla="*/ 30 w 30"/>
                  <a:gd name="T39" fmla="*/ 11 h 34"/>
                  <a:gd name="T40" fmla="*/ 30 w 30"/>
                  <a:gd name="T41" fmla="*/ 15 h 34"/>
                  <a:gd name="T42" fmla="*/ 30 w 30"/>
                  <a:gd name="T4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4">
                    <a:moveTo>
                      <a:pt x="30" y="15"/>
                    </a:moveTo>
                    <a:lnTo>
                      <a:pt x="30" y="15"/>
                    </a:lnTo>
                    <a:lnTo>
                      <a:pt x="30" y="22"/>
                    </a:lnTo>
                    <a:lnTo>
                      <a:pt x="26" y="26"/>
                    </a:lnTo>
                    <a:lnTo>
                      <a:pt x="22" y="30"/>
                    </a:lnTo>
                    <a:lnTo>
                      <a:pt x="15" y="34"/>
                    </a:lnTo>
                    <a:lnTo>
                      <a:pt x="11" y="34"/>
                    </a:lnTo>
                    <a:lnTo>
                      <a:pt x="3" y="30"/>
                    </a:lnTo>
                    <a:lnTo>
                      <a:pt x="0" y="22"/>
                    </a:lnTo>
                    <a:lnTo>
                      <a:pt x="0" y="19"/>
                    </a:lnTo>
                    <a:lnTo>
                      <a:pt x="0" y="11"/>
                    </a:lnTo>
                    <a:lnTo>
                      <a:pt x="3" y="7"/>
                    </a:lnTo>
                    <a:lnTo>
                      <a:pt x="7" y="4"/>
                    </a:lnTo>
                    <a:lnTo>
                      <a:pt x="15" y="0"/>
                    </a:lnTo>
                    <a:lnTo>
                      <a:pt x="22" y="0"/>
                    </a:lnTo>
                    <a:lnTo>
                      <a:pt x="26" y="4"/>
                    </a:lnTo>
                    <a:lnTo>
                      <a:pt x="30" y="11"/>
                    </a:lnTo>
                    <a:lnTo>
                      <a:pt x="30" y="15"/>
                    </a:lnTo>
                    <a:close/>
                  </a:path>
                </a:pathLst>
              </a:custGeom>
              <a:noFill/>
              <a:ln w="23813">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9" name="Freeform 54"/>
              <p:cNvSpPr>
                <a:spLocks noEditPoints="1" noChangeArrowheads="1"/>
              </p:cNvSpPr>
              <p:nvPr/>
            </p:nvSpPr>
            <p:spPr bwMode="auto">
              <a:xfrm>
                <a:off x="8359" y="4816"/>
                <a:ext cx="131" cy="131"/>
              </a:xfrm>
              <a:custGeom>
                <a:avLst/>
                <a:gdLst>
                  <a:gd name="T0" fmla="*/ 4 w 83"/>
                  <a:gd name="T1" fmla="*/ 15 h 83"/>
                  <a:gd name="T2" fmla="*/ 19 w 83"/>
                  <a:gd name="T3" fmla="*/ 27 h 83"/>
                  <a:gd name="T4" fmla="*/ 12 w 83"/>
                  <a:gd name="T5" fmla="*/ 38 h 83"/>
                  <a:gd name="T6" fmla="*/ 0 w 83"/>
                  <a:gd name="T7" fmla="*/ 49 h 83"/>
                  <a:gd name="T8" fmla="*/ 8 w 83"/>
                  <a:gd name="T9" fmla="*/ 61 h 83"/>
                  <a:gd name="T10" fmla="*/ 15 w 83"/>
                  <a:gd name="T11" fmla="*/ 83 h 83"/>
                  <a:gd name="T12" fmla="*/ 23 w 83"/>
                  <a:gd name="T13" fmla="*/ 45 h 83"/>
                  <a:gd name="T14" fmla="*/ 27 w 83"/>
                  <a:gd name="T15" fmla="*/ 53 h 83"/>
                  <a:gd name="T16" fmla="*/ 27 w 83"/>
                  <a:gd name="T17" fmla="*/ 53 h 83"/>
                  <a:gd name="T18" fmla="*/ 34 w 83"/>
                  <a:gd name="T19" fmla="*/ 53 h 83"/>
                  <a:gd name="T20" fmla="*/ 46 w 83"/>
                  <a:gd name="T21" fmla="*/ 83 h 83"/>
                  <a:gd name="T22" fmla="*/ 72 w 83"/>
                  <a:gd name="T23" fmla="*/ 79 h 83"/>
                  <a:gd name="T24" fmla="*/ 83 w 83"/>
                  <a:gd name="T25" fmla="*/ 83 h 83"/>
                  <a:gd name="T26" fmla="*/ 34 w 83"/>
                  <a:gd name="T27" fmla="*/ 42 h 83"/>
                  <a:gd name="T28" fmla="*/ 34 w 83"/>
                  <a:gd name="T29" fmla="*/ 42 h 83"/>
                  <a:gd name="T30" fmla="*/ 34 w 83"/>
                  <a:gd name="T31" fmla="*/ 42 h 83"/>
                  <a:gd name="T32" fmla="*/ 23 w 83"/>
                  <a:gd name="T33" fmla="*/ 38 h 83"/>
                  <a:gd name="T34" fmla="*/ 34 w 83"/>
                  <a:gd name="T35" fmla="*/ 15 h 83"/>
                  <a:gd name="T36" fmla="*/ 34 w 83"/>
                  <a:gd name="T37" fmla="*/ 15 h 83"/>
                  <a:gd name="T38" fmla="*/ 34 w 83"/>
                  <a:gd name="T39" fmla="*/ 11 h 83"/>
                  <a:gd name="T40" fmla="*/ 83 w 83"/>
                  <a:gd name="T41" fmla="*/ 4 h 83"/>
                  <a:gd name="T42" fmla="*/ 34 w 83"/>
                  <a:gd name="T43" fmla="*/ 4 h 83"/>
                  <a:gd name="T44" fmla="*/ 80 w 83"/>
                  <a:gd name="T45" fmla="*/ 38 h 83"/>
                  <a:gd name="T46" fmla="*/ 38 w 83"/>
                  <a:gd name="T47" fmla="*/ 15 h 83"/>
                  <a:gd name="T48" fmla="*/ 38 w 83"/>
                  <a:gd name="T49" fmla="*/ 38 h 83"/>
                  <a:gd name="T50" fmla="*/ 49 w 83"/>
                  <a:gd name="T51" fmla="*/ 23 h 83"/>
                  <a:gd name="T52" fmla="*/ 68 w 83"/>
                  <a:gd name="T53" fmla="*/ 30 h 83"/>
                  <a:gd name="T54" fmla="*/ 49 w 83"/>
                  <a:gd name="T55" fmla="*/ 30 h 83"/>
                  <a:gd name="T56" fmla="*/ 46 w 83"/>
                  <a:gd name="T57" fmla="*/ 57 h 83"/>
                  <a:gd name="T58" fmla="*/ 53 w 83"/>
                  <a:gd name="T59" fmla="*/ 49 h 83"/>
                  <a:gd name="T60" fmla="*/ 53 w 83"/>
                  <a:gd name="T61" fmla="*/ 57 h 83"/>
                  <a:gd name="T62" fmla="*/ 72 w 83"/>
                  <a:gd name="T63" fmla="*/ 57 h 83"/>
                  <a:gd name="T64" fmla="*/ 64 w 83"/>
                  <a:gd name="T65" fmla="*/ 49 h 83"/>
                  <a:gd name="T66" fmla="*/ 72 w 83"/>
                  <a:gd name="T67" fmla="*/ 49 h 83"/>
                  <a:gd name="T68" fmla="*/ 53 w 83"/>
                  <a:gd name="T69" fmla="*/ 68 h 83"/>
                  <a:gd name="T70" fmla="*/ 46 w 83"/>
                  <a:gd name="T71" fmla="*/ 64 h 83"/>
                  <a:gd name="T72" fmla="*/ 53 w 83"/>
                  <a:gd name="T73" fmla="*/ 64 h 83"/>
                  <a:gd name="T74" fmla="*/ 72 w 83"/>
                  <a:gd name="T75" fmla="*/ 64 h 83"/>
                  <a:gd name="T76" fmla="*/ 64 w 83"/>
                  <a:gd name="T77" fmla="*/ 72 h 83"/>
                  <a:gd name="T78" fmla="*/ 64 w 83"/>
                  <a:gd name="T79" fmla="*/ 64 h 83"/>
                  <a:gd name="T80" fmla="*/ 15 w 83"/>
                  <a:gd name="T81" fmla="*/ 15 h 83"/>
                  <a:gd name="T82" fmla="*/ 31 w 83"/>
                  <a:gd name="T83" fmla="*/ 11 h 83"/>
                  <a:gd name="T84" fmla="*/ 12 w 83"/>
                  <a:gd name="T85" fmla="*/ 4 h 83"/>
                  <a:gd name="T86" fmla="*/ 15 w 83"/>
                  <a:gd name="T87" fmla="*/ 15 h 83"/>
                  <a:gd name="T88" fmla="*/ 15 w 83"/>
                  <a:gd name="T89"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83">
                    <a:moveTo>
                      <a:pt x="34" y="15"/>
                    </a:moveTo>
                    <a:lnTo>
                      <a:pt x="4" y="15"/>
                    </a:lnTo>
                    <a:lnTo>
                      <a:pt x="4" y="27"/>
                    </a:lnTo>
                    <a:lnTo>
                      <a:pt x="19" y="27"/>
                    </a:lnTo>
                    <a:lnTo>
                      <a:pt x="12" y="38"/>
                    </a:lnTo>
                    <a:lnTo>
                      <a:pt x="0" y="49"/>
                    </a:lnTo>
                    <a:lnTo>
                      <a:pt x="8" y="61"/>
                    </a:lnTo>
                    <a:lnTo>
                      <a:pt x="15" y="53"/>
                    </a:lnTo>
                    <a:lnTo>
                      <a:pt x="15" y="83"/>
                    </a:lnTo>
                    <a:lnTo>
                      <a:pt x="23" y="83"/>
                    </a:lnTo>
                    <a:lnTo>
                      <a:pt x="23" y="45"/>
                    </a:lnTo>
                    <a:lnTo>
                      <a:pt x="27" y="53"/>
                    </a:lnTo>
                    <a:lnTo>
                      <a:pt x="34" y="53"/>
                    </a:lnTo>
                    <a:lnTo>
                      <a:pt x="34" y="83"/>
                    </a:lnTo>
                    <a:lnTo>
                      <a:pt x="46" y="83"/>
                    </a:lnTo>
                    <a:lnTo>
                      <a:pt x="46" y="79"/>
                    </a:lnTo>
                    <a:lnTo>
                      <a:pt x="72" y="79"/>
                    </a:lnTo>
                    <a:lnTo>
                      <a:pt x="72" y="83"/>
                    </a:lnTo>
                    <a:lnTo>
                      <a:pt x="83" y="83"/>
                    </a:lnTo>
                    <a:lnTo>
                      <a:pt x="83" y="42"/>
                    </a:lnTo>
                    <a:lnTo>
                      <a:pt x="34" y="42"/>
                    </a:lnTo>
                    <a:lnTo>
                      <a:pt x="31" y="38"/>
                    </a:lnTo>
                    <a:lnTo>
                      <a:pt x="23" y="38"/>
                    </a:lnTo>
                    <a:lnTo>
                      <a:pt x="34" y="15"/>
                    </a:lnTo>
                    <a:close/>
                    <a:moveTo>
                      <a:pt x="34" y="4"/>
                    </a:moveTo>
                    <a:lnTo>
                      <a:pt x="34" y="11"/>
                    </a:lnTo>
                    <a:lnTo>
                      <a:pt x="83" y="11"/>
                    </a:lnTo>
                    <a:lnTo>
                      <a:pt x="83" y="4"/>
                    </a:lnTo>
                    <a:lnTo>
                      <a:pt x="34" y="4"/>
                    </a:lnTo>
                    <a:close/>
                    <a:moveTo>
                      <a:pt x="38" y="38"/>
                    </a:moveTo>
                    <a:lnTo>
                      <a:pt x="80" y="38"/>
                    </a:lnTo>
                    <a:lnTo>
                      <a:pt x="80" y="15"/>
                    </a:lnTo>
                    <a:lnTo>
                      <a:pt x="38" y="15"/>
                    </a:lnTo>
                    <a:lnTo>
                      <a:pt x="38" y="38"/>
                    </a:lnTo>
                    <a:close/>
                    <a:moveTo>
                      <a:pt x="49" y="30"/>
                    </a:moveTo>
                    <a:lnTo>
                      <a:pt x="49" y="23"/>
                    </a:lnTo>
                    <a:lnTo>
                      <a:pt x="68" y="23"/>
                    </a:lnTo>
                    <a:lnTo>
                      <a:pt x="68" y="30"/>
                    </a:lnTo>
                    <a:lnTo>
                      <a:pt x="49" y="30"/>
                    </a:lnTo>
                    <a:close/>
                    <a:moveTo>
                      <a:pt x="53" y="57"/>
                    </a:moveTo>
                    <a:lnTo>
                      <a:pt x="46" y="57"/>
                    </a:lnTo>
                    <a:lnTo>
                      <a:pt x="46" y="49"/>
                    </a:lnTo>
                    <a:lnTo>
                      <a:pt x="53" y="49"/>
                    </a:lnTo>
                    <a:lnTo>
                      <a:pt x="53" y="57"/>
                    </a:lnTo>
                    <a:close/>
                    <a:moveTo>
                      <a:pt x="72" y="49"/>
                    </a:moveTo>
                    <a:lnTo>
                      <a:pt x="72" y="57"/>
                    </a:lnTo>
                    <a:lnTo>
                      <a:pt x="64" y="57"/>
                    </a:lnTo>
                    <a:lnTo>
                      <a:pt x="64" y="49"/>
                    </a:lnTo>
                    <a:lnTo>
                      <a:pt x="72" y="49"/>
                    </a:lnTo>
                    <a:close/>
                    <a:moveTo>
                      <a:pt x="53" y="64"/>
                    </a:moveTo>
                    <a:lnTo>
                      <a:pt x="53" y="68"/>
                    </a:lnTo>
                    <a:lnTo>
                      <a:pt x="46" y="68"/>
                    </a:lnTo>
                    <a:lnTo>
                      <a:pt x="46" y="64"/>
                    </a:lnTo>
                    <a:lnTo>
                      <a:pt x="53" y="64"/>
                    </a:lnTo>
                    <a:close/>
                    <a:moveTo>
                      <a:pt x="64" y="64"/>
                    </a:moveTo>
                    <a:lnTo>
                      <a:pt x="72" y="64"/>
                    </a:lnTo>
                    <a:lnTo>
                      <a:pt x="72" y="72"/>
                    </a:lnTo>
                    <a:lnTo>
                      <a:pt x="64" y="72"/>
                    </a:lnTo>
                    <a:lnTo>
                      <a:pt x="64" y="64"/>
                    </a:lnTo>
                    <a:close/>
                    <a:moveTo>
                      <a:pt x="15" y="15"/>
                    </a:moveTo>
                    <a:lnTo>
                      <a:pt x="15" y="15"/>
                    </a:lnTo>
                    <a:lnTo>
                      <a:pt x="31" y="11"/>
                    </a:lnTo>
                    <a:lnTo>
                      <a:pt x="23" y="0"/>
                    </a:lnTo>
                    <a:lnTo>
                      <a:pt x="12" y="4"/>
                    </a:lnTo>
                    <a:lnTo>
                      <a:pt x="15"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0" name="Freeform 55"/>
              <p:cNvSpPr>
                <a:spLocks noEditPoints="1" noChangeArrowheads="1"/>
              </p:cNvSpPr>
              <p:nvPr/>
            </p:nvSpPr>
            <p:spPr bwMode="auto">
              <a:xfrm>
                <a:off x="8508" y="4816"/>
                <a:ext cx="118" cy="131"/>
              </a:xfrm>
              <a:custGeom>
                <a:avLst/>
                <a:gdLst>
                  <a:gd name="T0" fmla="*/ 60 w 75"/>
                  <a:gd name="T1" fmla="*/ 23 h 83"/>
                  <a:gd name="T2" fmla="*/ 49 w 75"/>
                  <a:gd name="T3" fmla="*/ 11 h 83"/>
                  <a:gd name="T4" fmla="*/ 49 w 75"/>
                  <a:gd name="T5" fmla="*/ 8 h 83"/>
                  <a:gd name="T6" fmla="*/ 49 w 75"/>
                  <a:gd name="T7" fmla="*/ 8 h 83"/>
                  <a:gd name="T8" fmla="*/ 49 w 75"/>
                  <a:gd name="T9" fmla="*/ 8 h 83"/>
                  <a:gd name="T10" fmla="*/ 37 w 75"/>
                  <a:gd name="T11" fmla="*/ 8 h 83"/>
                  <a:gd name="T12" fmla="*/ 37 w 75"/>
                  <a:gd name="T13" fmla="*/ 42 h 83"/>
                  <a:gd name="T14" fmla="*/ 34 w 75"/>
                  <a:gd name="T15" fmla="*/ 23 h 83"/>
                  <a:gd name="T16" fmla="*/ 26 w 75"/>
                  <a:gd name="T17" fmla="*/ 8 h 83"/>
                  <a:gd name="T18" fmla="*/ 26 w 75"/>
                  <a:gd name="T19" fmla="*/ 4 h 83"/>
                  <a:gd name="T20" fmla="*/ 26 w 75"/>
                  <a:gd name="T21" fmla="*/ 4 h 83"/>
                  <a:gd name="T22" fmla="*/ 26 w 75"/>
                  <a:gd name="T23" fmla="*/ 4 h 83"/>
                  <a:gd name="T24" fmla="*/ 15 w 75"/>
                  <a:gd name="T25" fmla="*/ 4 h 83"/>
                  <a:gd name="T26" fmla="*/ 15 w 75"/>
                  <a:gd name="T27" fmla="*/ 45 h 83"/>
                  <a:gd name="T28" fmla="*/ 11 w 75"/>
                  <a:gd name="T29" fmla="*/ 64 h 83"/>
                  <a:gd name="T30" fmla="*/ 0 w 75"/>
                  <a:gd name="T31" fmla="*/ 76 h 83"/>
                  <a:gd name="T32" fmla="*/ 11 w 75"/>
                  <a:gd name="T33" fmla="*/ 79 h 83"/>
                  <a:gd name="T34" fmla="*/ 19 w 75"/>
                  <a:gd name="T35" fmla="*/ 72 h 83"/>
                  <a:gd name="T36" fmla="*/ 22 w 75"/>
                  <a:gd name="T37" fmla="*/ 64 h 83"/>
                  <a:gd name="T38" fmla="*/ 26 w 75"/>
                  <a:gd name="T39" fmla="*/ 27 h 83"/>
                  <a:gd name="T40" fmla="*/ 30 w 75"/>
                  <a:gd name="T41" fmla="*/ 49 h 83"/>
                  <a:gd name="T42" fmla="*/ 37 w 75"/>
                  <a:gd name="T43" fmla="*/ 49 h 83"/>
                  <a:gd name="T44" fmla="*/ 37 w 75"/>
                  <a:gd name="T45" fmla="*/ 49 h 83"/>
                  <a:gd name="T46" fmla="*/ 49 w 75"/>
                  <a:gd name="T47" fmla="*/ 79 h 83"/>
                  <a:gd name="T48" fmla="*/ 49 w 75"/>
                  <a:gd name="T49" fmla="*/ 27 h 83"/>
                  <a:gd name="T50" fmla="*/ 53 w 75"/>
                  <a:gd name="T51" fmla="*/ 53 h 83"/>
                  <a:gd name="T52" fmla="*/ 64 w 75"/>
                  <a:gd name="T53" fmla="*/ 83 h 83"/>
                  <a:gd name="T54" fmla="*/ 75 w 75"/>
                  <a:gd name="T55" fmla="*/ 8 h 83"/>
                  <a:gd name="T56" fmla="*/ 75 w 75"/>
                  <a:gd name="T57" fmla="*/ 4 h 83"/>
                  <a:gd name="T58" fmla="*/ 75 w 75"/>
                  <a:gd name="T59" fmla="*/ 4 h 83"/>
                  <a:gd name="T60" fmla="*/ 75 w 75"/>
                  <a:gd name="T61" fmla="*/ 0 h 83"/>
                  <a:gd name="T62" fmla="*/ 64 w 75"/>
                  <a:gd name="T63" fmla="*/ 0 h 83"/>
                  <a:gd name="T64" fmla="*/ 64 w 75"/>
                  <a:gd name="T65" fmla="*/ 42 h 83"/>
                  <a:gd name="T66" fmla="*/ 60 w 75"/>
                  <a:gd name="T67" fmla="*/ 23 h 83"/>
                  <a:gd name="T68" fmla="*/ 11 w 75"/>
                  <a:gd name="T69" fmla="*/ 38 h 83"/>
                  <a:gd name="T70" fmla="*/ 15 w 75"/>
                  <a:gd name="T71" fmla="*/ 23 h 83"/>
                  <a:gd name="T72" fmla="*/ 3 w 75"/>
                  <a:gd name="T73" fmla="*/ 23 h 83"/>
                  <a:gd name="T74" fmla="*/ 3 w 75"/>
                  <a:gd name="T75" fmla="*/ 27 h 83"/>
                  <a:gd name="T76" fmla="*/ 0 w 75"/>
                  <a:gd name="T77" fmla="*/ 49 h 83"/>
                  <a:gd name="T78" fmla="*/ 11 w 75"/>
                  <a:gd name="T79" fmla="*/ 53 h 83"/>
                  <a:gd name="T80" fmla="*/ 11 w 75"/>
                  <a:gd name="T81" fmla="*/ 38 h 83"/>
                  <a:gd name="T82" fmla="*/ 11 w 75"/>
                  <a:gd name="T83" fmla="*/ 3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83">
                    <a:moveTo>
                      <a:pt x="60" y="23"/>
                    </a:moveTo>
                    <a:lnTo>
                      <a:pt x="60" y="23"/>
                    </a:lnTo>
                    <a:lnTo>
                      <a:pt x="49" y="23"/>
                    </a:lnTo>
                    <a:lnTo>
                      <a:pt x="49" y="11"/>
                    </a:lnTo>
                    <a:lnTo>
                      <a:pt x="49" y="8"/>
                    </a:lnTo>
                    <a:lnTo>
                      <a:pt x="37" y="8"/>
                    </a:lnTo>
                    <a:lnTo>
                      <a:pt x="37" y="42"/>
                    </a:lnTo>
                    <a:lnTo>
                      <a:pt x="34" y="23"/>
                    </a:lnTo>
                    <a:lnTo>
                      <a:pt x="26" y="23"/>
                    </a:lnTo>
                    <a:lnTo>
                      <a:pt x="26" y="8"/>
                    </a:lnTo>
                    <a:lnTo>
                      <a:pt x="26" y="4"/>
                    </a:lnTo>
                    <a:lnTo>
                      <a:pt x="15" y="4"/>
                    </a:lnTo>
                    <a:lnTo>
                      <a:pt x="15" y="45"/>
                    </a:lnTo>
                    <a:lnTo>
                      <a:pt x="15" y="57"/>
                    </a:lnTo>
                    <a:lnTo>
                      <a:pt x="11" y="64"/>
                    </a:lnTo>
                    <a:lnTo>
                      <a:pt x="0" y="76"/>
                    </a:lnTo>
                    <a:lnTo>
                      <a:pt x="11" y="79"/>
                    </a:lnTo>
                    <a:lnTo>
                      <a:pt x="19" y="72"/>
                    </a:lnTo>
                    <a:lnTo>
                      <a:pt x="22" y="64"/>
                    </a:lnTo>
                    <a:lnTo>
                      <a:pt x="26" y="45"/>
                    </a:lnTo>
                    <a:lnTo>
                      <a:pt x="26" y="27"/>
                    </a:lnTo>
                    <a:lnTo>
                      <a:pt x="30" y="49"/>
                    </a:lnTo>
                    <a:lnTo>
                      <a:pt x="37" y="49"/>
                    </a:lnTo>
                    <a:lnTo>
                      <a:pt x="37" y="79"/>
                    </a:lnTo>
                    <a:lnTo>
                      <a:pt x="49" y="79"/>
                    </a:lnTo>
                    <a:lnTo>
                      <a:pt x="49" y="27"/>
                    </a:lnTo>
                    <a:lnTo>
                      <a:pt x="53" y="53"/>
                    </a:lnTo>
                    <a:lnTo>
                      <a:pt x="64" y="49"/>
                    </a:lnTo>
                    <a:lnTo>
                      <a:pt x="64" y="83"/>
                    </a:lnTo>
                    <a:lnTo>
                      <a:pt x="75" y="83"/>
                    </a:lnTo>
                    <a:lnTo>
                      <a:pt x="75" y="8"/>
                    </a:lnTo>
                    <a:lnTo>
                      <a:pt x="75" y="4"/>
                    </a:lnTo>
                    <a:lnTo>
                      <a:pt x="75" y="0"/>
                    </a:lnTo>
                    <a:lnTo>
                      <a:pt x="64" y="0"/>
                    </a:lnTo>
                    <a:lnTo>
                      <a:pt x="64" y="42"/>
                    </a:lnTo>
                    <a:lnTo>
                      <a:pt x="60" y="23"/>
                    </a:lnTo>
                    <a:close/>
                    <a:moveTo>
                      <a:pt x="11" y="38"/>
                    </a:moveTo>
                    <a:lnTo>
                      <a:pt x="11" y="38"/>
                    </a:lnTo>
                    <a:lnTo>
                      <a:pt x="15" y="23"/>
                    </a:lnTo>
                    <a:lnTo>
                      <a:pt x="3" y="23"/>
                    </a:lnTo>
                    <a:lnTo>
                      <a:pt x="3" y="27"/>
                    </a:lnTo>
                    <a:lnTo>
                      <a:pt x="0" y="49"/>
                    </a:lnTo>
                    <a:lnTo>
                      <a:pt x="11" y="53"/>
                    </a:lnTo>
                    <a:lnTo>
                      <a:pt x="11"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1" name="Freeform 56"/>
              <p:cNvSpPr>
                <a:spLocks noChangeArrowheads="1"/>
              </p:cNvSpPr>
              <p:nvPr/>
            </p:nvSpPr>
            <p:spPr bwMode="auto">
              <a:xfrm>
                <a:off x="8650" y="4816"/>
                <a:ext cx="124" cy="131"/>
              </a:xfrm>
              <a:custGeom>
                <a:avLst/>
                <a:gdLst>
                  <a:gd name="T0" fmla="*/ 49 w 79"/>
                  <a:gd name="T1" fmla="*/ 11 h 83"/>
                  <a:gd name="T2" fmla="*/ 49 w 79"/>
                  <a:gd name="T3" fmla="*/ 11 h 83"/>
                  <a:gd name="T4" fmla="*/ 46 w 79"/>
                  <a:gd name="T5" fmla="*/ 8 h 83"/>
                  <a:gd name="T6" fmla="*/ 46 w 79"/>
                  <a:gd name="T7" fmla="*/ 8 h 83"/>
                  <a:gd name="T8" fmla="*/ 46 w 79"/>
                  <a:gd name="T9" fmla="*/ 0 h 83"/>
                  <a:gd name="T10" fmla="*/ 46 w 79"/>
                  <a:gd name="T11" fmla="*/ 0 h 83"/>
                  <a:gd name="T12" fmla="*/ 38 w 79"/>
                  <a:gd name="T13" fmla="*/ 0 h 83"/>
                  <a:gd name="T14" fmla="*/ 38 w 79"/>
                  <a:gd name="T15" fmla="*/ 0 h 83"/>
                  <a:gd name="T16" fmla="*/ 30 w 79"/>
                  <a:gd name="T17" fmla="*/ 4 h 83"/>
                  <a:gd name="T18" fmla="*/ 30 w 79"/>
                  <a:gd name="T19" fmla="*/ 4 h 83"/>
                  <a:gd name="T20" fmla="*/ 34 w 79"/>
                  <a:gd name="T21" fmla="*/ 15 h 83"/>
                  <a:gd name="T22" fmla="*/ 0 w 79"/>
                  <a:gd name="T23" fmla="*/ 15 h 83"/>
                  <a:gd name="T24" fmla="*/ 0 w 79"/>
                  <a:gd name="T25" fmla="*/ 23 h 83"/>
                  <a:gd name="T26" fmla="*/ 34 w 79"/>
                  <a:gd name="T27" fmla="*/ 23 h 83"/>
                  <a:gd name="T28" fmla="*/ 34 w 79"/>
                  <a:gd name="T29" fmla="*/ 34 h 83"/>
                  <a:gd name="T30" fmla="*/ 12 w 79"/>
                  <a:gd name="T31" fmla="*/ 34 h 83"/>
                  <a:gd name="T32" fmla="*/ 12 w 79"/>
                  <a:gd name="T33" fmla="*/ 72 h 83"/>
                  <a:gd name="T34" fmla="*/ 23 w 79"/>
                  <a:gd name="T35" fmla="*/ 72 h 83"/>
                  <a:gd name="T36" fmla="*/ 23 w 79"/>
                  <a:gd name="T37" fmla="*/ 42 h 83"/>
                  <a:gd name="T38" fmla="*/ 34 w 79"/>
                  <a:gd name="T39" fmla="*/ 42 h 83"/>
                  <a:gd name="T40" fmla="*/ 34 w 79"/>
                  <a:gd name="T41" fmla="*/ 83 h 83"/>
                  <a:gd name="T42" fmla="*/ 46 w 79"/>
                  <a:gd name="T43" fmla="*/ 83 h 83"/>
                  <a:gd name="T44" fmla="*/ 46 w 79"/>
                  <a:gd name="T45" fmla="*/ 42 h 83"/>
                  <a:gd name="T46" fmla="*/ 61 w 79"/>
                  <a:gd name="T47" fmla="*/ 42 h 83"/>
                  <a:gd name="T48" fmla="*/ 61 w 79"/>
                  <a:gd name="T49" fmla="*/ 61 h 83"/>
                  <a:gd name="T50" fmla="*/ 61 w 79"/>
                  <a:gd name="T51" fmla="*/ 61 h 83"/>
                  <a:gd name="T52" fmla="*/ 57 w 79"/>
                  <a:gd name="T53" fmla="*/ 64 h 83"/>
                  <a:gd name="T54" fmla="*/ 49 w 79"/>
                  <a:gd name="T55" fmla="*/ 64 h 83"/>
                  <a:gd name="T56" fmla="*/ 49 w 79"/>
                  <a:gd name="T57" fmla="*/ 64 h 83"/>
                  <a:gd name="T58" fmla="*/ 53 w 79"/>
                  <a:gd name="T59" fmla="*/ 76 h 83"/>
                  <a:gd name="T60" fmla="*/ 53 w 79"/>
                  <a:gd name="T61" fmla="*/ 76 h 83"/>
                  <a:gd name="T62" fmla="*/ 64 w 79"/>
                  <a:gd name="T63" fmla="*/ 72 h 83"/>
                  <a:gd name="T64" fmla="*/ 68 w 79"/>
                  <a:gd name="T65" fmla="*/ 72 h 83"/>
                  <a:gd name="T66" fmla="*/ 72 w 79"/>
                  <a:gd name="T67" fmla="*/ 68 h 83"/>
                  <a:gd name="T68" fmla="*/ 72 w 79"/>
                  <a:gd name="T69" fmla="*/ 34 h 83"/>
                  <a:gd name="T70" fmla="*/ 46 w 79"/>
                  <a:gd name="T71" fmla="*/ 34 h 83"/>
                  <a:gd name="T72" fmla="*/ 46 w 79"/>
                  <a:gd name="T73" fmla="*/ 23 h 83"/>
                  <a:gd name="T74" fmla="*/ 79 w 79"/>
                  <a:gd name="T75" fmla="*/ 23 h 83"/>
                  <a:gd name="T76" fmla="*/ 79 w 79"/>
                  <a:gd name="T77" fmla="*/ 15 h 83"/>
                  <a:gd name="T78" fmla="*/ 38 w 79"/>
                  <a:gd name="T79" fmla="*/ 15 h 83"/>
                  <a:gd name="T80" fmla="*/ 38 w 79"/>
                  <a:gd name="T81" fmla="*/ 15 h 83"/>
                  <a:gd name="T82" fmla="*/ 49 w 79"/>
                  <a:gd name="T83" fmla="*/ 11 h 83"/>
                  <a:gd name="T84" fmla="*/ 49 w 79"/>
                  <a:gd name="T85" fmla="*/ 11 h 83"/>
                  <a:gd name="T86" fmla="*/ 49 w 79"/>
                  <a:gd name="T8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3">
                    <a:moveTo>
                      <a:pt x="49" y="11"/>
                    </a:moveTo>
                    <a:lnTo>
                      <a:pt x="49" y="11"/>
                    </a:lnTo>
                    <a:lnTo>
                      <a:pt x="46" y="8"/>
                    </a:lnTo>
                    <a:lnTo>
                      <a:pt x="46" y="0"/>
                    </a:lnTo>
                    <a:lnTo>
                      <a:pt x="38" y="0"/>
                    </a:lnTo>
                    <a:lnTo>
                      <a:pt x="30" y="4"/>
                    </a:lnTo>
                    <a:lnTo>
                      <a:pt x="34" y="15"/>
                    </a:lnTo>
                    <a:lnTo>
                      <a:pt x="0" y="15"/>
                    </a:lnTo>
                    <a:lnTo>
                      <a:pt x="0" y="23"/>
                    </a:lnTo>
                    <a:lnTo>
                      <a:pt x="34" y="23"/>
                    </a:lnTo>
                    <a:lnTo>
                      <a:pt x="34" y="34"/>
                    </a:lnTo>
                    <a:lnTo>
                      <a:pt x="12" y="34"/>
                    </a:lnTo>
                    <a:lnTo>
                      <a:pt x="12" y="72"/>
                    </a:lnTo>
                    <a:lnTo>
                      <a:pt x="23" y="72"/>
                    </a:lnTo>
                    <a:lnTo>
                      <a:pt x="23" y="42"/>
                    </a:lnTo>
                    <a:lnTo>
                      <a:pt x="34" y="42"/>
                    </a:lnTo>
                    <a:lnTo>
                      <a:pt x="34" y="83"/>
                    </a:lnTo>
                    <a:lnTo>
                      <a:pt x="46" y="83"/>
                    </a:lnTo>
                    <a:lnTo>
                      <a:pt x="46" y="42"/>
                    </a:lnTo>
                    <a:lnTo>
                      <a:pt x="61" y="42"/>
                    </a:lnTo>
                    <a:lnTo>
                      <a:pt x="61" y="61"/>
                    </a:lnTo>
                    <a:lnTo>
                      <a:pt x="57" y="64"/>
                    </a:lnTo>
                    <a:lnTo>
                      <a:pt x="49" y="64"/>
                    </a:lnTo>
                    <a:lnTo>
                      <a:pt x="53" y="76"/>
                    </a:lnTo>
                    <a:lnTo>
                      <a:pt x="64" y="72"/>
                    </a:lnTo>
                    <a:lnTo>
                      <a:pt x="68" y="72"/>
                    </a:lnTo>
                    <a:lnTo>
                      <a:pt x="72" y="68"/>
                    </a:lnTo>
                    <a:lnTo>
                      <a:pt x="72" y="34"/>
                    </a:lnTo>
                    <a:lnTo>
                      <a:pt x="46" y="34"/>
                    </a:lnTo>
                    <a:lnTo>
                      <a:pt x="46" y="23"/>
                    </a:lnTo>
                    <a:lnTo>
                      <a:pt x="79" y="23"/>
                    </a:lnTo>
                    <a:lnTo>
                      <a:pt x="79" y="15"/>
                    </a:lnTo>
                    <a:lnTo>
                      <a:pt x="38" y="15"/>
                    </a:lnTo>
                    <a:lnTo>
                      <a:pt x="49"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2" name="Freeform 57"/>
              <p:cNvSpPr>
                <a:spLocks noChangeArrowheads="1"/>
              </p:cNvSpPr>
              <p:nvPr/>
            </p:nvSpPr>
            <p:spPr bwMode="auto">
              <a:xfrm>
                <a:off x="7742" y="5077"/>
                <a:ext cx="1216" cy="973"/>
              </a:xfrm>
              <a:custGeom>
                <a:avLst/>
                <a:gdLst>
                  <a:gd name="T0" fmla="*/ 717 w 773"/>
                  <a:gd name="T1" fmla="*/ 427 h 619"/>
                  <a:gd name="T2" fmla="*/ 679 w 773"/>
                  <a:gd name="T3" fmla="*/ 460 h 619"/>
                  <a:gd name="T4" fmla="*/ 645 w 773"/>
                  <a:gd name="T5" fmla="*/ 464 h 619"/>
                  <a:gd name="T6" fmla="*/ 664 w 773"/>
                  <a:gd name="T7" fmla="*/ 423 h 619"/>
                  <a:gd name="T8" fmla="*/ 649 w 773"/>
                  <a:gd name="T9" fmla="*/ 408 h 619"/>
                  <a:gd name="T10" fmla="*/ 589 w 773"/>
                  <a:gd name="T11" fmla="*/ 374 h 619"/>
                  <a:gd name="T12" fmla="*/ 581 w 773"/>
                  <a:gd name="T13" fmla="*/ 362 h 619"/>
                  <a:gd name="T14" fmla="*/ 589 w 773"/>
                  <a:gd name="T15" fmla="*/ 340 h 619"/>
                  <a:gd name="T16" fmla="*/ 645 w 773"/>
                  <a:gd name="T17" fmla="*/ 302 h 619"/>
                  <a:gd name="T18" fmla="*/ 660 w 773"/>
                  <a:gd name="T19" fmla="*/ 279 h 619"/>
                  <a:gd name="T20" fmla="*/ 641 w 773"/>
                  <a:gd name="T21" fmla="*/ 245 h 619"/>
                  <a:gd name="T22" fmla="*/ 634 w 773"/>
                  <a:gd name="T23" fmla="*/ 174 h 619"/>
                  <a:gd name="T24" fmla="*/ 547 w 773"/>
                  <a:gd name="T25" fmla="*/ 27 h 619"/>
                  <a:gd name="T26" fmla="*/ 536 w 773"/>
                  <a:gd name="T27" fmla="*/ 15 h 619"/>
                  <a:gd name="T28" fmla="*/ 502 w 773"/>
                  <a:gd name="T29" fmla="*/ 0 h 619"/>
                  <a:gd name="T30" fmla="*/ 464 w 773"/>
                  <a:gd name="T31" fmla="*/ 15 h 619"/>
                  <a:gd name="T32" fmla="*/ 396 w 773"/>
                  <a:gd name="T33" fmla="*/ 45 h 619"/>
                  <a:gd name="T34" fmla="*/ 336 w 773"/>
                  <a:gd name="T35" fmla="*/ 49 h 619"/>
                  <a:gd name="T36" fmla="*/ 272 w 773"/>
                  <a:gd name="T37" fmla="*/ 68 h 619"/>
                  <a:gd name="T38" fmla="*/ 238 w 773"/>
                  <a:gd name="T39" fmla="*/ 87 h 619"/>
                  <a:gd name="T40" fmla="*/ 140 w 773"/>
                  <a:gd name="T41" fmla="*/ 98 h 619"/>
                  <a:gd name="T42" fmla="*/ 109 w 773"/>
                  <a:gd name="T43" fmla="*/ 106 h 619"/>
                  <a:gd name="T44" fmla="*/ 53 w 773"/>
                  <a:gd name="T45" fmla="*/ 144 h 619"/>
                  <a:gd name="T46" fmla="*/ 64 w 773"/>
                  <a:gd name="T47" fmla="*/ 162 h 619"/>
                  <a:gd name="T48" fmla="*/ 68 w 773"/>
                  <a:gd name="T49" fmla="*/ 211 h 619"/>
                  <a:gd name="T50" fmla="*/ 41 w 773"/>
                  <a:gd name="T51" fmla="*/ 257 h 619"/>
                  <a:gd name="T52" fmla="*/ 4 w 773"/>
                  <a:gd name="T53" fmla="*/ 298 h 619"/>
                  <a:gd name="T54" fmla="*/ 0 w 773"/>
                  <a:gd name="T55" fmla="*/ 317 h 619"/>
                  <a:gd name="T56" fmla="*/ 15 w 773"/>
                  <a:gd name="T57" fmla="*/ 393 h 619"/>
                  <a:gd name="T58" fmla="*/ 60 w 773"/>
                  <a:gd name="T59" fmla="*/ 457 h 619"/>
                  <a:gd name="T60" fmla="*/ 124 w 773"/>
                  <a:gd name="T61" fmla="*/ 479 h 619"/>
                  <a:gd name="T62" fmla="*/ 196 w 773"/>
                  <a:gd name="T63" fmla="*/ 487 h 619"/>
                  <a:gd name="T64" fmla="*/ 219 w 773"/>
                  <a:gd name="T65" fmla="*/ 506 h 619"/>
                  <a:gd name="T66" fmla="*/ 207 w 773"/>
                  <a:gd name="T67" fmla="*/ 551 h 619"/>
                  <a:gd name="T68" fmla="*/ 226 w 773"/>
                  <a:gd name="T69" fmla="*/ 574 h 619"/>
                  <a:gd name="T70" fmla="*/ 302 w 773"/>
                  <a:gd name="T71" fmla="*/ 528 h 619"/>
                  <a:gd name="T72" fmla="*/ 358 w 773"/>
                  <a:gd name="T73" fmla="*/ 494 h 619"/>
                  <a:gd name="T74" fmla="*/ 419 w 773"/>
                  <a:gd name="T75" fmla="*/ 487 h 619"/>
                  <a:gd name="T76" fmla="*/ 445 w 773"/>
                  <a:gd name="T77" fmla="*/ 494 h 619"/>
                  <a:gd name="T78" fmla="*/ 506 w 773"/>
                  <a:gd name="T79" fmla="*/ 479 h 619"/>
                  <a:gd name="T80" fmla="*/ 521 w 773"/>
                  <a:gd name="T81" fmla="*/ 498 h 619"/>
                  <a:gd name="T82" fmla="*/ 479 w 773"/>
                  <a:gd name="T83" fmla="*/ 521 h 619"/>
                  <a:gd name="T84" fmla="*/ 521 w 773"/>
                  <a:gd name="T85" fmla="*/ 521 h 619"/>
                  <a:gd name="T86" fmla="*/ 532 w 773"/>
                  <a:gd name="T87" fmla="*/ 521 h 619"/>
                  <a:gd name="T88" fmla="*/ 562 w 773"/>
                  <a:gd name="T89" fmla="*/ 543 h 619"/>
                  <a:gd name="T90" fmla="*/ 513 w 773"/>
                  <a:gd name="T91" fmla="*/ 589 h 619"/>
                  <a:gd name="T92" fmla="*/ 532 w 773"/>
                  <a:gd name="T93" fmla="*/ 596 h 619"/>
                  <a:gd name="T94" fmla="*/ 558 w 773"/>
                  <a:gd name="T95" fmla="*/ 600 h 619"/>
                  <a:gd name="T96" fmla="*/ 577 w 773"/>
                  <a:gd name="T97" fmla="*/ 615 h 619"/>
                  <a:gd name="T98" fmla="*/ 604 w 773"/>
                  <a:gd name="T99" fmla="*/ 615 h 619"/>
                  <a:gd name="T100" fmla="*/ 615 w 773"/>
                  <a:gd name="T101" fmla="*/ 600 h 619"/>
                  <a:gd name="T102" fmla="*/ 611 w 773"/>
                  <a:gd name="T103" fmla="*/ 589 h 619"/>
                  <a:gd name="T104" fmla="*/ 585 w 773"/>
                  <a:gd name="T105" fmla="*/ 562 h 619"/>
                  <a:gd name="T106" fmla="*/ 592 w 773"/>
                  <a:gd name="T107" fmla="*/ 502 h 619"/>
                  <a:gd name="T108" fmla="*/ 619 w 773"/>
                  <a:gd name="T109" fmla="*/ 521 h 619"/>
                  <a:gd name="T110" fmla="*/ 626 w 773"/>
                  <a:gd name="T111" fmla="*/ 532 h 619"/>
                  <a:gd name="T112" fmla="*/ 668 w 773"/>
                  <a:gd name="T113" fmla="*/ 547 h 619"/>
                  <a:gd name="T114" fmla="*/ 732 w 773"/>
                  <a:gd name="T115" fmla="*/ 517 h 619"/>
                  <a:gd name="T116" fmla="*/ 773 w 773"/>
                  <a:gd name="T117" fmla="*/ 46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3" h="619">
                    <a:moveTo>
                      <a:pt x="773" y="460"/>
                    </a:moveTo>
                    <a:lnTo>
                      <a:pt x="751" y="442"/>
                    </a:lnTo>
                    <a:lnTo>
                      <a:pt x="717" y="427"/>
                    </a:lnTo>
                    <a:lnTo>
                      <a:pt x="698" y="427"/>
                    </a:lnTo>
                    <a:lnTo>
                      <a:pt x="690" y="442"/>
                    </a:lnTo>
                    <a:lnTo>
                      <a:pt x="679" y="460"/>
                    </a:lnTo>
                    <a:lnTo>
                      <a:pt x="668" y="479"/>
                    </a:lnTo>
                    <a:lnTo>
                      <a:pt x="653" y="476"/>
                    </a:lnTo>
                    <a:lnTo>
                      <a:pt x="645" y="464"/>
                    </a:lnTo>
                    <a:lnTo>
                      <a:pt x="656" y="442"/>
                    </a:lnTo>
                    <a:lnTo>
                      <a:pt x="664" y="423"/>
                    </a:lnTo>
                    <a:lnTo>
                      <a:pt x="660" y="415"/>
                    </a:lnTo>
                    <a:lnTo>
                      <a:pt x="656" y="411"/>
                    </a:lnTo>
                    <a:lnTo>
                      <a:pt x="649" y="408"/>
                    </a:lnTo>
                    <a:lnTo>
                      <a:pt x="611" y="396"/>
                    </a:lnTo>
                    <a:lnTo>
                      <a:pt x="589" y="374"/>
                    </a:lnTo>
                    <a:lnTo>
                      <a:pt x="585" y="370"/>
                    </a:lnTo>
                    <a:lnTo>
                      <a:pt x="581" y="362"/>
                    </a:lnTo>
                    <a:lnTo>
                      <a:pt x="581" y="355"/>
                    </a:lnTo>
                    <a:lnTo>
                      <a:pt x="585" y="347"/>
                    </a:lnTo>
                    <a:lnTo>
                      <a:pt x="589" y="340"/>
                    </a:lnTo>
                    <a:lnTo>
                      <a:pt x="600" y="332"/>
                    </a:lnTo>
                    <a:lnTo>
                      <a:pt x="645" y="302"/>
                    </a:lnTo>
                    <a:lnTo>
                      <a:pt x="660" y="279"/>
                    </a:lnTo>
                    <a:lnTo>
                      <a:pt x="656" y="276"/>
                    </a:lnTo>
                    <a:lnTo>
                      <a:pt x="645" y="260"/>
                    </a:lnTo>
                    <a:lnTo>
                      <a:pt x="641" y="245"/>
                    </a:lnTo>
                    <a:lnTo>
                      <a:pt x="638" y="230"/>
                    </a:lnTo>
                    <a:lnTo>
                      <a:pt x="634" y="204"/>
                    </a:lnTo>
                    <a:lnTo>
                      <a:pt x="634" y="174"/>
                    </a:lnTo>
                    <a:lnTo>
                      <a:pt x="619" y="166"/>
                    </a:lnTo>
                    <a:lnTo>
                      <a:pt x="562" y="140"/>
                    </a:lnTo>
                    <a:lnTo>
                      <a:pt x="547" y="27"/>
                    </a:lnTo>
                    <a:lnTo>
                      <a:pt x="540" y="19"/>
                    </a:lnTo>
                    <a:lnTo>
                      <a:pt x="536" y="15"/>
                    </a:lnTo>
                    <a:lnTo>
                      <a:pt x="528" y="8"/>
                    </a:lnTo>
                    <a:lnTo>
                      <a:pt x="517" y="0"/>
                    </a:lnTo>
                    <a:lnTo>
                      <a:pt x="502" y="0"/>
                    </a:lnTo>
                    <a:lnTo>
                      <a:pt x="487" y="4"/>
                    </a:lnTo>
                    <a:lnTo>
                      <a:pt x="464" y="15"/>
                    </a:lnTo>
                    <a:lnTo>
                      <a:pt x="441" y="30"/>
                    </a:lnTo>
                    <a:lnTo>
                      <a:pt x="419" y="42"/>
                    </a:lnTo>
                    <a:lnTo>
                      <a:pt x="396" y="45"/>
                    </a:lnTo>
                    <a:lnTo>
                      <a:pt x="377" y="49"/>
                    </a:lnTo>
                    <a:lnTo>
                      <a:pt x="347" y="49"/>
                    </a:lnTo>
                    <a:lnTo>
                      <a:pt x="336" y="49"/>
                    </a:lnTo>
                    <a:lnTo>
                      <a:pt x="302" y="57"/>
                    </a:lnTo>
                    <a:lnTo>
                      <a:pt x="272" y="68"/>
                    </a:lnTo>
                    <a:lnTo>
                      <a:pt x="253" y="76"/>
                    </a:lnTo>
                    <a:lnTo>
                      <a:pt x="238" y="87"/>
                    </a:lnTo>
                    <a:lnTo>
                      <a:pt x="204" y="94"/>
                    </a:lnTo>
                    <a:lnTo>
                      <a:pt x="174" y="98"/>
                    </a:lnTo>
                    <a:lnTo>
                      <a:pt x="140" y="98"/>
                    </a:lnTo>
                    <a:lnTo>
                      <a:pt x="124" y="98"/>
                    </a:lnTo>
                    <a:lnTo>
                      <a:pt x="109" y="106"/>
                    </a:lnTo>
                    <a:lnTo>
                      <a:pt x="79" y="121"/>
                    </a:lnTo>
                    <a:lnTo>
                      <a:pt x="60" y="136"/>
                    </a:lnTo>
                    <a:lnTo>
                      <a:pt x="53" y="144"/>
                    </a:lnTo>
                    <a:lnTo>
                      <a:pt x="53" y="147"/>
                    </a:lnTo>
                    <a:lnTo>
                      <a:pt x="64" y="162"/>
                    </a:lnTo>
                    <a:lnTo>
                      <a:pt x="72" y="177"/>
                    </a:lnTo>
                    <a:lnTo>
                      <a:pt x="72" y="196"/>
                    </a:lnTo>
                    <a:lnTo>
                      <a:pt x="68" y="211"/>
                    </a:lnTo>
                    <a:lnTo>
                      <a:pt x="53" y="238"/>
                    </a:lnTo>
                    <a:lnTo>
                      <a:pt x="41" y="257"/>
                    </a:lnTo>
                    <a:lnTo>
                      <a:pt x="34" y="268"/>
                    </a:lnTo>
                    <a:lnTo>
                      <a:pt x="19" y="283"/>
                    </a:lnTo>
                    <a:lnTo>
                      <a:pt x="4" y="298"/>
                    </a:lnTo>
                    <a:lnTo>
                      <a:pt x="4" y="302"/>
                    </a:lnTo>
                    <a:lnTo>
                      <a:pt x="0" y="317"/>
                    </a:lnTo>
                    <a:lnTo>
                      <a:pt x="4" y="347"/>
                    </a:lnTo>
                    <a:lnTo>
                      <a:pt x="15" y="393"/>
                    </a:lnTo>
                    <a:lnTo>
                      <a:pt x="26" y="419"/>
                    </a:lnTo>
                    <a:lnTo>
                      <a:pt x="41" y="442"/>
                    </a:lnTo>
                    <a:lnTo>
                      <a:pt x="60" y="457"/>
                    </a:lnTo>
                    <a:lnTo>
                      <a:pt x="83" y="468"/>
                    </a:lnTo>
                    <a:lnTo>
                      <a:pt x="102" y="476"/>
                    </a:lnTo>
                    <a:lnTo>
                      <a:pt x="124" y="479"/>
                    </a:lnTo>
                    <a:lnTo>
                      <a:pt x="166" y="483"/>
                    </a:lnTo>
                    <a:lnTo>
                      <a:pt x="196" y="487"/>
                    </a:lnTo>
                    <a:lnTo>
                      <a:pt x="211" y="494"/>
                    </a:lnTo>
                    <a:lnTo>
                      <a:pt x="215" y="502"/>
                    </a:lnTo>
                    <a:lnTo>
                      <a:pt x="219" y="506"/>
                    </a:lnTo>
                    <a:lnTo>
                      <a:pt x="211" y="532"/>
                    </a:lnTo>
                    <a:lnTo>
                      <a:pt x="207" y="551"/>
                    </a:lnTo>
                    <a:lnTo>
                      <a:pt x="211" y="566"/>
                    </a:lnTo>
                    <a:lnTo>
                      <a:pt x="215" y="574"/>
                    </a:lnTo>
                    <a:lnTo>
                      <a:pt x="226" y="574"/>
                    </a:lnTo>
                    <a:lnTo>
                      <a:pt x="245" y="566"/>
                    </a:lnTo>
                    <a:lnTo>
                      <a:pt x="268" y="551"/>
                    </a:lnTo>
                    <a:lnTo>
                      <a:pt x="302" y="528"/>
                    </a:lnTo>
                    <a:lnTo>
                      <a:pt x="332" y="506"/>
                    </a:lnTo>
                    <a:lnTo>
                      <a:pt x="358" y="494"/>
                    </a:lnTo>
                    <a:lnTo>
                      <a:pt x="385" y="487"/>
                    </a:lnTo>
                    <a:lnTo>
                      <a:pt x="404" y="483"/>
                    </a:lnTo>
                    <a:lnTo>
                      <a:pt x="419" y="487"/>
                    </a:lnTo>
                    <a:lnTo>
                      <a:pt x="430" y="491"/>
                    </a:lnTo>
                    <a:lnTo>
                      <a:pt x="445" y="494"/>
                    </a:lnTo>
                    <a:lnTo>
                      <a:pt x="460" y="491"/>
                    </a:lnTo>
                    <a:lnTo>
                      <a:pt x="483" y="483"/>
                    </a:lnTo>
                    <a:lnTo>
                      <a:pt x="506" y="479"/>
                    </a:lnTo>
                    <a:lnTo>
                      <a:pt x="536" y="479"/>
                    </a:lnTo>
                    <a:lnTo>
                      <a:pt x="536" y="491"/>
                    </a:lnTo>
                    <a:lnTo>
                      <a:pt x="521" y="498"/>
                    </a:lnTo>
                    <a:lnTo>
                      <a:pt x="498" y="502"/>
                    </a:lnTo>
                    <a:lnTo>
                      <a:pt x="483" y="502"/>
                    </a:lnTo>
                    <a:lnTo>
                      <a:pt x="479" y="521"/>
                    </a:lnTo>
                    <a:lnTo>
                      <a:pt x="494" y="525"/>
                    </a:lnTo>
                    <a:lnTo>
                      <a:pt x="521" y="521"/>
                    </a:lnTo>
                    <a:lnTo>
                      <a:pt x="524" y="521"/>
                    </a:lnTo>
                    <a:lnTo>
                      <a:pt x="532" y="521"/>
                    </a:lnTo>
                    <a:lnTo>
                      <a:pt x="551" y="525"/>
                    </a:lnTo>
                    <a:lnTo>
                      <a:pt x="562" y="543"/>
                    </a:lnTo>
                    <a:lnTo>
                      <a:pt x="547" y="570"/>
                    </a:lnTo>
                    <a:lnTo>
                      <a:pt x="528" y="581"/>
                    </a:lnTo>
                    <a:lnTo>
                      <a:pt x="513" y="589"/>
                    </a:lnTo>
                    <a:lnTo>
                      <a:pt x="524" y="593"/>
                    </a:lnTo>
                    <a:lnTo>
                      <a:pt x="532" y="596"/>
                    </a:lnTo>
                    <a:lnTo>
                      <a:pt x="543" y="600"/>
                    </a:lnTo>
                    <a:lnTo>
                      <a:pt x="558" y="600"/>
                    </a:lnTo>
                    <a:lnTo>
                      <a:pt x="573" y="611"/>
                    </a:lnTo>
                    <a:lnTo>
                      <a:pt x="577" y="615"/>
                    </a:lnTo>
                    <a:lnTo>
                      <a:pt x="592" y="619"/>
                    </a:lnTo>
                    <a:lnTo>
                      <a:pt x="604" y="615"/>
                    </a:lnTo>
                    <a:lnTo>
                      <a:pt x="607" y="611"/>
                    </a:lnTo>
                    <a:lnTo>
                      <a:pt x="615" y="600"/>
                    </a:lnTo>
                    <a:lnTo>
                      <a:pt x="615" y="596"/>
                    </a:lnTo>
                    <a:lnTo>
                      <a:pt x="611" y="589"/>
                    </a:lnTo>
                    <a:lnTo>
                      <a:pt x="600" y="581"/>
                    </a:lnTo>
                    <a:lnTo>
                      <a:pt x="596" y="577"/>
                    </a:lnTo>
                    <a:lnTo>
                      <a:pt x="585" y="562"/>
                    </a:lnTo>
                    <a:lnTo>
                      <a:pt x="589" y="543"/>
                    </a:lnTo>
                    <a:lnTo>
                      <a:pt x="592" y="525"/>
                    </a:lnTo>
                    <a:lnTo>
                      <a:pt x="592" y="502"/>
                    </a:lnTo>
                    <a:lnTo>
                      <a:pt x="596" y="494"/>
                    </a:lnTo>
                    <a:lnTo>
                      <a:pt x="611" y="498"/>
                    </a:lnTo>
                    <a:lnTo>
                      <a:pt x="619" y="521"/>
                    </a:lnTo>
                    <a:lnTo>
                      <a:pt x="619" y="528"/>
                    </a:lnTo>
                    <a:lnTo>
                      <a:pt x="626" y="532"/>
                    </a:lnTo>
                    <a:lnTo>
                      <a:pt x="634" y="540"/>
                    </a:lnTo>
                    <a:lnTo>
                      <a:pt x="668" y="547"/>
                    </a:lnTo>
                    <a:lnTo>
                      <a:pt x="694" y="547"/>
                    </a:lnTo>
                    <a:lnTo>
                      <a:pt x="728" y="543"/>
                    </a:lnTo>
                    <a:lnTo>
                      <a:pt x="732" y="517"/>
                    </a:lnTo>
                    <a:lnTo>
                      <a:pt x="736" y="494"/>
                    </a:lnTo>
                    <a:lnTo>
                      <a:pt x="766" y="491"/>
                    </a:lnTo>
                    <a:lnTo>
                      <a:pt x="773" y="460"/>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3" name="Freeform 58"/>
              <p:cNvSpPr>
                <a:spLocks noChangeArrowheads="1"/>
              </p:cNvSpPr>
              <p:nvPr/>
            </p:nvSpPr>
            <p:spPr bwMode="auto">
              <a:xfrm>
                <a:off x="8455" y="5576"/>
                <a:ext cx="35" cy="36"/>
              </a:xfrm>
              <a:custGeom>
                <a:avLst/>
                <a:gdLst>
                  <a:gd name="T0" fmla="*/ 22 w 22"/>
                  <a:gd name="T1" fmla="*/ 11 h 23"/>
                  <a:gd name="T2" fmla="*/ 22 w 22"/>
                  <a:gd name="T3" fmla="*/ 11 h 23"/>
                  <a:gd name="T4" fmla="*/ 19 w 22"/>
                  <a:gd name="T5" fmla="*/ 19 h 23"/>
                  <a:gd name="T6" fmla="*/ 11 w 22"/>
                  <a:gd name="T7" fmla="*/ 23 h 23"/>
                  <a:gd name="T8" fmla="*/ 11 w 22"/>
                  <a:gd name="T9" fmla="*/ 23 h 23"/>
                  <a:gd name="T10" fmla="*/ 3 w 22"/>
                  <a:gd name="T11" fmla="*/ 19 h 23"/>
                  <a:gd name="T12" fmla="*/ 0 w 22"/>
                  <a:gd name="T13" fmla="*/ 11 h 23"/>
                  <a:gd name="T14" fmla="*/ 0 w 22"/>
                  <a:gd name="T15" fmla="*/ 11 h 23"/>
                  <a:gd name="T16" fmla="*/ 3 w 22"/>
                  <a:gd name="T17" fmla="*/ 4 h 23"/>
                  <a:gd name="T18" fmla="*/ 11 w 22"/>
                  <a:gd name="T19" fmla="*/ 0 h 23"/>
                  <a:gd name="T20" fmla="*/ 11 w 22"/>
                  <a:gd name="T21" fmla="*/ 0 h 23"/>
                  <a:gd name="T22" fmla="*/ 19 w 22"/>
                  <a:gd name="T23" fmla="*/ 4 h 23"/>
                  <a:gd name="T24" fmla="*/ 22 w 22"/>
                  <a:gd name="T25" fmla="*/ 11 h 23"/>
                  <a:gd name="T26" fmla="*/ 22 w 22"/>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22" y="11"/>
                    </a:moveTo>
                    <a:lnTo>
                      <a:pt x="22" y="11"/>
                    </a:lnTo>
                    <a:lnTo>
                      <a:pt x="19" y="19"/>
                    </a:lnTo>
                    <a:lnTo>
                      <a:pt x="11" y="23"/>
                    </a:lnTo>
                    <a:lnTo>
                      <a:pt x="3" y="19"/>
                    </a:lnTo>
                    <a:lnTo>
                      <a:pt x="0" y="11"/>
                    </a:lnTo>
                    <a:lnTo>
                      <a:pt x="3" y="4"/>
                    </a:lnTo>
                    <a:lnTo>
                      <a:pt x="11" y="0"/>
                    </a:lnTo>
                    <a:lnTo>
                      <a:pt x="19" y="4"/>
                    </a:lnTo>
                    <a:lnTo>
                      <a:pt x="22"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4" name="Freeform 59"/>
              <p:cNvSpPr>
                <a:spLocks noChangeArrowheads="1"/>
              </p:cNvSpPr>
              <p:nvPr/>
            </p:nvSpPr>
            <p:spPr bwMode="auto">
              <a:xfrm>
                <a:off x="8425" y="5546"/>
                <a:ext cx="88" cy="90"/>
              </a:xfrm>
              <a:custGeom>
                <a:avLst/>
                <a:gdLst>
                  <a:gd name="T0" fmla="*/ 56 w 56"/>
                  <a:gd name="T1" fmla="*/ 30 h 57"/>
                  <a:gd name="T2" fmla="*/ 56 w 56"/>
                  <a:gd name="T3" fmla="*/ 30 h 57"/>
                  <a:gd name="T4" fmla="*/ 56 w 56"/>
                  <a:gd name="T5" fmla="*/ 42 h 57"/>
                  <a:gd name="T6" fmla="*/ 49 w 56"/>
                  <a:gd name="T7" fmla="*/ 49 h 57"/>
                  <a:gd name="T8" fmla="*/ 41 w 56"/>
                  <a:gd name="T9" fmla="*/ 57 h 57"/>
                  <a:gd name="T10" fmla="*/ 30 w 56"/>
                  <a:gd name="T11" fmla="*/ 57 h 57"/>
                  <a:gd name="T12" fmla="*/ 30 w 56"/>
                  <a:gd name="T13" fmla="*/ 57 h 57"/>
                  <a:gd name="T14" fmla="*/ 19 w 56"/>
                  <a:gd name="T15" fmla="*/ 57 h 57"/>
                  <a:gd name="T16" fmla="*/ 11 w 56"/>
                  <a:gd name="T17" fmla="*/ 49 h 57"/>
                  <a:gd name="T18" fmla="*/ 4 w 56"/>
                  <a:gd name="T19" fmla="*/ 42 h 57"/>
                  <a:gd name="T20" fmla="*/ 0 w 56"/>
                  <a:gd name="T21" fmla="*/ 30 h 57"/>
                  <a:gd name="T22" fmla="*/ 0 w 56"/>
                  <a:gd name="T23" fmla="*/ 30 h 57"/>
                  <a:gd name="T24" fmla="*/ 4 w 56"/>
                  <a:gd name="T25" fmla="*/ 19 h 57"/>
                  <a:gd name="T26" fmla="*/ 11 w 56"/>
                  <a:gd name="T27" fmla="*/ 12 h 57"/>
                  <a:gd name="T28" fmla="*/ 19 w 56"/>
                  <a:gd name="T29" fmla="*/ 4 h 57"/>
                  <a:gd name="T30" fmla="*/ 30 w 56"/>
                  <a:gd name="T31" fmla="*/ 0 h 57"/>
                  <a:gd name="T32" fmla="*/ 30 w 56"/>
                  <a:gd name="T33" fmla="*/ 0 h 57"/>
                  <a:gd name="T34" fmla="*/ 41 w 56"/>
                  <a:gd name="T35" fmla="*/ 4 h 57"/>
                  <a:gd name="T36" fmla="*/ 49 w 56"/>
                  <a:gd name="T37" fmla="*/ 12 h 57"/>
                  <a:gd name="T38" fmla="*/ 56 w 56"/>
                  <a:gd name="T39" fmla="*/ 19 h 57"/>
                  <a:gd name="T40" fmla="*/ 56 w 56"/>
                  <a:gd name="T41" fmla="*/ 30 h 57"/>
                  <a:gd name="T42" fmla="*/ 56 w 56"/>
                  <a:gd name="T4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7">
                    <a:moveTo>
                      <a:pt x="56" y="30"/>
                    </a:moveTo>
                    <a:lnTo>
                      <a:pt x="56" y="30"/>
                    </a:lnTo>
                    <a:lnTo>
                      <a:pt x="56" y="42"/>
                    </a:lnTo>
                    <a:lnTo>
                      <a:pt x="49" y="49"/>
                    </a:lnTo>
                    <a:lnTo>
                      <a:pt x="41" y="57"/>
                    </a:lnTo>
                    <a:lnTo>
                      <a:pt x="30" y="57"/>
                    </a:lnTo>
                    <a:lnTo>
                      <a:pt x="19" y="57"/>
                    </a:lnTo>
                    <a:lnTo>
                      <a:pt x="11" y="49"/>
                    </a:lnTo>
                    <a:lnTo>
                      <a:pt x="4" y="42"/>
                    </a:lnTo>
                    <a:lnTo>
                      <a:pt x="0" y="30"/>
                    </a:lnTo>
                    <a:lnTo>
                      <a:pt x="4" y="19"/>
                    </a:lnTo>
                    <a:lnTo>
                      <a:pt x="11" y="12"/>
                    </a:lnTo>
                    <a:lnTo>
                      <a:pt x="19" y="4"/>
                    </a:lnTo>
                    <a:lnTo>
                      <a:pt x="30" y="0"/>
                    </a:lnTo>
                    <a:lnTo>
                      <a:pt x="41" y="4"/>
                    </a:lnTo>
                    <a:lnTo>
                      <a:pt x="49" y="12"/>
                    </a:lnTo>
                    <a:lnTo>
                      <a:pt x="56" y="19"/>
                    </a:lnTo>
                    <a:lnTo>
                      <a:pt x="56" y="30"/>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5" name="Freeform 60"/>
              <p:cNvSpPr>
                <a:spLocks noEditPoints="1" noChangeArrowheads="1"/>
              </p:cNvSpPr>
              <p:nvPr/>
            </p:nvSpPr>
            <p:spPr bwMode="auto">
              <a:xfrm>
                <a:off x="8039" y="5356"/>
                <a:ext cx="131" cy="131"/>
              </a:xfrm>
              <a:custGeom>
                <a:avLst/>
                <a:gdLst>
                  <a:gd name="T0" fmla="*/ 22 w 83"/>
                  <a:gd name="T1" fmla="*/ 19 h 83"/>
                  <a:gd name="T2" fmla="*/ 34 w 83"/>
                  <a:gd name="T3" fmla="*/ 16 h 83"/>
                  <a:gd name="T4" fmla="*/ 49 w 83"/>
                  <a:gd name="T5" fmla="*/ 19 h 83"/>
                  <a:gd name="T6" fmla="*/ 56 w 83"/>
                  <a:gd name="T7" fmla="*/ 19 h 83"/>
                  <a:gd name="T8" fmla="*/ 49 w 83"/>
                  <a:gd name="T9" fmla="*/ 23 h 83"/>
                  <a:gd name="T10" fmla="*/ 49 w 83"/>
                  <a:gd name="T11" fmla="*/ 23 h 83"/>
                  <a:gd name="T12" fmla="*/ 49 w 83"/>
                  <a:gd name="T13" fmla="*/ 19 h 83"/>
                  <a:gd name="T14" fmla="*/ 49 w 83"/>
                  <a:gd name="T15" fmla="*/ 19 h 83"/>
                  <a:gd name="T16" fmla="*/ 37 w 83"/>
                  <a:gd name="T17" fmla="*/ 16 h 83"/>
                  <a:gd name="T18" fmla="*/ 0 w 83"/>
                  <a:gd name="T19" fmla="*/ 23 h 83"/>
                  <a:gd name="T20" fmla="*/ 37 w 83"/>
                  <a:gd name="T21" fmla="*/ 31 h 83"/>
                  <a:gd name="T22" fmla="*/ 11 w 83"/>
                  <a:gd name="T23" fmla="*/ 34 h 83"/>
                  <a:gd name="T24" fmla="*/ 22 w 83"/>
                  <a:gd name="T25" fmla="*/ 80 h 83"/>
                  <a:gd name="T26" fmla="*/ 37 w 83"/>
                  <a:gd name="T27" fmla="*/ 65 h 83"/>
                  <a:gd name="T28" fmla="*/ 49 w 83"/>
                  <a:gd name="T29" fmla="*/ 80 h 83"/>
                  <a:gd name="T30" fmla="*/ 60 w 83"/>
                  <a:gd name="T31" fmla="*/ 65 h 83"/>
                  <a:gd name="T32" fmla="*/ 60 w 83"/>
                  <a:gd name="T33" fmla="*/ 68 h 83"/>
                  <a:gd name="T34" fmla="*/ 60 w 83"/>
                  <a:gd name="T35" fmla="*/ 72 h 83"/>
                  <a:gd name="T36" fmla="*/ 52 w 83"/>
                  <a:gd name="T37" fmla="*/ 72 h 83"/>
                  <a:gd name="T38" fmla="*/ 56 w 83"/>
                  <a:gd name="T39" fmla="*/ 83 h 83"/>
                  <a:gd name="T40" fmla="*/ 71 w 83"/>
                  <a:gd name="T41" fmla="*/ 76 h 83"/>
                  <a:gd name="T42" fmla="*/ 75 w 83"/>
                  <a:gd name="T43" fmla="*/ 34 h 83"/>
                  <a:gd name="T44" fmla="*/ 49 w 83"/>
                  <a:gd name="T45" fmla="*/ 31 h 83"/>
                  <a:gd name="T46" fmla="*/ 83 w 83"/>
                  <a:gd name="T47" fmla="*/ 23 h 83"/>
                  <a:gd name="T48" fmla="*/ 71 w 83"/>
                  <a:gd name="T49" fmla="*/ 23 h 83"/>
                  <a:gd name="T50" fmla="*/ 68 w 83"/>
                  <a:gd name="T51" fmla="*/ 16 h 83"/>
                  <a:gd name="T52" fmla="*/ 60 w 83"/>
                  <a:gd name="T53" fmla="*/ 19 h 83"/>
                  <a:gd name="T54" fmla="*/ 83 w 83"/>
                  <a:gd name="T55" fmla="*/ 16 h 83"/>
                  <a:gd name="T56" fmla="*/ 60 w 83"/>
                  <a:gd name="T57" fmla="*/ 4 h 83"/>
                  <a:gd name="T58" fmla="*/ 60 w 83"/>
                  <a:gd name="T59" fmla="*/ 4 h 83"/>
                  <a:gd name="T60" fmla="*/ 64 w 83"/>
                  <a:gd name="T61" fmla="*/ 0 h 83"/>
                  <a:gd name="T62" fmla="*/ 64 w 83"/>
                  <a:gd name="T63" fmla="*/ 0 h 83"/>
                  <a:gd name="T64" fmla="*/ 49 w 83"/>
                  <a:gd name="T65" fmla="*/ 0 h 83"/>
                  <a:gd name="T66" fmla="*/ 34 w 83"/>
                  <a:gd name="T67" fmla="*/ 4 h 83"/>
                  <a:gd name="T68" fmla="*/ 34 w 83"/>
                  <a:gd name="T69" fmla="*/ 4 h 83"/>
                  <a:gd name="T70" fmla="*/ 34 w 83"/>
                  <a:gd name="T71" fmla="*/ 0 h 83"/>
                  <a:gd name="T72" fmla="*/ 34 w 83"/>
                  <a:gd name="T73" fmla="*/ 0 h 83"/>
                  <a:gd name="T74" fmla="*/ 22 w 83"/>
                  <a:gd name="T75" fmla="*/ 0 h 83"/>
                  <a:gd name="T76" fmla="*/ 3 w 83"/>
                  <a:gd name="T77" fmla="*/ 4 h 83"/>
                  <a:gd name="T78" fmla="*/ 22 w 83"/>
                  <a:gd name="T79" fmla="*/ 16 h 83"/>
                  <a:gd name="T80" fmla="*/ 37 w 83"/>
                  <a:gd name="T81" fmla="*/ 42 h 83"/>
                  <a:gd name="T82" fmla="*/ 22 w 83"/>
                  <a:gd name="T83" fmla="*/ 46 h 83"/>
                  <a:gd name="T84" fmla="*/ 37 w 83"/>
                  <a:gd name="T85" fmla="*/ 42 h 83"/>
                  <a:gd name="T86" fmla="*/ 49 w 83"/>
                  <a:gd name="T87" fmla="*/ 46 h 83"/>
                  <a:gd name="T88" fmla="*/ 60 w 83"/>
                  <a:gd name="T89" fmla="*/ 42 h 83"/>
                  <a:gd name="T90" fmla="*/ 49 w 83"/>
                  <a:gd name="T91" fmla="*/ 46 h 83"/>
                  <a:gd name="T92" fmla="*/ 37 w 83"/>
                  <a:gd name="T93" fmla="*/ 53 h 83"/>
                  <a:gd name="T94" fmla="*/ 22 w 83"/>
                  <a:gd name="T95" fmla="*/ 57 h 83"/>
                  <a:gd name="T96" fmla="*/ 37 w 83"/>
                  <a:gd name="T97" fmla="*/ 53 h 83"/>
                  <a:gd name="T98" fmla="*/ 60 w 83"/>
                  <a:gd name="T99" fmla="*/ 57 h 83"/>
                  <a:gd name="T100" fmla="*/ 49 w 83"/>
                  <a:gd name="T101" fmla="*/ 53 h 83"/>
                  <a:gd name="T102" fmla="*/ 60 w 83"/>
                  <a:gd name="T10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83">
                    <a:moveTo>
                      <a:pt x="22" y="16"/>
                    </a:moveTo>
                    <a:lnTo>
                      <a:pt x="22" y="19"/>
                    </a:lnTo>
                    <a:lnTo>
                      <a:pt x="34" y="19"/>
                    </a:lnTo>
                    <a:lnTo>
                      <a:pt x="34" y="16"/>
                    </a:lnTo>
                    <a:lnTo>
                      <a:pt x="49" y="16"/>
                    </a:lnTo>
                    <a:lnTo>
                      <a:pt x="49" y="19"/>
                    </a:lnTo>
                    <a:lnTo>
                      <a:pt x="56" y="19"/>
                    </a:lnTo>
                    <a:lnTo>
                      <a:pt x="60" y="23"/>
                    </a:lnTo>
                    <a:lnTo>
                      <a:pt x="49" y="23"/>
                    </a:lnTo>
                    <a:lnTo>
                      <a:pt x="49" y="19"/>
                    </a:lnTo>
                    <a:lnTo>
                      <a:pt x="45" y="16"/>
                    </a:lnTo>
                    <a:lnTo>
                      <a:pt x="37" y="16"/>
                    </a:lnTo>
                    <a:lnTo>
                      <a:pt x="37" y="23"/>
                    </a:lnTo>
                    <a:lnTo>
                      <a:pt x="0" y="23"/>
                    </a:lnTo>
                    <a:lnTo>
                      <a:pt x="0" y="31"/>
                    </a:lnTo>
                    <a:lnTo>
                      <a:pt x="37" y="31"/>
                    </a:lnTo>
                    <a:lnTo>
                      <a:pt x="37" y="34"/>
                    </a:lnTo>
                    <a:lnTo>
                      <a:pt x="11" y="34"/>
                    </a:lnTo>
                    <a:lnTo>
                      <a:pt x="11" y="80"/>
                    </a:lnTo>
                    <a:lnTo>
                      <a:pt x="22" y="80"/>
                    </a:lnTo>
                    <a:lnTo>
                      <a:pt x="22" y="65"/>
                    </a:lnTo>
                    <a:lnTo>
                      <a:pt x="37" y="65"/>
                    </a:lnTo>
                    <a:lnTo>
                      <a:pt x="37" y="80"/>
                    </a:lnTo>
                    <a:lnTo>
                      <a:pt x="49" y="80"/>
                    </a:lnTo>
                    <a:lnTo>
                      <a:pt x="49" y="65"/>
                    </a:lnTo>
                    <a:lnTo>
                      <a:pt x="60" y="65"/>
                    </a:lnTo>
                    <a:lnTo>
                      <a:pt x="60" y="68"/>
                    </a:lnTo>
                    <a:lnTo>
                      <a:pt x="60" y="72"/>
                    </a:lnTo>
                    <a:lnTo>
                      <a:pt x="52" y="72"/>
                    </a:lnTo>
                    <a:lnTo>
                      <a:pt x="56" y="83"/>
                    </a:lnTo>
                    <a:lnTo>
                      <a:pt x="71" y="80"/>
                    </a:lnTo>
                    <a:lnTo>
                      <a:pt x="71" y="76"/>
                    </a:lnTo>
                    <a:lnTo>
                      <a:pt x="75" y="72"/>
                    </a:lnTo>
                    <a:lnTo>
                      <a:pt x="75" y="34"/>
                    </a:lnTo>
                    <a:lnTo>
                      <a:pt x="49" y="34"/>
                    </a:lnTo>
                    <a:lnTo>
                      <a:pt x="49" y="31"/>
                    </a:lnTo>
                    <a:lnTo>
                      <a:pt x="83" y="31"/>
                    </a:lnTo>
                    <a:lnTo>
                      <a:pt x="83" y="23"/>
                    </a:lnTo>
                    <a:lnTo>
                      <a:pt x="71" y="23"/>
                    </a:lnTo>
                    <a:lnTo>
                      <a:pt x="68" y="16"/>
                    </a:lnTo>
                    <a:lnTo>
                      <a:pt x="60" y="19"/>
                    </a:lnTo>
                    <a:lnTo>
                      <a:pt x="60" y="16"/>
                    </a:lnTo>
                    <a:lnTo>
                      <a:pt x="83" y="16"/>
                    </a:lnTo>
                    <a:lnTo>
                      <a:pt x="83" y="4"/>
                    </a:lnTo>
                    <a:lnTo>
                      <a:pt x="60" y="4"/>
                    </a:lnTo>
                    <a:lnTo>
                      <a:pt x="64" y="0"/>
                    </a:lnTo>
                    <a:lnTo>
                      <a:pt x="56" y="0"/>
                    </a:lnTo>
                    <a:lnTo>
                      <a:pt x="49" y="0"/>
                    </a:lnTo>
                    <a:lnTo>
                      <a:pt x="49" y="4"/>
                    </a:lnTo>
                    <a:lnTo>
                      <a:pt x="34" y="4"/>
                    </a:lnTo>
                    <a:lnTo>
                      <a:pt x="34" y="0"/>
                    </a:lnTo>
                    <a:lnTo>
                      <a:pt x="30" y="0"/>
                    </a:lnTo>
                    <a:lnTo>
                      <a:pt x="22" y="0"/>
                    </a:lnTo>
                    <a:lnTo>
                      <a:pt x="22" y="4"/>
                    </a:lnTo>
                    <a:lnTo>
                      <a:pt x="3" y="4"/>
                    </a:lnTo>
                    <a:lnTo>
                      <a:pt x="3" y="16"/>
                    </a:lnTo>
                    <a:lnTo>
                      <a:pt x="22" y="16"/>
                    </a:lnTo>
                    <a:close/>
                    <a:moveTo>
                      <a:pt x="37" y="42"/>
                    </a:moveTo>
                    <a:lnTo>
                      <a:pt x="37" y="46"/>
                    </a:lnTo>
                    <a:lnTo>
                      <a:pt x="22" y="46"/>
                    </a:lnTo>
                    <a:lnTo>
                      <a:pt x="22" y="42"/>
                    </a:lnTo>
                    <a:lnTo>
                      <a:pt x="37" y="42"/>
                    </a:lnTo>
                    <a:close/>
                    <a:moveTo>
                      <a:pt x="49" y="46"/>
                    </a:moveTo>
                    <a:lnTo>
                      <a:pt x="49" y="42"/>
                    </a:lnTo>
                    <a:lnTo>
                      <a:pt x="60" y="42"/>
                    </a:lnTo>
                    <a:lnTo>
                      <a:pt x="60" y="46"/>
                    </a:lnTo>
                    <a:lnTo>
                      <a:pt x="49" y="46"/>
                    </a:lnTo>
                    <a:close/>
                    <a:moveTo>
                      <a:pt x="37" y="53"/>
                    </a:moveTo>
                    <a:lnTo>
                      <a:pt x="37" y="57"/>
                    </a:lnTo>
                    <a:lnTo>
                      <a:pt x="22" y="57"/>
                    </a:lnTo>
                    <a:lnTo>
                      <a:pt x="22" y="53"/>
                    </a:lnTo>
                    <a:lnTo>
                      <a:pt x="37" y="53"/>
                    </a:lnTo>
                    <a:close/>
                    <a:moveTo>
                      <a:pt x="60" y="57"/>
                    </a:moveTo>
                    <a:lnTo>
                      <a:pt x="49" y="57"/>
                    </a:lnTo>
                    <a:lnTo>
                      <a:pt x="49" y="53"/>
                    </a:lnTo>
                    <a:lnTo>
                      <a:pt x="60" y="53"/>
                    </a:lnTo>
                    <a:lnTo>
                      <a:pt x="60" y="5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6" name="Freeform 61"/>
              <p:cNvSpPr>
                <a:spLocks noEditPoints="1" noChangeArrowheads="1"/>
              </p:cNvSpPr>
              <p:nvPr/>
            </p:nvSpPr>
            <p:spPr bwMode="auto">
              <a:xfrm>
                <a:off x="8198" y="5368"/>
                <a:ext cx="102" cy="107"/>
              </a:xfrm>
              <a:custGeom>
                <a:avLst/>
                <a:gdLst>
                  <a:gd name="T0" fmla="*/ 12 w 65"/>
                  <a:gd name="T1" fmla="*/ 64 h 68"/>
                  <a:gd name="T2" fmla="*/ 53 w 65"/>
                  <a:gd name="T3" fmla="*/ 64 h 68"/>
                  <a:gd name="T4" fmla="*/ 53 w 65"/>
                  <a:gd name="T5" fmla="*/ 68 h 68"/>
                  <a:gd name="T6" fmla="*/ 65 w 65"/>
                  <a:gd name="T7" fmla="*/ 68 h 68"/>
                  <a:gd name="T8" fmla="*/ 65 w 65"/>
                  <a:gd name="T9" fmla="*/ 0 h 68"/>
                  <a:gd name="T10" fmla="*/ 0 w 65"/>
                  <a:gd name="T11" fmla="*/ 0 h 68"/>
                  <a:gd name="T12" fmla="*/ 0 w 65"/>
                  <a:gd name="T13" fmla="*/ 68 h 68"/>
                  <a:gd name="T14" fmla="*/ 12 w 65"/>
                  <a:gd name="T15" fmla="*/ 68 h 68"/>
                  <a:gd name="T16" fmla="*/ 12 w 65"/>
                  <a:gd name="T17" fmla="*/ 64 h 68"/>
                  <a:gd name="T18" fmla="*/ 12 w 65"/>
                  <a:gd name="T19" fmla="*/ 64 h 68"/>
                  <a:gd name="T20" fmla="*/ 27 w 65"/>
                  <a:gd name="T21" fmla="*/ 8 h 68"/>
                  <a:gd name="T22" fmla="*/ 27 w 65"/>
                  <a:gd name="T23" fmla="*/ 26 h 68"/>
                  <a:gd name="T24" fmla="*/ 12 w 65"/>
                  <a:gd name="T25" fmla="*/ 26 h 68"/>
                  <a:gd name="T26" fmla="*/ 12 w 65"/>
                  <a:gd name="T27" fmla="*/ 8 h 68"/>
                  <a:gd name="T28" fmla="*/ 27 w 65"/>
                  <a:gd name="T29" fmla="*/ 8 h 68"/>
                  <a:gd name="T30" fmla="*/ 27 w 65"/>
                  <a:gd name="T31" fmla="*/ 8 h 68"/>
                  <a:gd name="T32" fmla="*/ 53 w 65"/>
                  <a:gd name="T33" fmla="*/ 26 h 68"/>
                  <a:gd name="T34" fmla="*/ 38 w 65"/>
                  <a:gd name="T35" fmla="*/ 26 h 68"/>
                  <a:gd name="T36" fmla="*/ 38 w 65"/>
                  <a:gd name="T37" fmla="*/ 8 h 68"/>
                  <a:gd name="T38" fmla="*/ 53 w 65"/>
                  <a:gd name="T39" fmla="*/ 8 h 68"/>
                  <a:gd name="T40" fmla="*/ 53 w 65"/>
                  <a:gd name="T41" fmla="*/ 26 h 68"/>
                  <a:gd name="T42" fmla="*/ 53 w 65"/>
                  <a:gd name="T43" fmla="*/ 26 h 68"/>
                  <a:gd name="T44" fmla="*/ 12 w 65"/>
                  <a:gd name="T45" fmla="*/ 53 h 68"/>
                  <a:gd name="T46" fmla="*/ 12 w 65"/>
                  <a:gd name="T47" fmla="*/ 34 h 68"/>
                  <a:gd name="T48" fmla="*/ 27 w 65"/>
                  <a:gd name="T49" fmla="*/ 34 h 68"/>
                  <a:gd name="T50" fmla="*/ 27 w 65"/>
                  <a:gd name="T51" fmla="*/ 53 h 68"/>
                  <a:gd name="T52" fmla="*/ 12 w 65"/>
                  <a:gd name="T53" fmla="*/ 53 h 68"/>
                  <a:gd name="T54" fmla="*/ 12 w 65"/>
                  <a:gd name="T55" fmla="*/ 53 h 68"/>
                  <a:gd name="T56" fmla="*/ 53 w 65"/>
                  <a:gd name="T57" fmla="*/ 34 h 68"/>
                  <a:gd name="T58" fmla="*/ 53 w 65"/>
                  <a:gd name="T59" fmla="*/ 53 h 68"/>
                  <a:gd name="T60" fmla="*/ 38 w 65"/>
                  <a:gd name="T61" fmla="*/ 53 h 68"/>
                  <a:gd name="T62" fmla="*/ 38 w 65"/>
                  <a:gd name="T63" fmla="*/ 34 h 68"/>
                  <a:gd name="T64" fmla="*/ 53 w 65"/>
                  <a:gd name="T65" fmla="*/ 34 h 68"/>
                  <a:gd name="T66" fmla="*/ 53 w 65"/>
                  <a:gd name="T67"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68">
                    <a:moveTo>
                      <a:pt x="12" y="64"/>
                    </a:moveTo>
                    <a:lnTo>
                      <a:pt x="53" y="64"/>
                    </a:lnTo>
                    <a:lnTo>
                      <a:pt x="53" y="68"/>
                    </a:lnTo>
                    <a:lnTo>
                      <a:pt x="65" y="68"/>
                    </a:lnTo>
                    <a:lnTo>
                      <a:pt x="65" y="0"/>
                    </a:lnTo>
                    <a:lnTo>
                      <a:pt x="0" y="0"/>
                    </a:lnTo>
                    <a:lnTo>
                      <a:pt x="0" y="68"/>
                    </a:lnTo>
                    <a:lnTo>
                      <a:pt x="12" y="68"/>
                    </a:lnTo>
                    <a:lnTo>
                      <a:pt x="12" y="64"/>
                    </a:lnTo>
                    <a:close/>
                    <a:moveTo>
                      <a:pt x="27" y="8"/>
                    </a:moveTo>
                    <a:lnTo>
                      <a:pt x="27" y="26"/>
                    </a:lnTo>
                    <a:lnTo>
                      <a:pt x="12" y="26"/>
                    </a:lnTo>
                    <a:lnTo>
                      <a:pt x="12" y="8"/>
                    </a:lnTo>
                    <a:lnTo>
                      <a:pt x="27" y="8"/>
                    </a:lnTo>
                    <a:close/>
                    <a:moveTo>
                      <a:pt x="53" y="26"/>
                    </a:moveTo>
                    <a:lnTo>
                      <a:pt x="38" y="26"/>
                    </a:lnTo>
                    <a:lnTo>
                      <a:pt x="38" y="8"/>
                    </a:lnTo>
                    <a:lnTo>
                      <a:pt x="53" y="8"/>
                    </a:lnTo>
                    <a:lnTo>
                      <a:pt x="53" y="26"/>
                    </a:lnTo>
                    <a:close/>
                    <a:moveTo>
                      <a:pt x="12" y="53"/>
                    </a:moveTo>
                    <a:lnTo>
                      <a:pt x="12" y="34"/>
                    </a:lnTo>
                    <a:lnTo>
                      <a:pt x="27" y="34"/>
                    </a:lnTo>
                    <a:lnTo>
                      <a:pt x="27" y="53"/>
                    </a:lnTo>
                    <a:lnTo>
                      <a:pt x="12" y="53"/>
                    </a:lnTo>
                    <a:close/>
                    <a:moveTo>
                      <a:pt x="53" y="34"/>
                    </a:moveTo>
                    <a:lnTo>
                      <a:pt x="53" y="53"/>
                    </a:lnTo>
                    <a:lnTo>
                      <a:pt x="38" y="53"/>
                    </a:lnTo>
                    <a:lnTo>
                      <a:pt x="38" y="34"/>
                    </a:lnTo>
                    <a:lnTo>
                      <a:pt x="53"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7" name="Freeform 62"/>
              <p:cNvSpPr>
                <a:spLocks noChangeArrowheads="1"/>
              </p:cNvSpPr>
              <p:nvPr/>
            </p:nvSpPr>
            <p:spPr bwMode="auto">
              <a:xfrm>
                <a:off x="8329" y="5356"/>
                <a:ext cx="126" cy="126"/>
              </a:xfrm>
              <a:custGeom>
                <a:avLst/>
                <a:gdLst>
                  <a:gd name="T0" fmla="*/ 50 w 80"/>
                  <a:gd name="T1" fmla="*/ 12 h 80"/>
                  <a:gd name="T2" fmla="*/ 50 w 80"/>
                  <a:gd name="T3" fmla="*/ 12 h 80"/>
                  <a:gd name="T4" fmla="*/ 46 w 80"/>
                  <a:gd name="T5" fmla="*/ 8 h 80"/>
                  <a:gd name="T6" fmla="*/ 46 w 80"/>
                  <a:gd name="T7" fmla="*/ 8 h 80"/>
                  <a:gd name="T8" fmla="*/ 46 w 80"/>
                  <a:gd name="T9" fmla="*/ 0 h 80"/>
                  <a:gd name="T10" fmla="*/ 46 w 80"/>
                  <a:gd name="T11" fmla="*/ 0 h 80"/>
                  <a:gd name="T12" fmla="*/ 38 w 80"/>
                  <a:gd name="T13" fmla="*/ 0 h 80"/>
                  <a:gd name="T14" fmla="*/ 38 w 80"/>
                  <a:gd name="T15" fmla="*/ 0 h 80"/>
                  <a:gd name="T16" fmla="*/ 31 w 80"/>
                  <a:gd name="T17" fmla="*/ 0 h 80"/>
                  <a:gd name="T18" fmla="*/ 31 w 80"/>
                  <a:gd name="T19" fmla="*/ 0 h 80"/>
                  <a:gd name="T20" fmla="*/ 34 w 80"/>
                  <a:gd name="T21" fmla="*/ 12 h 80"/>
                  <a:gd name="T22" fmla="*/ 0 w 80"/>
                  <a:gd name="T23" fmla="*/ 12 h 80"/>
                  <a:gd name="T24" fmla="*/ 0 w 80"/>
                  <a:gd name="T25" fmla="*/ 23 h 80"/>
                  <a:gd name="T26" fmla="*/ 34 w 80"/>
                  <a:gd name="T27" fmla="*/ 23 h 80"/>
                  <a:gd name="T28" fmla="*/ 34 w 80"/>
                  <a:gd name="T29" fmla="*/ 31 h 80"/>
                  <a:gd name="T30" fmla="*/ 12 w 80"/>
                  <a:gd name="T31" fmla="*/ 31 h 80"/>
                  <a:gd name="T32" fmla="*/ 12 w 80"/>
                  <a:gd name="T33" fmla="*/ 72 h 80"/>
                  <a:gd name="T34" fmla="*/ 23 w 80"/>
                  <a:gd name="T35" fmla="*/ 72 h 80"/>
                  <a:gd name="T36" fmla="*/ 23 w 80"/>
                  <a:gd name="T37" fmla="*/ 42 h 80"/>
                  <a:gd name="T38" fmla="*/ 34 w 80"/>
                  <a:gd name="T39" fmla="*/ 42 h 80"/>
                  <a:gd name="T40" fmla="*/ 34 w 80"/>
                  <a:gd name="T41" fmla="*/ 80 h 80"/>
                  <a:gd name="T42" fmla="*/ 46 w 80"/>
                  <a:gd name="T43" fmla="*/ 80 h 80"/>
                  <a:gd name="T44" fmla="*/ 46 w 80"/>
                  <a:gd name="T45" fmla="*/ 42 h 80"/>
                  <a:gd name="T46" fmla="*/ 57 w 80"/>
                  <a:gd name="T47" fmla="*/ 42 h 80"/>
                  <a:gd name="T48" fmla="*/ 57 w 80"/>
                  <a:gd name="T49" fmla="*/ 61 h 80"/>
                  <a:gd name="T50" fmla="*/ 57 w 80"/>
                  <a:gd name="T51" fmla="*/ 61 h 80"/>
                  <a:gd name="T52" fmla="*/ 57 w 80"/>
                  <a:gd name="T53" fmla="*/ 61 h 80"/>
                  <a:gd name="T54" fmla="*/ 50 w 80"/>
                  <a:gd name="T55" fmla="*/ 61 h 80"/>
                  <a:gd name="T56" fmla="*/ 50 w 80"/>
                  <a:gd name="T57" fmla="*/ 61 h 80"/>
                  <a:gd name="T58" fmla="*/ 53 w 80"/>
                  <a:gd name="T59" fmla="*/ 72 h 80"/>
                  <a:gd name="T60" fmla="*/ 53 w 80"/>
                  <a:gd name="T61" fmla="*/ 72 h 80"/>
                  <a:gd name="T62" fmla="*/ 65 w 80"/>
                  <a:gd name="T63" fmla="*/ 72 h 80"/>
                  <a:gd name="T64" fmla="*/ 68 w 80"/>
                  <a:gd name="T65" fmla="*/ 68 h 80"/>
                  <a:gd name="T66" fmla="*/ 68 w 80"/>
                  <a:gd name="T67" fmla="*/ 65 h 80"/>
                  <a:gd name="T68" fmla="*/ 68 w 80"/>
                  <a:gd name="T69" fmla="*/ 31 h 80"/>
                  <a:gd name="T70" fmla="*/ 46 w 80"/>
                  <a:gd name="T71" fmla="*/ 31 h 80"/>
                  <a:gd name="T72" fmla="*/ 46 w 80"/>
                  <a:gd name="T73" fmla="*/ 23 h 80"/>
                  <a:gd name="T74" fmla="*/ 80 w 80"/>
                  <a:gd name="T75" fmla="*/ 23 h 80"/>
                  <a:gd name="T76" fmla="*/ 80 w 80"/>
                  <a:gd name="T77" fmla="*/ 12 h 80"/>
                  <a:gd name="T78" fmla="*/ 38 w 80"/>
                  <a:gd name="T79" fmla="*/ 12 h 80"/>
                  <a:gd name="T80" fmla="*/ 38 w 80"/>
                  <a:gd name="T81" fmla="*/ 12 h 80"/>
                  <a:gd name="T82" fmla="*/ 50 w 80"/>
                  <a:gd name="T83" fmla="*/ 12 h 80"/>
                  <a:gd name="T84" fmla="*/ 50 w 80"/>
                  <a:gd name="T85" fmla="*/ 12 h 80"/>
                  <a:gd name="T86" fmla="*/ 50 w 80"/>
                  <a:gd name="T8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80">
                    <a:moveTo>
                      <a:pt x="50" y="12"/>
                    </a:moveTo>
                    <a:lnTo>
                      <a:pt x="50" y="12"/>
                    </a:lnTo>
                    <a:lnTo>
                      <a:pt x="46" y="8"/>
                    </a:lnTo>
                    <a:lnTo>
                      <a:pt x="46" y="0"/>
                    </a:lnTo>
                    <a:lnTo>
                      <a:pt x="38" y="0"/>
                    </a:lnTo>
                    <a:lnTo>
                      <a:pt x="31" y="0"/>
                    </a:lnTo>
                    <a:lnTo>
                      <a:pt x="34" y="12"/>
                    </a:lnTo>
                    <a:lnTo>
                      <a:pt x="0" y="12"/>
                    </a:lnTo>
                    <a:lnTo>
                      <a:pt x="0" y="23"/>
                    </a:lnTo>
                    <a:lnTo>
                      <a:pt x="34" y="23"/>
                    </a:lnTo>
                    <a:lnTo>
                      <a:pt x="34" y="31"/>
                    </a:lnTo>
                    <a:lnTo>
                      <a:pt x="12" y="31"/>
                    </a:lnTo>
                    <a:lnTo>
                      <a:pt x="12" y="72"/>
                    </a:lnTo>
                    <a:lnTo>
                      <a:pt x="23" y="72"/>
                    </a:lnTo>
                    <a:lnTo>
                      <a:pt x="23" y="42"/>
                    </a:lnTo>
                    <a:lnTo>
                      <a:pt x="34" y="42"/>
                    </a:lnTo>
                    <a:lnTo>
                      <a:pt x="34" y="80"/>
                    </a:lnTo>
                    <a:lnTo>
                      <a:pt x="46" y="80"/>
                    </a:lnTo>
                    <a:lnTo>
                      <a:pt x="46" y="42"/>
                    </a:lnTo>
                    <a:lnTo>
                      <a:pt x="57" y="42"/>
                    </a:lnTo>
                    <a:lnTo>
                      <a:pt x="57" y="61"/>
                    </a:lnTo>
                    <a:lnTo>
                      <a:pt x="50" y="61"/>
                    </a:lnTo>
                    <a:lnTo>
                      <a:pt x="53" y="72"/>
                    </a:lnTo>
                    <a:lnTo>
                      <a:pt x="65" y="72"/>
                    </a:lnTo>
                    <a:lnTo>
                      <a:pt x="68" y="68"/>
                    </a:lnTo>
                    <a:lnTo>
                      <a:pt x="68" y="65"/>
                    </a:lnTo>
                    <a:lnTo>
                      <a:pt x="68" y="31"/>
                    </a:lnTo>
                    <a:lnTo>
                      <a:pt x="46" y="31"/>
                    </a:lnTo>
                    <a:lnTo>
                      <a:pt x="46" y="23"/>
                    </a:lnTo>
                    <a:lnTo>
                      <a:pt x="80" y="23"/>
                    </a:lnTo>
                    <a:lnTo>
                      <a:pt x="80" y="12"/>
                    </a:lnTo>
                    <a:lnTo>
                      <a:pt x="38" y="12"/>
                    </a:lnTo>
                    <a:lnTo>
                      <a:pt x="5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grpSp>
      </p:grpSp>
      <p:sp>
        <p:nvSpPr>
          <p:cNvPr id="4" name="矩形 3"/>
          <p:cNvSpPr/>
          <p:nvPr/>
        </p:nvSpPr>
        <p:spPr>
          <a:xfrm>
            <a:off x="192405" y="356235"/>
            <a:ext cx="2028825" cy="509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合作银行</a:t>
            </a:r>
            <a:endParaRPr lang="zh-CN" altLang="en-US" sz="2000" b="1" dirty="0">
              <a:latin typeface="微软雅黑" panose="020B0503020204020204" pitchFamily="34" charset="-122"/>
              <a:ea typeface="微软雅黑" panose="020B0503020204020204" pitchFamily="34" charset="-122"/>
            </a:endParaRPr>
          </a:p>
        </p:txBody>
      </p:sp>
      <p:sp>
        <p:nvSpPr>
          <p:cNvPr id="19" name="矩形 18"/>
          <p:cNvSpPr/>
          <p:nvPr/>
        </p:nvSpPr>
        <p:spPr>
          <a:xfrm>
            <a:off x="8152765" y="0"/>
            <a:ext cx="4097020" cy="6858000"/>
          </a:xfrm>
          <a:prstGeom prst="rect">
            <a:avLst/>
          </a:prstGeom>
          <a:solidFill>
            <a:schemeClr val="accent1">
              <a:lumMod val="75000"/>
              <a:alpha val="88000"/>
            </a:schemeClr>
          </a:solidFill>
          <a:ln>
            <a:noFill/>
          </a:ln>
          <a:effectLst/>
        </p:spPr>
        <p:txBody>
          <a:bodyPr lIns="68580" tIns="34291" rIns="68580" bIns="34291" rtlCol="0" anchor="ctr">
            <a:noAutofit/>
          </a:bodyPr>
          <a:lstStyle/>
          <a:p>
            <a:pPr algn="ctr"/>
            <a:endParaRPr lang="zh-CN" altLang="en-US" sz="1300">
              <a:solidFill>
                <a:srgbClr val="FFFFFF"/>
              </a:solidFill>
              <a:latin typeface="宋体" panose="02010600030101010101" pitchFamily="2" charset="-122"/>
              <a:ea typeface="宋体" panose="02010600030101010101" pitchFamily="2" charset="-122"/>
            </a:endParaRPr>
          </a:p>
        </p:txBody>
      </p:sp>
      <p:sp>
        <p:nvSpPr>
          <p:cNvPr id="7" name="文本框 6"/>
          <p:cNvSpPr txBox="1"/>
          <p:nvPr/>
        </p:nvSpPr>
        <p:spPr>
          <a:xfrm>
            <a:off x="8353301" y="1224453"/>
            <a:ext cx="3922579" cy="581057"/>
          </a:xfrm>
          <a:prstGeom prst="rect">
            <a:avLst/>
          </a:prstGeom>
          <a:noFill/>
        </p:spPr>
        <p:txBody>
          <a:bodyPr wrap="square" rtlCol="0" anchor="t">
            <a:spAutoFit/>
          </a:bodyPr>
          <a:lstStyle/>
          <a:p>
            <a:pPr marL="285750" indent="-285750">
              <a:lnSpc>
                <a:spcPct val="150000"/>
              </a:lnSpc>
              <a:buFont typeface="Wingdings" panose="05000000000000000000" charset="0"/>
              <a:buChar char="n"/>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无家数限制</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542662" y="1386947"/>
            <a:ext cx="6993147" cy="961289"/>
          </a:xfrm>
          <a:prstGeom prst="rect">
            <a:avLst/>
          </a:prstGeom>
          <a:ln>
            <a:noFill/>
          </a:ln>
        </p:spPr>
        <p:txBody>
          <a:bodyPr wrap="square">
            <a:spAutoFit/>
          </a:bodyPr>
          <a:lstStyle/>
          <a:p>
            <a:pPr algn="just" fontAlgn="auto">
              <a:lnSpc>
                <a:spcPct val="150000"/>
              </a:lnSpc>
              <a:spcBef>
                <a:spcPts val="0"/>
              </a:spcBef>
              <a:spcAft>
                <a:spcPts val="0"/>
              </a:spcAft>
              <a:buFontTx/>
              <a:buNone/>
              <a:defRPr/>
            </a:pPr>
            <a:r>
              <a:rPr lang="zh-CN" altLang="en-US" sz="2000" dirty="0">
                <a:latin typeface="微软雅黑" panose="020B0503020204020204" pitchFamily="34" charset="-122"/>
                <a:ea typeface="微软雅黑" panose="020B0503020204020204" pitchFamily="34" charset="-122"/>
                <a:sym typeface="+mn-ea"/>
              </a:rPr>
              <a:t>跨国公司可以选择符合条件的境内银行（</a:t>
            </a:r>
            <a:r>
              <a:rPr lang="zh-CN" altLang="en-US" sz="2000" dirty="0">
                <a:solidFill>
                  <a:srgbClr val="C00000"/>
                </a:solidFill>
                <a:latin typeface="微软雅黑" panose="020B0503020204020204" pitchFamily="34" charset="-122"/>
                <a:ea typeface="微软雅黑" panose="020B0503020204020204" pitchFamily="34" charset="-122"/>
                <a:sym typeface="+mn-ea"/>
              </a:rPr>
              <a:t>主办企业所在地省级区域内</a:t>
            </a:r>
            <a:r>
              <a:rPr lang="zh-CN" altLang="en-US" sz="2000" dirty="0">
                <a:latin typeface="微软雅黑" panose="020B0503020204020204" pitchFamily="34" charset="-122"/>
                <a:ea typeface="微软雅黑" panose="020B0503020204020204" pitchFamily="34" charset="-122"/>
                <a:sym typeface="+mn-ea"/>
              </a:rPr>
              <a:t>）作为办理跨境资金集中运营业务的合作银行</a:t>
            </a:r>
            <a:endParaRPr lang="zh-CN" altLang="en-US" sz="2000" dirty="0">
              <a:latin typeface="微软雅黑" panose="020B0503020204020204" pitchFamily="34" charset="-122"/>
              <a:ea typeface="微软雅黑" panose="020B0503020204020204" pitchFamily="34" charset="-122"/>
              <a:sym typeface="+mn-ea"/>
            </a:endParaRPr>
          </a:p>
        </p:txBody>
      </p:sp>
      <p:sp>
        <p:nvSpPr>
          <p:cNvPr id="78" name="文本框 77"/>
          <p:cNvSpPr txBox="1"/>
          <p:nvPr/>
        </p:nvSpPr>
        <p:spPr>
          <a:xfrm>
            <a:off x="8353301" y="2136484"/>
            <a:ext cx="3690919" cy="1900905"/>
          </a:xfrm>
          <a:prstGeom prst="rect">
            <a:avLst/>
          </a:prstGeom>
          <a:noFill/>
        </p:spPr>
        <p:txBody>
          <a:bodyPr wrap="square" rtlCol="0" anchor="t">
            <a:spAutoFit/>
          </a:bodyPr>
          <a:lstStyle/>
          <a:p>
            <a:pPr marL="285750" indent="-285750">
              <a:lnSpc>
                <a:spcPct val="150000"/>
              </a:lnSpc>
              <a:buFont typeface="Wingdings" panose="05000000000000000000" charset="0"/>
              <a:buChar char="n"/>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资格条件</a:t>
            </a:r>
            <a:endPar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fontAlgn="auto">
              <a:lnSpc>
                <a:spcPct val="150000"/>
              </a:lnSpc>
              <a:spcBef>
                <a:spcPts val="0"/>
              </a:spcBef>
              <a:spcAft>
                <a:spcPts val="0"/>
              </a:spcAft>
              <a:buFont typeface="微软雅黑" panose="020B0503020204020204" pitchFamily="34" charset="-122"/>
              <a:buChar char="−"/>
              <a:defRPr/>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具备国际结算能力且具有结售汇业务资格；</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fontAlgn="auto">
              <a:lnSpc>
                <a:spcPct val="150000"/>
              </a:lnSpc>
              <a:spcBef>
                <a:spcPts val="0"/>
              </a:spcBef>
              <a:spcAft>
                <a:spcPts val="0"/>
              </a:spcAft>
              <a:buFont typeface="微软雅黑" panose="020B0503020204020204" pitchFamily="34" charset="-122"/>
              <a:buChar char="−"/>
              <a:defRPr/>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近三年执行外汇管理规定年度考核</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（含）类以上；</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fontAlgn="auto">
              <a:lnSpc>
                <a:spcPct val="150000"/>
              </a:lnSpc>
              <a:spcBef>
                <a:spcPts val="0"/>
              </a:spcBef>
              <a:spcAft>
                <a:spcPts val="0"/>
              </a:spcAft>
              <a:buFont typeface="微软雅黑" panose="020B0503020204020204" pitchFamily="34" charset="-122"/>
              <a:buChar char="−"/>
              <a:defRPr/>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国家外汇管理局规定的其他审慎监管条件</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linds(horizontal)">
                                      <p:cBhvr>
                                        <p:cTn id="2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7" grpId="0"/>
      <p:bldP spid="7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cstate="email"/>
          <a:srcRect/>
          <a:stretch>
            <a:fillRect/>
          </a:stretch>
        </p:blipFill>
        <p:spPr>
          <a:xfrm>
            <a:off x="7386090" y="1775012"/>
            <a:ext cx="4805910" cy="5082987"/>
          </a:xfrm>
          <a:prstGeom prst="rect">
            <a:avLst/>
          </a:prstGeom>
        </p:spPr>
      </p:pic>
      <p:sp>
        <p:nvSpPr>
          <p:cNvPr id="3" name="文本框 2"/>
          <p:cNvSpPr txBox="1"/>
          <p:nvPr/>
        </p:nvSpPr>
        <p:spPr>
          <a:xfrm>
            <a:off x="1936955" y="2105561"/>
            <a:ext cx="3510116" cy="1323439"/>
          </a:xfrm>
          <a:prstGeom prst="rect">
            <a:avLst/>
          </a:prstGeom>
          <a:noFill/>
        </p:spPr>
        <p:txBody>
          <a:bodyPr wrap="square" rtlCol="0">
            <a:spAutoFit/>
          </a:bodyPr>
          <a:lstStyle/>
          <a:p>
            <a:pPr algn="dist"/>
            <a:r>
              <a:rPr lang="zh-CN" altLang="en-US" sz="8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a:t>
            </a:r>
            <a:r>
              <a:rPr lang="en-US" altLang="zh-CN" sz="2000" b="1" dirty="0">
                <a:solidFill>
                  <a:srgbClr val="002060"/>
                </a:solidFill>
                <a:effectLst>
                  <a:outerShdw blurRad="38100" dist="38100" dir="2700000" algn="tl">
                    <a:srgbClr val="000000">
                      <a:alpha val="43137"/>
                    </a:srgbClr>
                  </a:outerShdw>
                </a:effectLst>
              </a:rPr>
              <a:t>  </a:t>
            </a:r>
            <a:endParaRPr lang="en-US" altLang="zh-CN" sz="20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2" name="文本框 1"/>
          <p:cNvSpPr txBox="1"/>
          <p:nvPr/>
        </p:nvSpPr>
        <p:spPr>
          <a:xfrm>
            <a:off x="1597860" y="2053154"/>
            <a:ext cx="1129950" cy="368300"/>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商务部门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740091" y="2391201"/>
            <a:ext cx="1376516" cy="368300"/>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银行</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biLevel thresh="25000"/>
            <a:extLst>
              <a:ext uri="{28A0092B-C50C-407E-A947-70E740481C1C}">
                <a14:useLocalDpi xmlns:a14="http://schemas.microsoft.com/office/drawing/2010/main" val="0"/>
              </a:ext>
            </a:extLst>
          </a:blip>
          <a:stretch>
            <a:fillRect/>
          </a:stretch>
        </p:blipFill>
        <p:spPr>
          <a:xfrm>
            <a:off x="3603914" y="1496354"/>
            <a:ext cx="893815" cy="893815"/>
          </a:xfrm>
          <a:prstGeom prst="rect">
            <a:avLst/>
          </a:prstGeom>
        </p:spPr>
      </p:pic>
      <p:sp>
        <p:nvSpPr>
          <p:cNvPr id="15" name="文本框 14"/>
          <p:cNvSpPr txBox="1"/>
          <p:nvPr/>
        </p:nvSpPr>
        <p:spPr>
          <a:xfrm>
            <a:off x="2982732" y="2390169"/>
            <a:ext cx="2136177" cy="369332"/>
          </a:xfrm>
          <a:prstGeom prst="rect">
            <a:avLst/>
          </a:prstGeom>
          <a:noFill/>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企业注册登记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903455" y="2051854"/>
            <a:ext cx="1824355" cy="368300"/>
          </a:xfrm>
          <a:prstGeom prst="rect">
            <a:avLst/>
          </a:prstGeom>
          <a:noFill/>
        </p:spPr>
        <p:txBody>
          <a:bodyPr wrap="square" rtlCol="0">
            <a:spAutoFit/>
          </a:bodyPr>
          <a:lstStyle/>
          <a:p>
            <a:r>
              <a:rPr lang="zh-CN" altLang="en-US" b="1" dirty="0">
                <a:solidFill>
                  <a:schemeClr val="accent4"/>
                </a:solidFill>
                <a:latin typeface="微软雅黑" panose="020B0503020204020204" pitchFamily="34" charset="-122"/>
                <a:ea typeface="微软雅黑" panose="020B0503020204020204" pitchFamily="34" charset="-122"/>
              </a:rPr>
              <a:t>市场监督管理局</a:t>
            </a:r>
            <a:endParaRPr lang="zh-CN" altLang="en-US" b="1" dirty="0">
              <a:solidFill>
                <a:schemeClr val="accent4"/>
              </a:solidFill>
              <a:latin typeface="微软雅黑" panose="020B0503020204020204" pitchFamily="34" charset="-122"/>
              <a:ea typeface="微软雅黑" panose="020B0503020204020204" pitchFamily="34" charset="-122"/>
            </a:endParaRPr>
          </a:p>
        </p:txBody>
      </p:sp>
      <p:sp>
        <p:nvSpPr>
          <p:cNvPr id="21" name="箭头: 右 20"/>
          <p:cNvSpPr/>
          <p:nvPr/>
        </p:nvSpPr>
        <p:spPr>
          <a:xfrm>
            <a:off x="2816248" y="2112077"/>
            <a:ext cx="349614" cy="25045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3" name="箭头: 右 22"/>
          <p:cNvSpPr/>
          <p:nvPr/>
        </p:nvSpPr>
        <p:spPr>
          <a:xfrm>
            <a:off x="5199026" y="2105742"/>
            <a:ext cx="349614" cy="25045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pic>
        <p:nvPicPr>
          <p:cNvPr id="25" name="图片 2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964180" y="1495833"/>
            <a:ext cx="893815" cy="893815"/>
          </a:xfrm>
          <a:prstGeom prst="rect">
            <a:avLst/>
          </a:prstGeom>
        </p:spPr>
      </p:pic>
      <p:sp>
        <p:nvSpPr>
          <p:cNvPr id="4" name="文本框 3"/>
          <p:cNvSpPr txBox="1"/>
          <p:nvPr/>
        </p:nvSpPr>
        <p:spPr>
          <a:xfrm>
            <a:off x="5638800" y="2974258"/>
            <a:ext cx="914400" cy="914400"/>
          </a:xfrm>
          <a:prstGeom prst="rect">
            <a:avLst/>
          </a:prstGeom>
          <a:noFill/>
        </p:spPr>
        <p:txBody>
          <a:bodyPr wrap="square" rtlCol="0">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grpSp>
        <p:nvGrpSpPr>
          <p:cNvPr id="22" name="组合 21"/>
          <p:cNvGrpSpPr/>
          <p:nvPr/>
        </p:nvGrpSpPr>
        <p:grpSpPr>
          <a:xfrm>
            <a:off x="2032000" y="1132620"/>
            <a:ext cx="8128000" cy="5418667"/>
            <a:chOff x="2161561" y="1614401"/>
            <a:chExt cx="8128000" cy="5418667"/>
          </a:xfrm>
        </p:grpSpPr>
        <p:graphicFrame>
          <p:nvGraphicFramePr>
            <p:cNvPr id="2" name="图示 1"/>
            <p:cNvGraphicFramePr/>
            <p:nvPr/>
          </p:nvGraphicFramePr>
          <p:xfrm>
            <a:off x="2161561" y="1614401"/>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2310581" y="3429000"/>
              <a:ext cx="1700980" cy="707886"/>
            </a:xfrm>
            <a:prstGeom prst="rect">
              <a:avLst/>
            </a:prstGeom>
            <a:noFill/>
          </p:spPr>
          <p:txBody>
            <a:bodyPr wrap="square" rtlCol="0">
              <a:spAutoFit/>
            </a:bodyPr>
            <a:lstStyle/>
            <a:p>
              <a:pPr algn="just"/>
              <a:r>
                <a:rPr lang="zh-CN" altLang="en-US" sz="2000" b="1" dirty="0">
                  <a:solidFill>
                    <a:schemeClr val="bg1"/>
                  </a:solidFill>
                  <a:latin typeface="微软雅黑" panose="020B0503020204020204" pitchFamily="34" charset="-122"/>
                  <a:ea typeface="微软雅黑" panose="020B0503020204020204" pitchFamily="34" charset="-122"/>
                </a:rPr>
                <a:t>外商投资企业设立前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310581" y="4327029"/>
              <a:ext cx="1700980" cy="584775"/>
            </a:xfrm>
            <a:prstGeom prst="rect">
              <a:avLst/>
            </a:prstGeom>
            <a:noFill/>
          </p:spPr>
          <p:txBody>
            <a:bodyPr wrap="square"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前期费用登记及账户开立使用</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347165" y="3429000"/>
              <a:ext cx="1700980" cy="707886"/>
            </a:xfrm>
            <a:prstGeom prst="rect">
              <a:avLst/>
            </a:prstGeom>
            <a:noFill/>
          </p:spPr>
          <p:txBody>
            <a:bodyPr wrap="square" rtlCol="0">
              <a:spAutoFit/>
            </a:bodyPr>
            <a:lstStyle/>
            <a:p>
              <a:pPr algn="just"/>
              <a:r>
                <a:rPr lang="zh-CN" altLang="en-US" sz="2000" b="1" dirty="0">
                  <a:solidFill>
                    <a:schemeClr val="bg1"/>
                  </a:solidFill>
                  <a:latin typeface="微软雅黑" panose="020B0503020204020204" pitchFamily="34" charset="-122"/>
                  <a:ea typeface="微软雅黑" panose="020B0503020204020204" pitchFamily="34" charset="-122"/>
                </a:rPr>
                <a:t>外商投资企业设立阶段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400902" y="3429000"/>
              <a:ext cx="1700980" cy="707886"/>
            </a:xfrm>
            <a:prstGeom prst="rect">
              <a:avLst/>
            </a:prstGeom>
            <a:noFill/>
          </p:spPr>
          <p:txBody>
            <a:bodyPr wrap="square" rtlCol="0">
              <a:spAutoFit/>
            </a:bodyPr>
            <a:lstStyle/>
            <a:p>
              <a:pPr algn="just"/>
              <a:r>
                <a:rPr lang="zh-CN" altLang="en-US" sz="2000" b="1" dirty="0">
                  <a:solidFill>
                    <a:schemeClr val="bg1"/>
                  </a:solidFill>
                  <a:latin typeface="微软雅黑" panose="020B0503020204020204" pitchFamily="34" charset="-122"/>
                  <a:ea typeface="微软雅黑" panose="020B0503020204020204" pitchFamily="34" charset="-122"/>
                </a:rPr>
                <a:t>外商投资企业运营阶段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454639" y="3429000"/>
              <a:ext cx="1700980" cy="707886"/>
            </a:xfrm>
            <a:prstGeom prst="rect">
              <a:avLst/>
            </a:prstGeom>
            <a:noFill/>
          </p:spPr>
          <p:txBody>
            <a:bodyPr wrap="square" rtlCol="0">
              <a:spAutoFit/>
            </a:bodyPr>
            <a:lstStyle/>
            <a:p>
              <a:pPr algn="just"/>
              <a:r>
                <a:rPr lang="zh-CN" altLang="en-US" sz="2000" b="1" dirty="0">
                  <a:solidFill>
                    <a:schemeClr val="bg1"/>
                  </a:solidFill>
                  <a:latin typeface="微软雅黑" panose="020B0503020204020204" pitchFamily="34" charset="-122"/>
                  <a:ea typeface="微软雅黑" panose="020B0503020204020204" pitchFamily="34" charset="-122"/>
                </a:rPr>
                <a:t>外商投资企业结束阶段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340943" y="4323734"/>
              <a:ext cx="1700980" cy="1077218"/>
            </a:xfrm>
            <a:prstGeom prst="rect">
              <a:avLst/>
            </a:prstGeom>
            <a:noFill/>
          </p:spPr>
          <p:txBody>
            <a:bodyPr wrap="square"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新设登记、并购设立登记、资本金账户、出资确认等</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400902" y="4323734"/>
              <a:ext cx="1700980" cy="830997"/>
            </a:xfrm>
            <a:prstGeom prst="rect">
              <a:avLst/>
            </a:prstGeom>
            <a:noFill/>
          </p:spPr>
          <p:txBody>
            <a:bodyPr wrap="square"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变更登记、结汇、购付汇、再投资登记、年检等</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8454639" y="4323734"/>
              <a:ext cx="1700980" cy="584775"/>
            </a:xfrm>
            <a:prstGeom prst="rect">
              <a:avLst/>
            </a:prstGeom>
            <a:noFill/>
          </p:spPr>
          <p:txBody>
            <a:bodyPr wrap="square"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注销登记、资本金账户关闭等</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5" name="矩形: 圆角 24"/>
          <p:cNvSpPr/>
          <p:nvPr/>
        </p:nvSpPr>
        <p:spPr>
          <a:xfrm>
            <a:off x="547119" y="722402"/>
            <a:ext cx="2133600" cy="48178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外汇登记有哪些</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3" name="文本框 2"/>
          <p:cNvSpPr txBox="1"/>
          <p:nvPr/>
        </p:nvSpPr>
        <p:spPr>
          <a:xfrm>
            <a:off x="5740091" y="3158119"/>
            <a:ext cx="1376516" cy="368300"/>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银行</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biLevel thresh="25000"/>
            <a:extLst>
              <a:ext uri="{28A0092B-C50C-407E-A947-70E740481C1C}">
                <a14:useLocalDpi xmlns:a14="http://schemas.microsoft.com/office/drawing/2010/main" val="0"/>
              </a:ext>
            </a:extLst>
          </a:blip>
          <a:stretch>
            <a:fillRect/>
          </a:stretch>
        </p:blipFill>
        <p:spPr>
          <a:xfrm>
            <a:off x="3603914" y="2253442"/>
            <a:ext cx="893815" cy="893815"/>
          </a:xfrm>
          <a:prstGeom prst="rect">
            <a:avLst/>
          </a:prstGeom>
        </p:spPr>
      </p:pic>
      <p:sp>
        <p:nvSpPr>
          <p:cNvPr id="15" name="文本框 14"/>
          <p:cNvSpPr txBox="1"/>
          <p:nvPr/>
        </p:nvSpPr>
        <p:spPr>
          <a:xfrm>
            <a:off x="2982732" y="3157087"/>
            <a:ext cx="2136177" cy="369332"/>
          </a:xfrm>
          <a:prstGeom prst="rect">
            <a:avLst/>
          </a:prstGeom>
          <a:noFill/>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企业注册登记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903455" y="2818772"/>
            <a:ext cx="1824355" cy="368300"/>
          </a:xfrm>
          <a:prstGeom prst="rect">
            <a:avLst/>
          </a:prstGeom>
          <a:noFill/>
        </p:spPr>
        <p:txBody>
          <a:bodyPr wrap="square" rtlCol="0">
            <a:spAutoFit/>
          </a:bodyPr>
          <a:lstStyle/>
          <a:p>
            <a:r>
              <a:rPr lang="zh-CN" altLang="en-US" b="1" dirty="0">
                <a:solidFill>
                  <a:schemeClr val="accent4"/>
                </a:solidFill>
                <a:latin typeface="微软雅黑" panose="020B0503020204020204" pitchFamily="34" charset="-122"/>
                <a:ea typeface="微软雅黑" panose="020B0503020204020204" pitchFamily="34" charset="-122"/>
              </a:rPr>
              <a:t>市场监督管理局</a:t>
            </a:r>
            <a:endParaRPr lang="zh-CN" altLang="en-US" b="1" dirty="0">
              <a:solidFill>
                <a:schemeClr val="accent4"/>
              </a:solidFill>
              <a:latin typeface="微软雅黑" panose="020B0503020204020204" pitchFamily="34" charset="-122"/>
              <a:ea typeface="微软雅黑" panose="020B0503020204020204" pitchFamily="34" charset="-122"/>
            </a:endParaRPr>
          </a:p>
        </p:txBody>
      </p:sp>
      <p:sp>
        <p:nvSpPr>
          <p:cNvPr id="21" name="箭头: 右 20"/>
          <p:cNvSpPr/>
          <p:nvPr/>
        </p:nvSpPr>
        <p:spPr>
          <a:xfrm>
            <a:off x="2816248" y="2878995"/>
            <a:ext cx="349614" cy="25045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3" name="箭头: 右 22"/>
          <p:cNvSpPr/>
          <p:nvPr/>
        </p:nvSpPr>
        <p:spPr>
          <a:xfrm>
            <a:off x="5199026" y="2872660"/>
            <a:ext cx="349614" cy="25045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pic>
        <p:nvPicPr>
          <p:cNvPr id="25" name="图片 2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964180" y="2233257"/>
            <a:ext cx="893815" cy="893815"/>
          </a:xfrm>
          <a:prstGeom prst="rect">
            <a:avLst/>
          </a:prstGeom>
        </p:spPr>
      </p:pic>
      <p:grpSp>
        <p:nvGrpSpPr>
          <p:cNvPr id="11" name="组合 10"/>
          <p:cNvGrpSpPr/>
          <p:nvPr/>
        </p:nvGrpSpPr>
        <p:grpSpPr bwMode="auto">
          <a:xfrm>
            <a:off x="7566839" y="1057373"/>
            <a:ext cx="3931986" cy="5253375"/>
            <a:chOff x="3425" y="2570"/>
            <a:chExt cx="5470" cy="6654"/>
          </a:xfrm>
        </p:grpSpPr>
        <p:sp>
          <p:nvSpPr>
            <p:cNvPr id="12" name="任意多边形 14"/>
            <p:cNvSpPr/>
            <p:nvPr/>
          </p:nvSpPr>
          <p:spPr>
            <a:xfrm>
              <a:off x="8138" y="5932"/>
              <a:ext cx="230" cy="337"/>
            </a:xfrm>
            <a:custGeom>
              <a:avLst/>
              <a:gdLst>
                <a:gd name="connisteX0" fmla="*/ 88900 w 190500"/>
                <a:gd name="connsiteY0" fmla="*/ 273050 h 273050"/>
                <a:gd name="connisteX1" fmla="*/ 66675 w 190500"/>
                <a:gd name="connsiteY1" fmla="*/ 266700 h 273050"/>
                <a:gd name="connisteX2" fmla="*/ 50800 w 190500"/>
                <a:gd name="connsiteY2" fmla="*/ 260350 h 273050"/>
                <a:gd name="connisteX3" fmla="*/ 38100 w 190500"/>
                <a:gd name="connsiteY3" fmla="*/ 247650 h 273050"/>
                <a:gd name="connisteX4" fmla="*/ 15875 w 190500"/>
                <a:gd name="connsiteY4" fmla="*/ 238125 h 273050"/>
                <a:gd name="connisteX5" fmla="*/ 3175 w 190500"/>
                <a:gd name="connsiteY5" fmla="*/ 206375 h 273050"/>
                <a:gd name="connisteX6" fmla="*/ 0 w 190500"/>
                <a:gd name="connsiteY6" fmla="*/ 174625 h 273050"/>
                <a:gd name="connisteX7" fmla="*/ 19050 w 190500"/>
                <a:gd name="connsiteY7" fmla="*/ 171450 h 273050"/>
                <a:gd name="connisteX8" fmla="*/ 22225 w 190500"/>
                <a:gd name="connsiteY8" fmla="*/ 146050 h 273050"/>
                <a:gd name="connisteX9" fmla="*/ 9525 w 190500"/>
                <a:gd name="connsiteY9" fmla="*/ 133350 h 273050"/>
                <a:gd name="connisteX10" fmla="*/ 22225 w 190500"/>
                <a:gd name="connsiteY10" fmla="*/ 123825 h 273050"/>
                <a:gd name="connisteX11" fmla="*/ 34925 w 190500"/>
                <a:gd name="connsiteY11" fmla="*/ 111125 h 273050"/>
                <a:gd name="connisteX12" fmla="*/ 15875 w 190500"/>
                <a:gd name="connsiteY12" fmla="*/ 98425 h 273050"/>
                <a:gd name="connisteX13" fmla="*/ 15875 w 190500"/>
                <a:gd name="connsiteY13" fmla="*/ 76200 h 273050"/>
                <a:gd name="connisteX14" fmla="*/ 57150 w 190500"/>
                <a:gd name="connsiteY14" fmla="*/ 28575 h 273050"/>
                <a:gd name="connisteX15" fmla="*/ 95250 w 190500"/>
                <a:gd name="connsiteY15" fmla="*/ 0 h 273050"/>
                <a:gd name="connisteX16" fmla="*/ 98425 w 190500"/>
                <a:gd name="connsiteY16" fmla="*/ 44450 h 273050"/>
                <a:gd name="connisteX17" fmla="*/ 136525 w 190500"/>
                <a:gd name="connsiteY17" fmla="*/ 53975 h 273050"/>
                <a:gd name="connisteX18" fmla="*/ 146050 w 190500"/>
                <a:gd name="connsiteY18" fmla="*/ 79375 h 273050"/>
                <a:gd name="connisteX19" fmla="*/ 158750 w 190500"/>
                <a:gd name="connsiteY19" fmla="*/ 85725 h 273050"/>
                <a:gd name="connisteX20" fmla="*/ 190500 w 190500"/>
                <a:gd name="connsiteY20" fmla="*/ 95250 h 273050"/>
                <a:gd name="connisteX21" fmla="*/ 171450 w 190500"/>
                <a:gd name="connsiteY21" fmla="*/ 117475 h 273050"/>
                <a:gd name="connisteX22" fmla="*/ 146050 w 190500"/>
                <a:gd name="connsiteY22" fmla="*/ 114300 h 273050"/>
                <a:gd name="connisteX23" fmla="*/ 130175 w 190500"/>
                <a:gd name="connsiteY23" fmla="*/ 149225 h 273050"/>
                <a:gd name="connisteX24" fmla="*/ 130175 w 190500"/>
                <a:gd name="connsiteY24" fmla="*/ 171450 h 273050"/>
                <a:gd name="connisteX25" fmla="*/ 155575 w 190500"/>
                <a:gd name="connsiteY25" fmla="*/ 184150 h 273050"/>
                <a:gd name="connisteX26" fmla="*/ 177800 w 190500"/>
                <a:gd name="connsiteY26" fmla="*/ 193675 h 273050"/>
                <a:gd name="connisteX27" fmla="*/ 177800 w 190500"/>
                <a:gd name="connsiteY27" fmla="*/ 215900 h 273050"/>
                <a:gd name="connisteX28" fmla="*/ 146050 w 190500"/>
                <a:gd name="connsiteY28" fmla="*/ 215900 h 273050"/>
                <a:gd name="connisteX29" fmla="*/ 123825 w 190500"/>
                <a:gd name="connsiteY29" fmla="*/ 222250 h 273050"/>
                <a:gd name="connisteX30" fmla="*/ 101600 w 190500"/>
                <a:gd name="connsiteY30" fmla="*/ 222250 h 273050"/>
                <a:gd name="connisteX31" fmla="*/ 82550 w 190500"/>
                <a:gd name="connsiteY31" fmla="*/ 225425 h 273050"/>
                <a:gd name="connisteX32" fmla="*/ 88900 w 190500"/>
                <a:gd name="connsiteY32" fmla="*/ 273050 h 2730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Lst>
              <a:rect l="l" t="t" r="r" b="b"/>
              <a:pathLst>
                <a:path w="190500" h="273050">
                  <a:moveTo>
                    <a:pt x="88900" y="273050"/>
                  </a:moveTo>
                  <a:lnTo>
                    <a:pt x="66675" y="266700"/>
                  </a:lnTo>
                  <a:lnTo>
                    <a:pt x="50800" y="260350"/>
                  </a:lnTo>
                  <a:lnTo>
                    <a:pt x="38100" y="247650"/>
                  </a:lnTo>
                  <a:lnTo>
                    <a:pt x="15875" y="238125"/>
                  </a:lnTo>
                  <a:lnTo>
                    <a:pt x="3175" y="206375"/>
                  </a:lnTo>
                  <a:lnTo>
                    <a:pt x="0" y="174625"/>
                  </a:lnTo>
                  <a:lnTo>
                    <a:pt x="19050" y="171450"/>
                  </a:lnTo>
                  <a:lnTo>
                    <a:pt x="22225" y="146050"/>
                  </a:lnTo>
                  <a:lnTo>
                    <a:pt x="9525" y="133350"/>
                  </a:lnTo>
                  <a:lnTo>
                    <a:pt x="22225" y="123825"/>
                  </a:lnTo>
                  <a:lnTo>
                    <a:pt x="34925" y="111125"/>
                  </a:lnTo>
                  <a:lnTo>
                    <a:pt x="15875" y="98425"/>
                  </a:lnTo>
                  <a:lnTo>
                    <a:pt x="15875" y="76200"/>
                  </a:lnTo>
                  <a:lnTo>
                    <a:pt x="57150" y="28575"/>
                  </a:lnTo>
                  <a:lnTo>
                    <a:pt x="95250" y="0"/>
                  </a:lnTo>
                  <a:lnTo>
                    <a:pt x="98425" y="44450"/>
                  </a:lnTo>
                  <a:lnTo>
                    <a:pt x="136525" y="53975"/>
                  </a:lnTo>
                  <a:lnTo>
                    <a:pt x="146050" y="79375"/>
                  </a:lnTo>
                  <a:lnTo>
                    <a:pt x="158750" y="85725"/>
                  </a:lnTo>
                  <a:lnTo>
                    <a:pt x="190500" y="95250"/>
                  </a:lnTo>
                  <a:lnTo>
                    <a:pt x="171450" y="117475"/>
                  </a:lnTo>
                  <a:lnTo>
                    <a:pt x="146050" y="114300"/>
                  </a:lnTo>
                  <a:lnTo>
                    <a:pt x="130175" y="149225"/>
                  </a:lnTo>
                  <a:lnTo>
                    <a:pt x="130175" y="171450"/>
                  </a:lnTo>
                  <a:lnTo>
                    <a:pt x="155575" y="184150"/>
                  </a:lnTo>
                  <a:lnTo>
                    <a:pt x="177800" y="193675"/>
                  </a:lnTo>
                  <a:lnTo>
                    <a:pt x="177800" y="215900"/>
                  </a:lnTo>
                  <a:lnTo>
                    <a:pt x="146050" y="215900"/>
                  </a:lnTo>
                  <a:lnTo>
                    <a:pt x="123825" y="222250"/>
                  </a:lnTo>
                  <a:lnTo>
                    <a:pt x="101600" y="222250"/>
                  </a:lnTo>
                  <a:lnTo>
                    <a:pt x="82550" y="225425"/>
                  </a:lnTo>
                  <a:lnTo>
                    <a:pt x="88900" y="27305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14" name="组合 2"/>
            <p:cNvGrpSpPr/>
            <p:nvPr/>
          </p:nvGrpSpPr>
          <p:grpSpPr bwMode="auto">
            <a:xfrm>
              <a:off x="3425" y="2570"/>
              <a:ext cx="5470" cy="6655"/>
              <a:chOff x="4533" y="1673"/>
              <a:chExt cx="5469" cy="6657"/>
            </a:xfrm>
          </p:grpSpPr>
          <p:sp>
            <p:nvSpPr>
              <p:cNvPr id="16" name="Freeform 8"/>
              <p:cNvSpPr>
                <a:spLocks noChangeArrowheads="1"/>
              </p:cNvSpPr>
              <p:nvPr/>
            </p:nvSpPr>
            <p:spPr bwMode="auto">
              <a:xfrm>
                <a:off x="7149" y="6455"/>
                <a:ext cx="711" cy="741"/>
              </a:xfrm>
              <a:custGeom>
                <a:avLst/>
                <a:gdLst>
                  <a:gd name="T0" fmla="*/ 392 w 452"/>
                  <a:gd name="T1" fmla="*/ 230 h 471"/>
                  <a:gd name="T2" fmla="*/ 381 w 452"/>
                  <a:gd name="T3" fmla="*/ 218 h 471"/>
                  <a:gd name="T4" fmla="*/ 343 w 452"/>
                  <a:gd name="T5" fmla="*/ 173 h 471"/>
                  <a:gd name="T6" fmla="*/ 324 w 452"/>
                  <a:gd name="T7" fmla="*/ 132 h 471"/>
                  <a:gd name="T8" fmla="*/ 294 w 452"/>
                  <a:gd name="T9" fmla="*/ 71 h 471"/>
                  <a:gd name="T10" fmla="*/ 234 w 452"/>
                  <a:gd name="T11" fmla="*/ 11 h 471"/>
                  <a:gd name="T12" fmla="*/ 222 w 452"/>
                  <a:gd name="T13" fmla="*/ 0 h 471"/>
                  <a:gd name="T14" fmla="*/ 218 w 452"/>
                  <a:gd name="T15" fmla="*/ 0 h 471"/>
                  <a:gd name="T16" fmla="*/ 143 w 452"/>
                  <a:gd name="T17" fmla="*/ 34 h 471"/>
                  <a:gd name="T18" fmla="*/ 86 w 452"/>
                  <a:gd name="T19" fmla="*/ 41 h 471"/>
                  <a:gd name="T20" fmla="*/ 11 w 452"/>
                  <a:gd name="T21" fmla="*/ 41 h 471"/>
                  <a:gd name="T22" fmla="*/ 26 w 452"/>
                  <a:gd name="T23" fmla="*/ 52 h 471"/>
                  <a:gd name="T24" fmla="*/ 37 w 452"/>
                  <a:gd name="T25" fmla="*/ 68 h 471"/>
                  <a:gd name="T26" fmla="*/ 45 w 452"/>
                  <a:gd name="T27" fmla="*/ 98 h 471"/>
                  <a:gd name="T28" fmla="*/ 34 w 452"/>
                  <a:gd name="T29" fmla="*/ 124 h 471"/>
                  <a:gd name="T30" fmla="*/ 19 w 452"/>
                  <a:gd name="T31" fmla="*/ 151 h 471"/>
                  <a:gd name="T32" fmla="*/ 26 w 452"/>
                  <a:gd name="T33" fmla="*/ 181 h 471"/>
                  <a:gd name="T34" fmla="*/ 30 w 452"/>
                  <a:gd name="T35" fmla="*/ 215 h 471"/>
                  <a:gd name="T36" fmla="*/ 30 w 452"/>
                  <a:gd name="T37" fmla="*/ 226 h 471"/>
                  <a:gd name="T38" fmla="*/ 0 w 452"/>
                  <a:gd name="T39" fmla="*/ 275 h 471"/>
                  <a:gd name="T40" fmla="*/ 0 w 452"/>
                  <a:gd name="T41" fmla="*/ 286 h 471"/>
                  <a:gd name="T42" fmla="*/ 26 w 452"/>
                  <a:gd name="T43" fmla="*/ 313 h 471"/>
                  <a:gd name="T44" fmla="*/ 37 w 452"/>
                  <a:gd name="T45" fmla="*/ 320 h 471"/>
                  <a:gd name="T46" fmla="*/ 52 w 452"/>
                  <a:gd name="T47" fmla="*/ 347 h 471"/>
                  <a:gd name="T48" fmla="*/ 60 w 452"/>
                  <a:gd name="T49" fmla="*/ 388 h 471"/>
                  <a:gd name="T50" fmla="*/ 60 w 452"/>
                  <a:gd name="T51" fmla="*/ 400 h 471"/>
                  <a:gd name="T52" fmla="*/ 75 w 452"/>
                  <a:gd name="T53" fmla="*/ 415 h 471"/>
                  <a:gd name="T54" fmla="*/ 86 w 452"/>
                  <a:gd name="T55" fmla="*/ 426 h 471"/>
                  <a:gd name="T56" fmla="*/ 113 w 452"/>
                  <a:gd name="T57" fmla="*/ 437 h 471"/>
                  <a:gd name="T58" fmla="*/ 147 w 452"/>
                  <a:gd name="T59" fmla="*/ 437 h 471"/>
                  <a:gd name="T60" fmla="*/ 154 w 452"/>
                  <a:gd name="T61" fmla="*/ 434 h 471"/>
                  <a:gd name="T62" fmla="*/ 185 w 452"/>
                  <a:gd name="T63" fmla="*/ 437 h 471"/>
                  <a:gd name="T64" fmla="*/ 218 w 452"/>
                  <a:gd name="T65" fmla="*/ 452 h 471"/>
                  <a:gd name="T66" fmla="*/ 226 w 452"/>
                  <a:gd name="T67" fmla="*/ 460 h 471"/>
                  <a:gd name="T68" fmla="*/ 234 w 452"/>
                  <a:gd name="T69" fmla="*/ 471 h 471"/>
                  <a:gd name="T70" fmla="*/ 241 w 452"/>
                  <a:gd name="T71" fmla="*/ 467 h 471"/>
                  <a:gd name="T72" fmla="*/ 249 w 452"/>
                  <a:gd name="T73" fmla="*/ 460 h 471"/>
                  <a:gd name="T74" fmla="*/ 283 w 452"/>
                  <a:gd name="T75" fmla="*/ 407 h 471"/>
                  <a:gd name="T76" fmla="*/ 328 w 452"/>
                  <a:gd name="T77" fmla="*/ 350 h 471"/>
                  <a:gd name="T78" fmla="*/ 339 w 452"/>
                  <a:gd name="T79" fmla="*/ 343 h 471"/>
                  <a:gd name="T80" fmla="*/ 445 w 452"/>
                  <a:gd name="T81" fmla="*/ 286 h 471"/>
                  <a:gd name="T82" fmla="*/ 452 w 452"/>
                  <a:gd name="T83" fmla="*/ 264 h 471"/>
                  <a:gd name="T84" fmla="*/ 452 w 452"/>
                  <a:gd name="T85" fmla="*/ 26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2" h="471">
                    <a:moveTo>
                      <a:pt x="452" y="264"/>
                    </a:moveTo>
                    <a:lnTo>
                      <a:pt x="392" y="230"/>
                    </a:lnTo>
                    <a:lnTo>
                      <a:pt x="381" y="218"/>
                    </a:lnTo>
                    <a:lnTo>
                      <a:pt x="358" y="192"/>
                    </a:lnTo>
                    <a:lnTo>
                      <a:pt x="343" y="173"/>
                    </a:lnTo>
                    <a:lnTo>
                      <a:pt x="332" y="154"/>
                    </a:lnTo>
                    <a:lnTo>
                      <a:pt x="324" y="132"/>
                    </a:lnTo>
                    <a:lnTo>
                      <a:pt x="320" y="105"/>
                    </a:lnTo>
                    <a:lnTo>
                      <a:pt x="294" y="71"/>
                    </a:lnTo>
                    <a:lnTo>
                      <a:pt x="234" y="11"/>
                    </a:lnTo>
                    <a:lnTo>
                      <a:pt x="230" y="3"/>
                    </a:lnTo>
                    <a:lnTo>
                      <a:pt x="222" y="0"/>
                    </a:lnTo>
                    <a:lnTo>
                      <a:pt x="218" y="0"/>
                    </a:lnTo>
                    <a:lnTo>
                      <a:pt x="173" y="7"/>
                    </a:lnTo>
                    <a:lnTo>
                      <a:pt x="143" y="34"/>
                    </a:lnTo>
                    <a:lnTo>
                      <a:pt x="120" y="37"/>
                    </a:lnTo>
                    <a:lnTo>
                      <a:pt x="86" y="41"/>
                    </a:lnTo>
                    <a:lnTo>
                      <a:pt x="37" y="45"/>
                    </a:lnTo>
                    <a:lnTo>
                      <a:pt x="11" y="41"/>
                    </a:lnTo>
                    <a:lnTo>
                      <a:pt x="26" y="52"/>
                    </a:lnTo>
                    <a:lnTo>
                      <a:pt x="37" y="68"/>
                    </a:lnTo>
                    <a:lnTo>
                      <a:pt x="45" y="83"/>
                    </a:lnTo>
                    <a:lnTo>
                      <a:pt x="45" y="98"/>
                    </a:lnTo>
                    <a:lnTo>
                      <a:pt x="41" y="109"/>
                    </a:lnTo>
                    <a:lnTo>
                      <a:pt x="34" y="124"/>
                    </a:lnTo>
                    <a:lnTo>
                      <a:pt x="22" y="143"/>
                    </a:lnTo>
                    <a:lnTo>
                      <a:pt x="19" y="151"/>
                    </a:lnTo>
                    <a:lnTo>
                      <a:pt x="26" y="181"/>
                    </a:lnTo>
                    <a:lnTo>
                      <a:pt x="30" y="207"/>
                    </a:lnTo>
                    <a:lnTo>
                      <a:pt x="30" y="215"/>
                    </a:lnTo>
                    <a:lnTo>
                      <a:pt x="30" y="226"/>
                    </a:lnTo>
                    <a:lnTo>
                      <a:pt x="0" y="275"/>
                    </a:lnTo>
                    <a:lnTo>
                      <a:pt x="0" y="286"/>
                    </a:lnTo>
                    <a:lnTo>
                      <a:pt x="7" y="298"/>
                    </a:lnTo>
                    <a:lnTo>
                      <a:pt x="26" y="313"/>
                    </a:lnTo>
                    <a:lnTo>
                      <a:pt x="37" y="320"/>
                    </a:lnTo>
                    <a:lnTo>
                      <a:pt x="49" y="335"/>
                    </a:lnTo>
                    <a:lnTo>
                      <a:pt x="52" y="347"/>
                    </a:lnTo>
                    <a:lnTo>
                      <a:pt x="56" y="362"/>
                    </a:lnTo>
                    <a:lnTo>
                      <a:pt x="60" y="388"/>
                    </a:lnTo>
                    <a:lnTo>
                      <a:pt x="60" y="400"/>
                    </a:lnTo>
                    <a:lnTo>
                      <a:pt x="68" y="403"/>
                    </a:lnTo>
                    <a:lnTo>
                      <a:pt x="75" y="415"/>
                    </a:lnTo>
                    <a:lnTo>
                      <a:pt x="86" y="426"/>
                    </a:lnTo>
                    <a:lnTo>
                      <a:pt x="102" y="434"/>
                    </a:lnTo>
                    <a:lnTo>
                      <a:pt x="113" y="437"/>
                    </a:lnTo>
                    <a:lnTo>
                      <a:pt x="124" y="437"/>
                    </a:lnTo>
                    <a:lnTo>
                      <a:pt x="147" y="437"/>
                    </a:lnTo>
                    <a:lnTo>
                      <a:pt x="154" y="434"/>
                    </a:lnTo>
                    <a:lnTo>
                      <a:pt x="166" y="434"/>
                    </a:lnTo>
                    <a:lnTo>
                      <a:pt x="185" y="437"/>
                    </a:lnTo>
                    <a:lnTo>
                      <a:pt x="207" y="445"/>
                    </a:lnTo>
                    <a:lnTo>
                      <a:pt x="218" y="452"/>
                    </a:lnTo>
                    <a:lnTo>
                      <a:pt x="226" y="460"/>
                    </a:lnTo>
                    <a:lnTo>
                      <a:pt x="230" y="467"/>
                    </a:lnTo>
                    <a:lnTo>
                      <a:pt x="234" y="471"/>
                    </a:lnTo>
                    <a:lnTo>
                      <a:pt x="237" y="471"/>
                    </a:lnTo>
                    <a:lnTo>
                      <a:pt x="241" y="467"/>
                    </a:lnTo>
                    <a:lnTo>
                      <a:pt x="249" y="464"/>
                    </a:lnTo>
                    <a:lnTo>
                      <a:pt x="249" y="460"/>
                    </a:lnTo>
                    <a:lnTo>
                      <a:pt x="283" y="407"/>
                    </a:lnTo>
                    <a:lnTo>
                      <a:pt x="313" y="366"/>
                    </a:lnTo>
                    <a:lnTo>
                      <a:pt x="328" y="350"/>
                    </a:lnTo>
                    <a:lnTo>
                      <a:pt x="339" y="343"/>
                    </a:lnTo>
                    <a:lnTo>
                      <a:pt x="403" y="313"/>
                    </a:lnTo>
                    <a:lnTo>
                      <a:pt x="445" y="286"/>
                    </a:lnTo>
                    <a:lnTo>
                      <a:pt x="452" y="275"/>
                    </a:lnTo>
                    <a:lnTo>
                      <a:pt x="452" y="264"/>
                    </a:lnTo>
                    <a:close/>
                  </a:path>
                </a:pathLst>
              </a:custGeom>
              <a:solidFill>
                <a:schemeClr val="bg1">
                  <a:lumMod val="75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18" name="Freeform 9"/>
              <p:cNvSpPr>
                <a:spLocks noChangeArrowheads="1"/>
              </p:cNvSpPr>
              <p:nvPr/>
            </p:nvSpPr>
            <p:spPr bwMode="auto">
              <a:xfrm>
                <a:off x="5149" y="5084"/>
                <a:ext cx="1667" cy="1003"/>
              </a:xfrm>
              <a:custGeom>
                <a:avLst/>
                <a:gdLst>
                  <a:gd name="T0" fmla="*/ 970 w 1060"/>
                  <a:gd name="T1" fmla="*/ 638 h 638"/>
                  <a:gd name="T2" fmla="*/ 1011 w 1060"/>
                  <a:gd name="T3" fmla="*/ 547 h 638"/>
                  <a:gd name="T4" fmla="*/ 1053 w 1060"/>
                  <a:gd name="T5" fmla="*/ 434 h 638"/>
                  <a:gd name="T6" fmla="*/ 1060 w 1060"/>
                  <a:gd name="T7" fmla="*/ 373 h 638"/>
                  <a:gd name="T8" fmla="*/ 1057 w 1060"/>
                  <a:gd name="T9" fmla="*/ 321 h 638"/>
                  <a:gd name="T10" fmla="*/ 1034 w 1060"/>
                  <a:gd name="T11" fmla="*/ 275 h 638"/>
                  <a:gd name="T12" fmla="*/ 1000 w 1060"/>
                  <a:gd name="T13" fmla="*/ 241 h 638"/>
                  <a:gd name="T14" fmla="*/ 936 w 1060"/>
                  <a:gd name="T15" fmla="*/ 200 h 638"/>
                  <a:gd name="T16" fmla="*/ 883 w 1060"/>
                  <a:gd name="T17" fmla="*/ 189 h 638"/>
                  <a:gd name="T18" fmla="*/ 842 w 1060"/>
                  <a:gd name="T19" fmla="*/ 204 h 638"/>
                  <a:gd name="T20" fmla="*/ 826 w 1060"/>
                  <a:gd name="T21" fmla="*/ 219 h 638"/>
                  <a:gd name="T22" fmla="*/ 804 w 1060"/>
                  <a:gd name="T23" fmla="*/ 234 h 638"/>
                  <a:gd name="T24" fmla="*/ 785 w 1060"/>
                  <a:gd name="T25" fmla="*/ 219 h 638"/>
                  <a:gd name="T26" fmla="*/ 770 w 1060"/>
                  <a:gd name="T27" fmla="*/ 185 h 638"/>
                  <a:gd name="T28" fmla="*/ 759 w 1060"/>
                  <a:gd name="T29" fmla="*/ 181 h 638"/>
                  <a:gd name="T30" fmla="*/ 717 w 1060"/>
                  <a:gd name="T31" fmla="*/ 181 h 638"/>
                  <a:gd name="T32" fmla="*/ 691 w 1060"/>
                  <a:gd name="T33" fmla="*/ 200 h 638"/>
                  <a:gd name="T34" fmla="*/ 679 w 1060"/>
                  <a:gd name="T35" fmla="*/ 219 h 638"/>
                  <a:gd name="T36" fmla="*/ 664 w 1060"/>
                  <a:gd name="T37" fmla="*/ 298 h 638"/>
                  <a:gd name="T38" fmla="*/ 657 w 1060"/>
                  <a:gd name="T39" fmla="*/ 332 h 638"/>
                  <a:gd name="T40" fmla="*/ 645 w 1060"/>
                  <a:gd name="T41" fmla="*/ 343 h 638"/>
                  <a:gd name="T42" fmla="*/ 630 w 1060"/>
                  <a:gd name="T43" fmla="*/ 347 h 638"/>
                  <a:gd name="T44" fmla="*/ 608 w 1060"/>
                  <a:gd name="T45" fmla="*/ 339 h 638"/>
                  <a:gd name="T46" fmla="*/ 581 w 1060"/>
                  <a:gd name="T47" fmla="*/ 321 h 638"/>
                  <a:gd name="T48" fmla="*/ 540 w 1060"/>
                  <a:gd name="T49" fmla="*/ 275 h 638"/>
                  <a:gd name="T50" fmla="*/ 540 w 1060"/>
                  <a:gd name="T51" fmla="*/ 241 h 638"/>
                  <a:gd name="T52" fmla="*/ 521 w 1060"/>
                  <a:gd name="T53" fmla="*/ 170 h 638"/>
                  <a:gd name="T54" fmla="*/ 506 w 1060"/>
                  <a:gd name="T55" fmla="*/ 140 h 638"/>
                  <a:gd name="T56" fmla="*/ 479 w 1060"/>
                  <a:gd name="T57" fmla="*/ 117 h 638"/>
                  <a:gd name="T58" fmla="*/ 445 w 1060"/>
                  <a:gd name="T59" fmla="*/ 113 h 638"/>
                  <a:gd name="T60" fmla="*/ 400 w 1060"/>
                  <a:gd name="T61" fmla="*/ 136 h 638"/>
                  <a:gd name="T62" fmla="*/ 393 w 1060"/>
                  <a:gd name="T63" fmla="*/ 147 h 638"/>
                  <a:gd name="T64" fmla="*/ 374 w 1060"/>
                  <a:gd name="T65" fmla="*/ 170 h 638"/>
                  <a:gd name="T66" fmla="*/ 343 w 1060"/>
                  <a:gd name="T67" fmla="*/ 177 h 638"/>
                  <a:gd name="T68" fmla="*/ 310 w 1060"/>
                  <a:gd name="T69" fmla="*/ 155 h 638"/>
                  <a:gd name="T70" fmla="*/ 283 w 1060"/>
                  <a:gd name="T71" fmla="*/ 117 h 638"/>
                  <a:gd name="T72" fmla="*/ 257 w 1060"/>
                  <a:gd name="T73" fmla="*/ 94 h 638"/>
                  <a:gd name="T74" fmla="*/ 245 w 1060"/>
                  <a:gd name="T75" fmla="*/ 87 h 638"/>
                  <a:gd name="T76" fmla="*/ 189 w 1060"/>
                  <a:gd name="T77" fmla="*/ 41 h 638"/>
                  <a:gd name="T78" fmla="*/ 174 w 1060"/>
                  <a:gd name="T79" fmla="*/ 15 h 638"/>
                  <a:gd name="T80" fmla="*/ 170 w 1060"/>
                  <a:gd name="T81" fmla="*/ 11 h 638"/>
                  <a:gd name="T82" fmla="*/ 151 w 1060"/>
                  <a:gd name="T83" fmla="*/ 0 h 638"/>
                  <a:gd name="T84" fmla="*/ 128 w 1060"/>
                  <a:gd name="T85" fmla="*/ 4 h 638"/>
                  <a:gd name="T86" fmla="*/ 113 w 1060"/>
                  <a:gd name="T87" fmla="*/ 11 h 638"/>
                  <a:gd name="T88" fmla="*/ 83 w 1060"/>
                  <a:gd name="T89" fmla="*/ 26 h 638"/>
                  <a:gd name="T90" fmla="*/ 45 w 1060"/>
                  <a:gd name="T91" fmla="*/ 30 h 638"/>
                  <a:gd name="T92" fmla="*/ 15 w 1060"/>
                  <a:gd name="T93" fmla="*/ 23 h 638"/>
                  <a:gd name="T94" fmla="*/ 0 w 1060"/>
                  <a:gd name="T95" fmla="*/ 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0" h="638">
                    <a:moveTo>
                      <a:pt x="970" y="638"/>
                    </a:moveTo>
                    <a:lnTo>
                      <a:pt x="970" y="638"/>
                    </a:lnTo>
                    <a:lnTo>
                      <a:pt x="992" y="592"/>
                    </a:lnTo>
                    <a:lnTo>
                      <a:pt x="1011" y="547"/>
                    </a:lnTo>
                    <a:lnTo>
                      <a:pt x="1034" y="494"/>
                    </a:lnTo>
                    <a:lnTo>
                      <a:pt x="1053" y="434"/>
                    </a:lnTo>
                    <a:lnTo>
                      <a:pt x="1060" y="404"/>
                    </a:lnTo>
                    <a:lnTo>
                      <a:pt x="1060" y="373"/>
                    </a:lnTo>
                    <a:lnTo>
                      <a:pt x="1060" y="347"/>
                    </a:lnTo>
                    <a:lnTo>
                      <a:pt x="1057" y="321"/>
                    </a:lnTo>
                    <a:lnTo>
                      <a:pt x="1049" y="298"/>
                    </a:lnTo>
                    <a:lnTo>
                      <a:pt x="1034" y="275"/>
                    </a:lnTo>
                    <a:lnTo>
                      <a:pt x="1000" y="241"/>
                    </a:lnTo>
                    <a:lnTo>
                      <a:pt x="966" y="219"/>
                    </a:lnTo>
                    <a:lnTo>
                      <a:pt x="936" y="200"/>
                    </a:lnTo>
                    <a:lnTo>
                      <a:pt x="909" y="192"/>
                    </a:lnTo>
                    <a:lnTo>
                      <a:pt x="883" y="189"/>
                    </a:lnTo>
                    <a:lnTo>
                      <a:pt x="860" y="192"/>
                    </a:lnTo>
                    <a:lnTo>
                      <a:pt x="842" y="204"/>
                    </a:lnTo>
                    <a:lnTo>
                      <a:pt x="826" y="219"/>
                    </a:lnTo>
                    <a:lnTo>
                      <a:pt x="815" y="230"/>
                    </a:lnTo>
                    <a:lnTo>
                      <a:pt x="804" y="234"/>
                    </a:lnTo>
                    <a:lnTo>
                      <a:pt x="792" y="226"/>
                    </a:lnTo>
                    <a:lnTo>
                      <a:pt x="785" y="219"/>
                    </a:lnTo>
                    <a:lnTo>
                      <a:pt x="774" y="196"/>
                    </a:lnTo>
                    <a:lnTo>
                      <a:pt x="770" y="185"/>
                    </a:lnTo>
                    <a:lnTo>
                      <a:pt x="759" y="181"/>
                    </a:lnTo>
                    <a:lnTo>
                      <a:pt x="732" y="177"/>
                    </a:lnTo>
                    <a:lnTo>
                      <a:pt x="717" y="181"/>
                    </a:lnTo>
                    <a:lnTo>
                      <a:pt x="702" y="189"/>
                    </a:lnTo>
                    <a:lnTo>
                      <a:pt x="691" y="200"/>
                    </a:lnTo>
                    <a:lnTo>
                      <a:pt x="679" y="219"/>
                    </a:lnTo>
                    <a:lnTo>
                      <a:pt x="668" y="260"/>
                    </a:lnTo>
                    <a:lnTo>
                      <a:pt x="664" y="298"/>
                    </a:lnTo>
                    <a:lnTo>
                      <a:pt x="657" y="332"/>
                    </a:lnTo>
                    <a:lnTo>
                      <a:pt x="657" y="336"/>
                    </a:lnTo>
                    <a:lnTo>
                      <a:pt x="645" y="343"/>
                    </a:lnTo>
                    <a:lnTo>
                      <a:pt x="642" y="347"/>
                    </a:lnTo>
                    <a:lnTo>
                      <a:pt x="630" y="347"/>
                    </a:lnTo>
                    <a:lnTo>
                      <a:pt x="623" y="343"/>
                    </a:lnTo>
                    <a:lnTo>
                      <a:pt x="608" y="339"/>
                    </a:lnTo>
                    <a:lnTo>
                      <a:pt x="581" y="321"/>
                    </a:lnTo>
                    <a:lnTo>
                      <a:pt x="562" y="298"/>
                    </a:lnTo>
                    <a:lnTo>
                      <a:pt x="540" y="275"/>
                    </a:lnTo>
                    <a:lnTo>
                      <a:pt x="540" y="241"/>
                    </a:lnTo>
                    <a:lnTo>
                      <a:pt x="532" y="207"/>
                    </a:lnTo>
                    <a:lnTo>
                      <a:pt x="521" y="170"/>
                    </a:lnTo>
                    <a:lnTo>
                      <a:pt x="513" y="155"/>
                    </a:lnTo>
                    <a:lnTo>
                      <a:pt x="506" y="140"/>
                    </a:lnTo>
                    <a:lnTo>
                      <a:pt x="494" y="124"/>
                    </a:lnTo>
                    <a:lnTo>
                      <a:pt x="479" y="117"/>
                    </a:lnTo>
                    <a:lnTo>
                      <a:pt x="464" y="113"/>
                    </a:lnTo>
                    <a:lnTo>
                      <a:pt x="445" y="113"/>
                    </a:lnTo>
                    <a:lnTo>
                      <a:pt x="423" y="121"/>
                    </a:lnTo>
                    <a:lnTo>
                      <a:pt x="400" y="136"/>
                    </a:lnTo>
                    <a:lnTo>
                      <a:pt x="393" y="147"/>
                    </a:lnTo>
                    <a:lnTo>
                      <a:pt x="385" y="158"/>
                    </a:lnTo>
                    <a:lnTo>
                      <a:pt x="374" y="170"/>
                    </a:lnTo>
                    <a:lnTo>
                      <a:pt x="359" y="177"/>
                    </a:lnTo>
                    <a:lnTo>
                      <a:pt x="343" y="177"/>
                    </a:lnTo>
                    <a:lnTo>
                      <a:pt x="328" y="173"/>
                    </a:lnTo>
                    <a:lnTo>
                      <a:pt x="310" y="155"/>
                    </a:lnTo>
                    <a:lnTo>
                      <a:pt x="283" y="117"/>
                    </a:lnTo>
                    <a:lnTo>
                      <a:pt x="268" y="102"/>
                    </a:lnTo>
                    <a:lnTo>
                      <a:pt x="257" y="94"/>
                    </a:lnTo>
                    <a:lnTo>
                      <a:pt x="245" y="87"/>
                    </a:lnTo>
                    <a:lnTo>
                      <a:pt x="215" y="68"/>
                    </a:lnTo>
                    <a:lnTo>
                      <a:pt x="189" y="41"/>
                    </a:lnTo>
                    <a:lnTo>
                      <a:pt x="177" y="26"/>
                    </a:lnTo>
                    <a:lnTo>
                      <a:pt x="174" y="15"/>
                    </a:lnTo>
                    <a:lnTo>
                      <a:pt x="170" y="11"/>
                    </a:lnTo>
                    <a:lnTo>
                      <a:pt x="159" y="4"/>
                    </a:lnTo>
                    <a:lnTo>
                      <a:pt x="151" y="0"/>
                    </a:lnTo>
                    <a:lnTo>
                      <a:pt x="140" y="4"/>
                    </a:lnTo>
                    <a:lnTo>
                      <a:pt x="128" y="4"/>
                    </a:lnTo>
                    <a:lnTo>
                      <a:pt x="113" y="11"/>
                    </a:lnTo>
                    <a:lnTo>
                      <a:pt x="98" y="23"/>
                    </a:lnTo>
                    <a:lnTo>
                      <a:pt x="83" y="26"/>
                    </a:lnTo>
                    <a:lnTo>
                      <a:pt x="64" y="30"/>
                    </a:lnTo>
                    <a:lnTo>
                      <a:pt x="45" y="30"/>
                    </a:lnTo>
                    <a:lnTo>
                      <a:pt x="30" y="26"/>
                    </a:lnTo>
                    <a:lnTo>
                      <a:pt x="15" y="23"/>
                    </a:lnTo>
                    <a:lnTo>
                      <a:pt x="4" y="15"/>
                    </a:lnTo>
                    <a:lnTo>
                      <a:pt x="0" y="7"/>
                    </a:lnTo>
                  </a:path>
                </a:pathLst>
              </a:custGeom>
              <a:noFill/>
              <a:ln w="23813">
                <a:solidFill>
                  <a:srgbClr val="59BDED"/>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19" name="Freeform 10"/>
              <p:cNvSpPr>
                <a:spLocks noChangeArrowheads="1"/>
              </p:cNvSpPr>
              <p:nvPr/>
            </p:nvSpPr>
            <p:spPr bwMode="auto">
              <a:xfrm>
                <a:off x="4533" y="5077"/>
                <a:ext cx="2283" cy="2238"/>
              </a:xfrm>
              <a:custGeom>
                <a:avLst/>
                <a:gdLst>
                  <a:gd name="T0" fmla="*/ 1328 w 1452"/>
                  <a:gd name="T1" fmla="*/ 200 h 1423"/>
                  <a:gd name="T2" fmla="*/ 1218 w 1452"/>
                  <a:gd name="T3" fmla="*/ 215 h 1423"/>
                  <a:gd name="T4" fmla="*/ 1177 w 1452"/>
                  <a:gd name="T5" fmla="*/ 215 h 1423"/>
                  <a:gd name="T6" fmla="*/ 1124 w 1452"/>
                  <a:gd name="T7" fmla="*/ 177 h 1423"/>
                  <a:gd name="T8" fmla="*/ 1071 w 1452"/>
                  <a:gd name="T9" fmla="*/ 215 h 1423"/>
                  <a:gd name="T10" fmla="*/ 1049 w 1452"/>
                  <a:gd name="T11" fmla="*/ 336 h 1423"/>
                  <a:gd name="T12" fmla="*/ 1000 w 1452"/>
                  <a:gd name="T13" fmla="*/ 336 h 1423"/>
                  <a:gd name="T14" fmla="*/ 935 w 1452"/>
                  <a:gd name="T15" fmla="*/ 276 h 1423"/>
                  <a:gd name="T16" fmla="*/ 898 w 1452"/>
                  <a:gd name="T17" fmla="*/ 136 h 1423"/>
                  <a:gd name="T18" fmla="*/ 815 w 1452"/>
                  <a:gd name="T19" fmla="*/ 121 h 1423"/>
                  <a:gd name="T20" fmla="*/ 766 w 1452"/>
                  <a:gd name="T21" fmla="*/ 166 h 1423"/>
                  <a:gd name="T22" fmla="*/ 702 w 1452"/>
                  <a:gd name="T23" fmla="*/ 151 h 1423"/>
                  <a:gd name="T24" fmla="*/ 637 w 1452"/>
                  <a:gd name="T25" fmla="*/ 83 h 1423"/>
                  <a:gd name="T26" fmla="*/ 569 w 1452"/>
                  <a:gd name="T27" fmla="*/ 11 h 1423"/>
                  <a:gd name="T28" fmla="*/ 520 w 1452"/>
                  <a:gd name="T29" fmla="*/ 4 h 1423"/>
                  <a:gd name="T30" fmla="*/ 456 w 1452"/>
                  <a:gd name="T31" fmla="*/ 27 h 1423"/>
                  <a:gd name="T32" fmla="*/ 392 w 1452"/>
                  <a:gd name="T33" fmla="*/ 8 h 1423"/>
                  <a:gd name="T34" fmla="*/ 336 w 1452"/>
                  <a:gd name="T35" fmla="*/ 91 h 1423"/>
                  <a:gd name="T36" fmla="*/ 230 w 1452"/>
                  <a:gd name="T37" fmla="*/ 117 h 1423"/>
                  <a:gd name="T38" fmla="*/ 177 w 1452"/>
                  <a:gd name="T39" fmla="*/ 170 h 1423"/>
                  <a:gd name="T40" fmla="*/ 215 w 1452"/>
                  <a:gd name="T41" fmla="*/ 227 h 1423"/>
                  <a:gd name="T42" fmla="*/ 203 w 1452"/>
                  <a:gd name="T43" fmla="*/ 279 h 1423"/>
                  <a:gd name="T44" fmla="*/ 158 w 1452"/>
                  <a:gd name="T45" fmla="*/ 321 h 1423"/>
                  <a:gd name="T46" fmla="*/ 102 w 1452"/>
                  <a:gd name="T47" fmla="*/ 634 h 1423"/>
                  <a:gd name="T48" fmla="*/ 64 w 1452"/>
                  <a:gd name="T49" fmla="*/ 721 h 1423"/>
                  <a:gd name="T50" fmla="*/ 4 w 1452"/>
                  <a:gd name="T51" fmla="*/ 781 h 1423"/>
                  <a:gd name="T52" fmla="*/ 30 w 1452"/>
                  <a:gd name="T53" fmla="*/ 849 h 1423"/>
                  <a:gd name="T54" fmla="*/ 49 w 1452"/>
                  <a:gd name="T55" fmla="*/ 928 h 1423"/>
                  <a:gd name="T56" fmla="*/ 41 w 1452"/>
                  <a:gd name="T57" fmla="*/ 981 h 1423"/>
                  <a:gd name="T58" fmla="*/ 124 w 1452"/>
                  <a:gd name="T59" fmla="*/ 1030 h 1423"/>
                  <a:gd name="T60" fmla="*/ 279 w 1452"/>
                  <a:gd name="T61" fmla="*/ 1068 h 1423"/>
                  <a:gd name="T62" fmla="*/ 351 w 1452"/>
                  <a:gd name="T63" fmla="*/ 1072 h 1423"/>
                  <a:gd name="T64" fmla="*/ 366 w 1452"/>
                  <a:gd name="T65" fmla="*/ 1098 h 1423"/>
                  <a:gd name="T66" fmla="*/ 419 w 1452"/>
                  <a:gd name="T67" fmla="*/ 1057 h 1423"/>
                  <a:gd name="T68" fmla="*/ 456 w 1452"/>
                  <a:gd name="T69" fmla="*/ 1026 h 1423"/>
                  <a:gd name="T70" fmla="*/ 475 w 1452"/>
                  <a:gd name="T71" fmla="*/ 1064 h 1423"/>
                  <a:gd name="T72" fmla="*/ 468 w 1452"/>
                  <a:gd name="T73" fmla="*/ 1113 h 1423"/>
                  <a:gd name="T74" fmla="*/ 543 w 1452"/>
                  <a:gd name="T75" fmla="*/ 1151 h 1423"/>
                  <a:gd name="T76" fmla="*/ 585 w 1452"/>
                  <a:gd name="T77" fmla="*/ 1230 h 1423"/>
                  <a:gd name="T78" fmla="*/ 645 w 1452"/>
                  <a:gd name="T79" fmla="*/ 1234 h 1423"/>
                  <a:gd name="T80" fmla="*/ 777 w 1452"/>
                  <a:gd name="T81" fmla="*/ 1177 h 1423"/>
                  <a:gd name="T82" fmla="*/ 826 w 1452"/>
                  <a:gd name="T83" fmla="*/ 1185 h 1423"/>
                  <a:gd name="T84" fmla="*/ 811 w 1452"/>
                  <a:gd name="T85" fmla="*/ 1275 h 1423"/>
                  <a:gd name="T86" fmla="*/ 841 w 1452"/>
                  <a:gd name="T87" fmla="*/ 1306 h 1423"/>
                  <a:gd name="T88" fmla="*/ 905 w 1452"/>
                  <a:gd name="T89" fmla="*/ 1415 h 1423"/>
                  <a:gd name="T90" fmla="*/ 928 w 1452"/>
                  <a:gd name="T91" fmla="*/ 1366 h 1423"/>
                  <a:gd name="T92" fmla="*/ 913 w 1452"/>
                  <a:gd name="T93" fmla="*/ 1306 h 1423"/>
                  <a:gd name="T94" fmla="*/ 966 w 1452"/>
                  <a:gd name="T95" fmla="*/ 1253 h 1423"/>
                  <a:gd name="T96" fmla="*/ 988 w 1452"/>
                  <a:gd name="T97" fmla="*/ 1211 h 1423"/>
                  <a:gd name="T98" fmla="*/ 962 w 1452"/>
                  <a:gd name="T99" fmla="*/ 1143 h 1423"/>
                  <a:gd name="T100" fmla="*/ 973 w 1452"/>
                  <a:gd name="T101" fmla="*/ 1026 h 1423"/>
                  <a:gd name="T102" fmla="*/ 1000 w 1452"/>
                  <a:gd name="T103" fmla="*/ 1034 h 1423"/>
                  <a:gd name="T104" fmla="*/ 1056 w 1452"/>
                  <a:gd name="T105" fmla="*/ 1011 h 1423"/>
                  <a:gd name="T106" fmla="*/ 1147 w 1452"/>
                  <a:gd name="T107" fmla="*/ 845 h 1423"/>
                  <a:gd name="T108" fmla="*/ 1207 w 1452"/>
                  <a:gd name="T109" fmla="*/ 849 h 1423"/>
                  <a:gd name="T110" fmla="*/ 1298 w 1452"/>
                  <a:gd name="T111" fmla="*/ 842 h 1423"/>
                  <a:gd name="T112" fmla="*/ 1313 w 1452"/>
                  <a:gd name="T113" fmla="*/ 706 h 1423"/>
                  <a:gd name="T114" fmla="*/ 1358 w 1452"/>
                  <a:gd name="T115" fmla="*/ 634 h 1423"/>
                  <a:gd name="T116" fmla="*/ 1445 w 1452"/>
                  <a:gd name="T117" fmla="*/ 434 h 1423"/>
                  <a:gd name="T118" fmla="*/ 1441 w 1452"/>
                  <a:gd name="T119" fmla="*/ 29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2" h="1423">
                    <a:moveTo>
                      <a:pt x="1426" y="276"/>
                    </a:moveTo>
                    <a:lnTo>
                      <a:pt x="1426" y="276"/>
                    </a:lnTo>
                    <a:lnTo>
                      <a:pt x="1392" y="242"/>
                    </a:lnTo>
                    <a:lnTo>
                      <a:pt x="1358" y="215"/>
                    </a:lnTo>
                    <a:lnTo>
                      <a:pt x="1328" y="200"/>
                    </a:lnTo>
                    <a:lnTo>
                      <a:pt x="1301" y="189"/>
                    </a:lnTo>
                    <a:lnTo>
                      <a:pt x="1275" y="185"/>
                    </a:lnTo>
                    <a:lnTo>
                      <a:pt x="1252" y="189"/>
                    </a:lnTo>
                    <a:lnTo>
                      <a:pt x="1234" y="200"/>
                    </a:lnTo>
                    <a:lnTo>
                      <a:pt x="1218" y="215"/>
                    </a:lnTo>
                    <a:lnTo>
                      <a:pt x="1207" y="227"/>
                    </a:lnTo>
                    <a:lnTo>
                      <a:pt x="1196" y="230"/>
                    </a:lnTo>
                    <a:lnTo>
                      <a:pt x="1184" y="227"/>
                    </a:lnTo>
                    <a:lnTo>
                      <a:pt x="1177" y="215"/>
                    </a:lnTo>
                    <a:lnTo>
                      <a:pt x="1166" y="193"/>
                    </a:lnTo>
                    <a:lnTo>
                      <a:pt x="1162" y="181"/>
                    </a:lnTo>
                    <a:lnTo>
                      <a:pt x="1151" y="177"/>
                    </a:lnTo>
                    <a:lnTo>
                      <a:pt x="1124" y="177"/>
                    </a:lnTo>
                    <a:lnTo>
                      <a:pt x="1109" y="177"/>
                    </a:lnTo>
                    <a:lnTo>
                      <a:pt x="1094" y="185"/>
                    </a:lnTo>
                    <a:lnTo>
                      <a:pt x="1083" y="196"/>
                    </a:lnTo>
                    <a:lnTo>
                      <a:pt x="1071" y="215"/>
                    </a:lnTo>
                    <a:lnTo>
                      <a:pt x="1060" y="257"/>
                    </a:lnTo>
                    <a:lnTo>
                      <a:pt x="1056" y="294"/>
                    </a:lnTo>
                    <a:lnTo>
                      <a:pt x="1049" y="328"/>
                    </a:lnTo>
                    <a:lnTo>
                      <a:pt x="1049" y="336"/>
                    </a:lnTo>
                    <a:lnTo>
                      <a:pt x="1037" y="343"/>
                    </a:lnTo>
                    <a:lnTo>
                      <a:pt x="1034" y="343"/>
                    </a:lnTo>
                    <a:lnTo>
                      <a:pt x="1022" y="343"/>
                    </a:lnTo>
                    <a:lnTo>
                      <a:pt x="1015" y="343"/>
                    </a:lnTo>
                    <a:lnTo>
                      <a:pt x="1000" y="336"/>
                    </a:lnTo>
                    <a:lnTo>
                      <a:pt x="977" y="317"/>
                    </a:lnTo>
                    <a:lnTo>
                      <a:pt x="954" y="298"/>
                    </a:lnTo>
                    <a:lnTo>
                      <a:pt x="935" y="276"/>
                    </a:lnTo>
                    <a:lnTo>
                      <a:pt x="932" y="238"/>
                    </a:lnTo>
                    <a:lnTo>
                      <a:pt x="924" y="204"/>
                    </a:lnTo>
                    <a:lnTo>
                      <a:pt x="913" y="166"/>
                    </a:lnTo>
                    <a:lnTo>
                      <a:pt x="905" y="151"/>
                    </a:lnTo>
                    <a:lnTo>
                      <a:pt x="898" y="136"/>
                    </a:lnTo>
                    <a:lnTo>
                      <a:pt x="886" y="125"/>
                    </a:lnTo>
                    <a:lnTo>
                      <a:pt x="871" y="117"/>
                    </a:lnTo>
                    <a:lnTo>
                      <a:pt x="856" y="113"/>
                    </a:lnTo>
                    <a:lnTo>
                      <a:pt x="837" y="113"/>
                    </a:lnTo>
                    <a:lnTo>
                      <a:pt x="815" y="121"/>
                    </a:lnTo>
                    <a:lnTo>
                      <a:pt x="792" y="136"/>
                    </a:lnTo>
                    <a:lnTo>
                      <a:pt x="785" y="147"/>
                    </a:lnTo>
                    <a:lnTo>
                      <a:pt x="777" y="155"/>
                    </a:lnTo>
                    <a:lnTo>
                      <a:pt x="766" y="166"/>
                    </a:lnTo>
                    <a:lnTo>
                      <a:pt x="751" y="174"/>
                    </a:lnTo>
                    <a:lnTo>
                      <a:pt x="735" y="177"/>
                    </a:lnTo>
                    <a:lnTo>
                      <a:pt x="720" y="170"/>
                    </a:lnTo>
                    <a:lnTo>
                      <a:pt x="702" y="151"/>
                    </a:lnTo>
                    <a:lnTo>
                      <a:pt x="675" y="117"/>
                    </a:lnTo>
                    <a:lnTo>
                      <a:pt x="660" y="98"/>
                    </a:lnTo>
                    <a:lnTo>
                      <a:pt x="652" y="91"/>
                    </a:lnTo>
                    <a:lnTo>
                      <a:pt x="637" y="83"/>
                    </a:lnTo>
                    <a:lnTo>
                      <a:pt x="607" y="64"/>
                    </a:lnTo>
                    <a:lnTo>
                      <a:pt x="581" y="38"/>
                    </a:lnTo>
                    <a:lnTo>
                      <a:pt x="569" y="27"/>
                    </a:lnTo>
                    <a:lnTo>
                      <a:pt x="569" y="11"/>
                    </a:lnTo>
                    <a:lnTo>
                      <a:pt x="566" y="8"/>
                    </a:lnTo>
                    <a:lnTo>
                      <a:pt x="554" y="0"/>
                    </a:lnTo>
                    <a:lnTo>
                      <a:pt x="543" y="0"/>
                    </a:lnTo>
                    <a:lnTo>
                      <a:pt x="536" y="0"/>
                    </a:lnTo>
                    <a:lnTo>
                      <a:pt x="520" y="4"/>
                    </a:lnTo>
                    <a:lnTo>
                      <a:pt x="509" y="11"/>
                    </a:lnTo>
                    <a:lnTo>
                      <a:pt x="490" y="19"/>
                    </a:lnTo>
                    <a:lnTo>
                      <a:pt x="475" y="27"/>
                    </a:lnTo>
                    <a:lnTo>
                      <a:pt x="456" y="27"/>
                    </a:lnTo>
                    <a:lnTo>
                      <a:pt x="437" y="27"/>
                    </a:lnTo>
                    <a:lnTo>
                      <a:pt x="422" y="27"/>
                    </a:lnTo>
                    <a:lnTo>
                      <a:pt x="411" y="23"/>
                    </a:lnTo>
                    <a:lnTo>
                      <a:pt x="400" y="15"/>
                    </a:lnTo>
                    <a:lnTo>
                      <a:pt x="392" y="8"/>
                    </a:lnTo>
                    <a:lnTo>
                      <a:pt x="343" y="79"/>
                    </a:lnTo>
                    <a:lnTo>
                      <a:pt x="339" y="83"/>
                    </a:lnTo>
                    <a:lnTo>
                      <a:pt x="336" y="91"/>
                    </a:lnTo>
                    <a:lnTo>
                      <a:pt x="324" y="98"/>
                    </a:lnTo>
                    <a:lnTo>
                      <a:pt x="313" y="106"/>
                    </a:lnTo>
                    <a:lnTo>
                      <a:pt x="294" y="113"/>
                    </a:lnTo>
                    <a:lnTo>
                      <a:pt x="264" y="117"/>
                    </a:lnTo>
                    <a:lnTo>
                      <a:pt x="230" y="117"/>
                    </a:lnTo>
                    <a:lnTo>
                      <a:pt x="196" y="132"/>
                    </a:lnTo>
                    <a:lnTo>
                      <a:pt x="188" y="140"/>
                    </a:lnTo>
                    <a:lnTo>
                      <a:pt x="181" y="155"/>
                    </a:lnTo>
                    <a:lnTo>
                      <a:pt x="177" y="170"/>
                    </a:lnTo>
                    <a:lnTo>
                      <a:pt x="181" y="181"/>
                    </a:lnTo>
                    <a:lnTo>
                      <a:pt x="188" y="196"/>
                    </a:lnTo>
                    <a:lnTo>
                      <a:pt x="203" y="211"/>
                    </a:lnTo>
                    <a:lnTo>
                      <a:pt x="215" y="227"/>
                    </a:lnTo>
                    <a:lnTo>
                      <a:pt x="222" y="242"/>
                    </a:lnTo>
                    <a:lnTo>
                      <a:pt x="222" y="253"/>
                    </a:lnTo>
                    <a:lnTo>
                      <a:pt x="222" y="264"/>
                    </a:lnTo>
                    <a:lnTo>
                      <a:pt x="215" y="272"/>
                    </a:lnTo>
                    <a:lnTo>
                      <a:pt x="203" y="279"/>
                    </a:lnTo>
                    <a:lnTo>
                      <a:pt x="185" y="287"/>
                    </a:lnTo>
                    <a:lnTo>
                      <a:pt x="177" y="291"/>
                    </a:lnTo>
                    <a:lnTo>
                      <a:pt x="170" y="298"/>
                    </a:lnTo>
                    <a:lnTo>
                      <a:pt x="158" y="321"/>
                    </a:lnTo>
                    <a:lnTo>
                      <a:pt x="151" y="355"/>
                    </a:lnTo>
                    <a:lnTo>
                      <a:pt x="139" y="419"/>
                    </a:lnTo>
                    <a:lnTo>
                      <a:pt x="98" y="517"/>
                    </a:lnTo>
                    <a:lnTo>
                      <a:pt x="102" y="634"/>
                    </a:lnTo>
                    <a:lnTo>
                      <a:pt x="102" y="645"/>
                    </a:lnTo>
                    <a:lnTo>
                      <a:pt x="94" y="672"/>
                    </a:lnTo>
                    <a:lnTo>
                      <a:pt x="87" y="687"/>
                    </a:lnTo>
                    <a:lnTo>
                      <a:pt x="75" y="706"/>
                    </a:lnTo>
                    <a:lnTo>
                      <a:pt x="64" y="721"/>
                    </a:lnTo>
                    <a:lnTo>
                      <a:pt x="41" y="740"/>
                    </a:lnTo>
                    <a:lnTo>
                      <a:pt x="22" y="755"/>
                    </a:lnTo>
                    <a:lnTo>
                      <a:pt x="11" y="770"/>
                    </a:lnTo>
                    <a:lnTo>
                      <a:pt x="4" y="781"/>
                    </a:lnTo>
                    <a:lnTo>
                      <a:pt x="0" y="796"/>
                    </a:lnTo>
                    <a:lnTo>
                      <a:pt x="4" y="808"/>
                    </a:lnTo>
                    <a:lnTo>
                      <a:pt x="7" y="819"/>
                    </a:lnTo>
                    <a:lnTo>
                      <a:pt x="30" y="849"/>
                    </a:lnTo>
                    <a:lnTo>
                      <a:pt x="45" y="864"/>
                    </a:lnTo>
                    <a:lnTo>
                      <a:pt x="49" y="883"/>
                    </a:lnTo>
                    <a:lnTo>
                      <a:pt x="53" y="894"/>
                    </a:lnTo>
                    <a:lnTo>
                      <a:pt x="53" y="909"/>
                    </a:lnTo>
                    <a:lnTo>
                      <a:pt x="49" y="928"/>
                    </a:lnTo>
                    <a:lnTo>
                      <a:pt x="49" y="936"/>
                    </a:lnTo>
                    <a:lnTo>
                      <a:pt x="45" y="947"/>
                    </a:lnTo>
                    <a:lnTo>
                      <a:pt x="41" y="970"/>
                    </a:lnTo>
                    <a:lnTo>
                      <a:pt x="41" y="981"/>
                    </a:lnTo>
                    <a:lnTo>
                      <a:pt x="49" y="996"/>
                    </a:lnTo>
                    <a:lnTo>
                      <a:pt x="60" y="1008"/>
                    </a:lnTo>
                    <a:lnTo>
                      <a:pt x="79" y="1015"/>
                    </a:lnTo>
                    <a:lnTo>
                      <a:pt x="124" y="1030"/>
                    </a:lnTo>
                    <a:lnTo>
                      <a:pt x="162" y="1045"/>
                    </a:lnTo>
                    <a:lnTo>
                      <a:pt x="200" y="1060"/>
                    </a:lnTo>
                    <a:lnTo>
                      <a:pt x="245" y="1072"/>
                    </a:lnTo>
                    <a:lnTo>
                      <a:pt x="279" y="1068"/>
                    </a:lnTo>
                    <a:lnTo>
                      <a:pt x="305" y="1064"/>
                    </a:lnTo>
                    <a:lnTo>
                      <a:pt x="351" y="1072"/>
                    </a:lnTo>
                    <a:lnTo>
                      <a:pt x="354" y="1079"/>
                    </a:lnTo>
                    <a:lnTo>
                      <a:pt x="354" y="1087"/>
                    </a:lnTo>
                    <a:lnTo>
                      <a:pt x="358" y="1094"/>
                    </a:lnTo>
                    <a:lnTo>
                      <a:pt x="366" y="1098"/>
                    </a:lnTo>
                    <a:lnTo>
                      <a:pt x="377" y="1098"/>
                    </a:lnTo>
                    <a:lnTo>
                      <a:pt x="396" y="1091"/>
                    </a:lnTo>
                    <a:lnTo>
                      <a:pt x="407" y="1075"/>
                    </a:lnTo>
                    <a:lnTo>
                      <a:pt x="415" y="1068"/>
                    </a:lnTo>
                    <a:lnTo>
                      <a:pt x="419" y="1057"/>
                    </a:lnTo>
                    <a:lnTo>
                      <a:pt x="422" y="1041"/>
                    </a:lnTo>
                    <a:lnTo>
                      <a:pt x="434" y="1034"/>
                    </a:lnTo>
                    <a:lnTo>
                      <a:pt x="445" y="1026"/>
                    </a:lnTo>
                    <a:lnTo>
                      <a:pt x="456" y="1026"/>
                    </a:lnTo>
                    <a:lnTo>
                      <a:pt x="468" y="1026"/>
                    </a:lnTo>
                    <a:lnTo>
                      <a:pt x="475" y="1034"/>
                    </a:lnTo>
                    <a:lnTo>
                      <a:pt x="479" y="1045"/>
                    </a:lnTo>
                    <a:lnTo>
                      <a:pt x="475" y="1064"/>
                    </a:lnTo>
                    <a:lnTo>
                      <a:pt x="468" y="1072"/>
                    </a:lnTo>
                    <a:lnTo>
                      <a:pt x="456" y="1083"/>
                    </a:lnTo>
                    <a:lnTo>
                      <a:pt x="456" y="1094"/>
                    </a:lnTo>
                    <a:lnTo>
                      <a:pt x="456" y="1102"/>
                    </a:lnTo>
                    <a:lnTo>
                      <a:pt x="468" y="1113"/>
                    </a:lnTo>
                    <a:lnTo>
                      <a:pt x="486" y="1121"/>
                    </a:lnTo>
                    <a:lnTo>
                      <a:pt x="502" y="1124"/>
                    </a:lnTo>
                    <a:lnTo>
                      <a:pt x="528" y="1140"/>
                    </a:lnTo>
                    <a:lnTo>
                      <a:pt x="543" y="1151"/>
                    </a:lnTo>
                    <a:lnTo>
                      <a:pt x="558" y="1162"/>
                    </a:lnTo>
                    <a:lnTo>
                      <a:pt x="569" y="1177"/>
                    </a:lnTo>
                    <a:lnTo>
                      <a:pt x="577" y="1196"/>
                    </a:lnTo>
                    <a:lnTo>
                      <a:pt x="585" y="1230"/>
                    </a:lnTo>
                    <a:lnTo>
                      <a:pt x="592" y="1241"/>
                    </a:lnTo>
                    <a:lnTo>
                      <a:pt x="600" y="1245"/>
                    </a:lnTo>
                    <a:lnTo>
                      <a:pt x="607" y="1249"/>
                    </a:lnTo>
                    <a:lnTo>
                      <a:pt x="615" y="1249"/>
                    </a:lnTo>
                    <a:lnTo>
                      <a:pt x="645" y="1234"/>
                    </a:lnTo>
                    <a:lnTo>
                      <a:pt x="683" y="1215"/>
                    </a:lnTo>
                    <a:lnTo>
                      <a:pt x="728" y="1196"/>
                    </a:lnTo>
                    <a:lnTo>
                      <a:pt x="777" y="1177"/>
                    </a:lnTo>
                    <a:lnTo>
                      <a:pt x="788" y="1174"/>
                    </a:lnTo>
                    <a:lnTo>
                      <a:pt x="796" y="1174"/>
                    </a:lnTo>
                    <a:lnTo>
                      <a:pt x="807" y="1170"/>
                    </a:lnTo>
                    <a:lnTo>
                      <a:pt x="818" y="1174"/>
                    </a:lnTo>
                    <a:lnTo>
                      <a:pt x="826" y="1185"/>
                    </a:lnTo>
                    <a:lnTo>
                      <a:pt x="826" y="1200"/>
                    </a:lnTo>
                    <a:lnTo>
                      <a:pt x="818" y="1226"/>
                    </a:lnTo>
                    <a:lnTo>
                      <a:pt x="811" y="1257"/>
                    </a:lnTo>
                    <a:lnTo>
                      <a:pt x="811" y="1275"/>
                    </a:lnTo>
                    <a:lnTo>
                      <a:pt x="815" y="1291"/>
                    </a:lnTo>
                    <a:lnTo>
                      <a:pt x="818" y="1298"/>
                    </a:lnTo>
                    <a:lnTo>
                      <a:pt x="826" y="1306"/>
                    </a:lnTo>
                    <a:lnTo>
                      <a:pt x="834" y="1306"/>
                    </a:lnTo>
                    <a:lnTo>
                      <a:pt x="841" y="1306"/>
                    </a:lnTo>
                    <a:lnTo>
                      <a:pt x="860" y="1336"/>
                    </a:lnTo>
                    <a:lnTo>
                      <a:pt x="883" y="1370"/>
                    </a:lnTo>
                    <a:lnTo>
                      <a:pt x="905" y="1415"/>
                    </a:lnTo>
                    <a:lnTo>
                      <a:pt x="909" y="1423"/>
                    </a:lnTo>
                    <a:lnTo>
                      <a:pt x="917" y="1411"/>
                    </a:lnTo>
                    <a:lnTo>
                      <a:pt x="924" y="1381"/>
                    </a:lnTo>
                    <a:lnTo>
                      <a:pt x="928" y="1366"/>
                    </a:lnTo>
                    <a:lnTo>
                      <a:pt x="928" y="1347"/>
                    </a:lnTo>
                    <a:lnTo>
                      <a:pt x="924" y="1328"/>
                    </a:lnTo>
                    <a:lnTo>
                      <a:pt x="913" y="1309"/>
                    </a:lnTo>
                    <a:lnTo>
                      <a:pt x="913" y="1306"/>
                    </a:lnTo>
                    <a:lnTo>
                      <a:pt x="917" y="1287"/>
                    </a:lnTo>
                    <a:lnTo>
                      <a:pt x="924" y="1279"/>
                    </a:lnTo>
                    <a:lnTo>
                      <a:pt x="932" y="1268"/>
                    </a:lnTo>
                    <a:lnTo>
                      <a:pt x="947" y="1260"/>
                    </a:lnTo>
                    <a:lnTo>
                      <a:pt x="966" y="1253"/>
                    </a:lnTo>
                    <a:lnTo>
                      <a:pt x="973" y="1249"/>
                    </a:lnTo>
                    <a:lnTo>
                      <a:pt x="985" y="1234"/>
                    </a:lnTo>
                    <a:lnTo>
                      <a:pt x="988" y="1223"/>
                    </a:lnTo>
                    <a:lnTo>
                      <a:pt x="988" y="1211"/>
                    </a:lnTo>
                    <a:lnTo>
                      <a:pt x="988" y="1200"/>
                    </a:lnTo>
                    <a:lnTo>
                      <a:pt x="981" y="1185"/>
                    </a:lnTo>
                    <a:lnTo>
                      <a:pt x="969" y="1166"/>
                    </a:lnTo>
                    <a:lnTo>
                      <a:pt x="962" y="1143"/>
                    </a:lnTo>
                    <a:lnTo>
                      <a:pt x="958" y="1117"/>
                    </a:lnTo>
                    <a:lnTo>
                      <a:pt x="954" y="1091"/>
                    </a:lnTo>
                    <a:lnTo>
                      <a:pt x="958" y="1064"/>
                    </a:lnTo>
                    <a:lnTo>
                      <a:pt x="966" y="1041"/>
                    </a:lnTo>
                    <a:lnTo>
                      <a:pt x="973" y="1026"/>
                    </a:lnTo>
                    <a:lnTo>
                      <a:pt x="981" y="1019"/>
                    </a:lnTo>
                    <a:lnTo>
                      <a:pt x="988" y="1019"/>
                    </a:lnTo>
                    <a:lnTo>
                      <a:pt x="996" y="1026"/>
                    </a:lnTo>
                    <a:lnTo>
                      <a:pt x="1000" y="1034"/>
                    </a:lnTo>
                    <a:lnTo>
                      <a:pt x="1011" y="1038"/>
                    </a:lnTo>
                    <a:lnTo>
                      <a:pt x="1022" y="1041"/>
                    </a:lnTo>
                    <a:lnTo>
                      <a:pt x="1034" y="1038"/>
                    </a:lnTo>
                    <a:lnTo>
                      <a:pt x="1045" y="1030"/>
                    </a:lnTo>
                    <a:lnTo>
                      <a:pt x="1056" y="1011"/>
                    </a:lnTo>
                    <a:lnTo>
                      <a:pt x="1132" y="860"/>
                    </a:lnTo>
                    <a:lnTo>
                      <a:pt x="1135" y="853"/>
                    </a:lnTo>
                    <a:lnTo>
                      <a:pt x="1147" y="845"/>
                    </a:lnTo>
                    <a:lnTo>
                      <a:pt x="1154" y="842"/>
                    </a:lnTo>
                    <a:lnTo>
                      <a:pt x="1169" y="842"/>
                    </a:lnTo>
                    <a:lnTo>
                      <a:pt x="1184" y="842"/>
                    </a:lnTo>
                    <a:lnTo>
                      <a:pt x="1207" y="849"/>
                    </a:lnTo>
                    <a:lnTo>
                      <a:pt x="1245" y="860"/>
                    </a:lnTo>
                    <a:lnTo>
                      <a:pt x="1264" y="860"/>
                    </a:lnTo>
                    <a:lnTo>
                      <a:pt x="1275" y="860"/>
                    </a:lnTo>
                    <a:lnTo>
                      <a:pt x="1286" y="853"/>
                    </a:lnTo>
                    <a:lnTo>
                      <a:pt x="1298" y="842"/>
                    </a:lnTo>
                    <a:lnTo>
                      <a:pt x="1301" y="819"/>
                    </a:lnTo>
                    <a:lnTo>
                      <a:pt x="1305" y="789"/>
                    </a:lnTo>
                    <a:lnTo>
                      <a:pt x="1309" y="728"/>
                    </a:lnTo>
                    <a:lnTo>
                      <a:pt x="1313" y="706"/>
                    </a:lnTo>
                    <a:lnTo>
                      <a:pt x="1317" y="687"/>
                    </a:lnTo>
                    <a:lnTo>
                      <a:pt x="1320" y="672"/>
                    </a:lnTo>
                    <a:lnTo>
                      <a:pt x="1332" y="660"/>
                    </a:lnTo>
                    <a:lnTo>
                      <a:pt x="1343" y="649"/>
                    </a:lnTo>
                    <a:lnTo>
                      <a:pt x="1358" y="634"/>
                    </a:lnTo>
                    <a:lnTo>
                      <a:pt x="1384" y="593"/>
                    </a:lnTo>
                    <a:lnTo>
                      <a:pt x="1403" y="547"/>
                    </a:lnTo>
                    <a:lnTo>
                      <a:pt x="1426" y="494"/>
                    </a:lnTo>
                    <a:lnTo>
                      <a:pt x="1445" y="434"/>
                    </a:lnTo>
                    <a:lnTo>
                      <a:pt x="1452" y="404"/>
                    </a:lnTo>
                    <a:lnTo>
                      <a:pt x="1452" y="374"/>
                    </a:lnTo>
                    <a:lnTo>
                      <a:pt x="1452" y="343"/>
                    </a:lnTo>
                    <a:lnTo>
                      <a:pt x="1449" y="317"/>
                    </a:lnTo>
                    <a:lnTo>
                      <a:pt x="1441" y="294"/>
                    </a:lnTo>
                    <a:lnTo>
                      <a:pt x="1426" y="276"/>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0" name="Freeform 11"/>
              <p:cNvSpPr>
                <a:spLocks noChangeArrowheads="1"/>
              </p:cNvSpPr>
              <p:nvPr/>
            </p:nvSpPr>
            <p:spPr bwMode="auto">
              <a:xfrm>
                <a:off x="5707" y="1673"/>
                <a:ext cx="2794" cy="2788"/>
              </a:xfrm>
              <a:custGeom>
                <a:avLst/>
                <a:gdLst>
                  <a:gd name="T0" fmla="*/ 1735 w 1777"/>
                  <a:gd name="T1" fmla="*/ 909 h 1773"/>
                  <a:gd name="T2" fmla="*/ 1777 w 1777"/>
                  <a:gd name="T3" fmla="*/ 864 h 1773"/>
                  <a:gd name="T4" fmla="*/ 1766 w 1777"/>
                  <a:gd name="T5" fmla="*/ 728 h 1773"/>
                  <a:gd name="T6" fmla="*/ 1679 w 1777"/>
                  <a:gd name="T7" fmla="*/ 701 h 1773"/>
                  <a:gd name="T8" fmla="*/ 1505 w 1777"/>
                  <a:gd name="T9" fmla="*/ 697 h 1773"/>
                  <a:gd name="T10" fmla="*/ 1456 w 1777"/>
                  <a:gd name="T11" fmla="*/ 675 h 1773"/>
                  <a:gd name="T12" fmla="*/ 1479 w 1777"/>
                  <a:gd name="T13" fmla="*/ 596 h 1773"/>
                  <a:gd name="T14" fmla="*/ 1343 w 1777"/>
                  <a:gd name="T15" fmla="*/ 320 h 1773"/>
                  <a:gd name="T16" fmla="*/ 1309 w 1777"/>
                  <a:gd name="T17" fmla="*/ 241 h 1773"/>
                  <a:gd name="T18" fmla="*/ 1335 w 1777"/>
                  <a:gd name="T19" fmla="*/ 86 h 1773"/>
                  <a:gd name="T20" fmla="*/ 1256 w 1777"/>
                  <a:gd name="T21" fmla="*/ 0 h 1773"/>
                  <a:gd name="T22" fmla="*/ 1181 w 1777"/>
                  <a:gd name="T23" fmla="*/ 37 h 1773"/>
                  <a:gd name="T24" fmla="*/ 1132 w 1777"/>
                  <a:gd name="T25" fmla="*/ 26 h 1773"/>
                  <a:gd name="T26" fmla="*/ 1068 w 1777"/>
                  <a:gd name="T27" fmla="*/ 71 h 1773"/>
                  <a:gd name="T28" fmla="*/ 988 w 1777"/>
                  <a:gd name="T29" fmla="*/ 60 h 1773"/>
                  <a:gd name="T30" fmla="*/ 992 w 1777"/>
                  <a:gd name="T31" fmla="*/ 124 h 1773"/>
                  <a:gd name="T32" fmla="*/ 1007 w 1777"/>
                  <a:gd name="T33" fmla="*/ 196 h 1773"/>
                  <a:gd name="T34" fmla="*/ 886 w 1777"/>
                  <a:gd name="T35" fmla="*/ 252 h 1773"/>
                  <a:gd name="T36" fmla="*/ 739 w 1777"/>
                  <a:gd name="T37" fmla="*/ 339 h 1773"/>
                  <a:gd name="T38" fmla="*/ 626 w 1777"/>
                  <a:gd name="T39" fmla="*/ 377 h 1773"/>
                  <a:gd name="T40" fmla="*/ 585 w 1777"/>
                  <a:gd name="T41" fmla="*/ 448 h 1773"/>
                  <a:gd name="T42" fmla="*/ 509 w 1777"/>
                  <a:gd name="T43" fmla="*/ 501 h 1773"/>
                  <a:gd name="T44" fmla="*/ 415 w 1777"/>
                  <a:gd name="T45" fmla="*/ 392 h 1773"/>
                  <a:gd name="T46" fmla="*/ 309 w 1777"/>
                  <a:gd name="T47" fmla="*/ 441 h 1773"/>
                  <a:gd name="T48" fmla="*/ 207 w 1777"/>
                  <a:gd name="T49" fmla="*/ 543 h 1773"/>
                  <a:gd name="T50" fmla="*/ 124 w 1777"/>
                  <a:gd name="T51" fmla="*/ 656 h 1773"/>
                  <a:gd name="T52" fmla="*/ 19 w 1777"/>
                  <a:gd name="T53" fmla="*/ 705 h 1773"/>
                  <a:gd name="T54" fmla="*/ 0 w 1777"/>
                  <a:gd name="T55" fmla="*/ 773 h 1773"/>
                  <a:gd name="T56" fmla="*/ 68 w 1777"/>
                  <a:gd name="T57" fmla="*/ 830 h 1773"/>
                  <a:gd name="T58" fmla="*/ 90 w 1777"/>
                  <a:gd name="T59" fmla="*/ 928 h 1773"/>
                  <a:gd name="T60" fmla="*/ 109 w 1777"/>
                  <a:gd name="T61" fmla="*/ 980 h 1773"/>
                  <a:gd name="T62" fmla="*/ 139 w 1777"/>
                  <a:gd name="T63" fmla="*/ 1033 h 1773"/>
                  <a:gd name="T64" fmla="*/ 56 w 1777"/>
                  <a:gd name="T65" fmla="*/ 1173 h 1773"/>
                  <a:gd name="T66" fmla="*/ 181 w 1777"/>
                  <a:gd name="T67" fmla="*/ 1207 h 1773"/>
                  <a:gd name="T68" fmla="*/ 222 w 1777"/>
                  <a:gd name="T69" fmla="*/ 1184 h 1773"/>
                  <a:gd name="T70" fmla="*/ 234 w 1777"/>
                  <a:gd name="T71" fmla="*/ 1146 h 1773"/>
                  <a:gd name="T72" fmla="*/ 362 w 1777"/>
                  <a:gd name="T73" fmla="*/ 1211 h 1773"/>
                  <a:gd name="T74" fmla="*/ 453 w 1777"/>
                  <a:gd name="T75" fmla="*/ 1290 h 1773"/>
                  <a:gd name="T76" fmla="*/ 505 w 1777"/>
                  <a:gd name="T77" fmla="*/ 1358 h 1773"/>
                  <a:gd name="T78" fmla="*/ 566 w 1777"/>
                  <a:gd name="T79" fmla="*/ 1407 h 1773"/>
                  <a:gd name="T80" fmla="*/ 588 w 1777"/>
                  <a:gd name="T81" fmla="*/ 1501 h 1773"/>
                  <a:gd name="T82" fmla="*/ 686 w 1777"/>
                  <a:gd name="T83" fmla="*/ 1494 h 1773"/>
                  <a:gd name="T84" fmla="*/ 788 w 1777"/>
                  <a:gd name="T85" fmla="*/ 1580 h 1773"/>
                  <a:gd name="T86" fmla="*/ 864 w 1777"/>
                  <a:gd name="T87" fmla="*/ 1599 h 1773"/>
                  <a:gd name="T88" fmla="*/ 920 w 1777"/>
                  <a:gd name="T89" fmla="*/ 1697 h 1773"/>
                  <a:gd name="T90" fmla="*/ 1060 w 1777"/>
                  <a:gd name="T91" fmla="*/ 1686 h 1773"/>
                  <a:gd name="T92" fmla="*/ 1207 w 1777"/>
                  <a:gd name="T93" fmla="*/ 1690 h 1773"/>
                  <a:gd name="T94" fmla="*/ 1377 w 1777"/>
                  <a:gd name="T95" fmla="*/ 1773 h 1773"/>
                  <a:gd name="T96" fmla="*/ 1392 w 1777"/>
                  <a:gd name="T97" fmla="*/ 1735 h 1773"/>
                  <a:gd name="T98" fmla="*/ 1309 w 1777"/>
                  <a:gd name="T99" fmla="*/ 1701 h 1773"/>
                  <a:gd name="T100" fmla="*/ 1283 w 1777"/>
                  <a:gd name="T101" fmla="*/ 1614 h 1773"/>
                  <a:gd name="T102" fmla="*/ 1305 w 1777"/>
                  <a:gd name="T103" fmla="*/ 1554 h 1773"/>
                  <a:gd name="T104" fmla="*/ 1298 w 1777"/>
                  <a:gd name="T105" fmla="*/ 1365 h 1773"/>
                  <a:gd name="T106" fmla="*/ 1362 w 1777"/>
                  <a:gd name="T107" fmla="*/ 1226 h 1773"/>
                  <a:gd name="T108" fmla="*/ 1403 w 1777"/>
                  <a:gd name="T109" fmla="*/ 1162 h 1773"/>
                  <a:gd name="T110" fmla="*/ 1464 w 1777"/>
                  <a:gd name="T111" fmla="*/ 1105 h 1773"/>
                  <a:gd name="T112" fmla="*/ 1547 w 1777"/>
                  <a:gd name="T113" fmla="*/ 965 h 1773"/>
                  <a:gd name="T114" fmla="*/ 1652 w 1777"/>
                  <a:gd name="T115" fmla="*/ 1014 h 1773"/>
                  <a:gd name="T116" fmla="*/ 1743 w 1777"/>
                  <a:gd name="T117" fmla="*/ 977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7" h="1773">
                    <a:moveTo>
                      <a:pt x="1743" y="947"/>
                    </a:moveTo>
                    <a:lnTo>
                      <a:pt x="1743" y="947"/>
                    </a:lnTo>
                    <a:lnTo>
                      <a:pt x="1739" y="939"/>
                    </a:lnTo>
                    <a:lnTo>
                      <a:pt x="1732" y="924"/>
                    </a:lnTo>
                    <a:lnTo>
                      <a:pt x="1732" y="916"/>
                    </a:lnTo>
                    <a:lnTo>
                      <a:pt x="1735" y="909"/>
                    </a:lnTo>
                    <a:lnTo>
                      <a:pt x="1743" y="901"/>
                    </a:lnTo>
                    <a:lnTo>
                      <a:pt x="1754" y="894"/>
                    </a:lnTo>
                    <a:lnTo>
                      <a:pt x="1769" y="886"/>
                    </a:lnTo>
                    <a:lnTo>
                      <a:pt x="1777" y="875"/>
                    </a:lnTo>
                    <a:lnTo>
                      <a:pt x="1777" y="864"/>
                    </a:lnTo>
                    <a:lnTo>
                      <a:pt x="1777" y="852"/>
                    </a:lnTo>
                    <a:lnTo>
                      <a:pt x="1766" y="833"/>
                    </a:lnTo>
                    <a:lnTo>
                      <a:pt x="1762" y="822"/>
                    </a:lnTo>
                    <a:lnTo>
                      <a:pt x="1766" y="728"/>
                    </a:lnTo>
                    <a:lnTo>
                      <a:pt x="1747" y="735"/>
                    </a:lnTo>
                    <a:lnTo>
                      <a:pt x="1732" y="735"/>
                    </a:lnTo>
                    <a:lnTo>
                      <a:pt x="1720" y="731"/>
                    </a:lnTo>
                    <a:lnTo>
                      <a:pt x="1709" y="728"/>
                    </a:lnTo>
                    <a:lnTo>
                      <a:pt x="1679" y="701"/>
                    </a:lnTo>
                    <a:lnTo>
                      <a:pt x="1664" y="694"/>
                    </a:lnTo>
                    <a:lnTo>
                      <a:pt x="1618" y="694"/>
                    </a:lnTo>
                    <a:lnTo>
                      <a:pt x="1505" y="697"/>
                    </a:lnTo>
                    <a:lnTo>
                      <a:pt x="1486" y="694"/>
                    </a:lnTo>
                    <a:lnTo>
                      <a:pt x="1471" y="690"/>
                    </a:lnTo>
                    <a:lnTo>
                      <a:pt x="1464" y="682"/>
                    </a:lnTo>
                    <a:lnTo>
                      <a:pt x="1460" y="679"/>
                    </a:lnTo>
                    <a:lnTo>
                      <a:pt x="1456" y="675"/>
                    </a:lnTo>
                    <a:lnTo>
                      <a:pt x="1456" y="667"/>
                    </a:lnTo>
                    <a:lnTo>
                      <a:pt x="1464" y="652"/>
                    </a:lnTo>
                    <a:lnTo>
                      <a:pt x="1479" y="611"/>
                    </a:lnTo>
                    <a:lnTo>
                      <a:pt x="1479" y="596"/>
                    </a:lnTo>
                    <a:lnTo>
                      <a:pt x="1471" y="577"/>
                    </a:lnTo>
                    <a:lnTo>
                      <a:pt x="1464" y="550"/>
                    </a:lnTo>
                    <a:lnTo>
                      <a:pt x="1430" y="441"/>
                    </a:lnTo>
                    <a:lnTo>
                      <a:pt x="1411" y="392"/>
                    </a:lnTo>
                    <a:lnTo>
                      <a:pt x="1403" y="373"/>
                    </a:lnTo>
                    <a:lnTo>
                      <a:pt x="1343" y="320"/>
                    </a:lnTo>
                    <a:lnTo>
                      <a:pt x="1335" y="313"/>
                    </a:lnTo>
                    <a:lnTo>
                      <a:pt x="1328" y="301"/>
                    </a:lnTo>
                    <a:lnTo>
                      <a:pt x="1320" y="286"/>
                    </a:lnTo>
                    <a:lnTo>
                      <a:pt x="1313" y="264"/>
                    </a:lnTo>
                    <a:lnTo>
                      <a:pt x="1309" y="241"/>
                    </a:lnTo>
                    <a:lnTo>
                      <a:pt x="1313" y="211"/>
                    </a:lnTo>
                    <a:lnTo>
                      <a:pt x="1320" y="177"/>
                    </a:lnTo>
                    <a:lnTo>
                      <a:pt x="1328" y="147"/>
                    </a:lnTo>
                    <a:lnTo>
                      <a:pt x="1332" y="113"/>
                    </a:lnTo>
                    <a:lnTo>
                      <a:pt x="1335" y="86"/>
                    </a:lnTo>
                    <a:lnTo>
                      <a:pt x="1332" y="64"/>
                    </a:lnTo>
                    <a:lnTo>
                      <a:pt x="1320" y="41"/>
                    </a:lnTo>
                    <a:lnTo>
                      <a:pt x="1305" y="22"/>
                    </a:lnTo>
                    <a:lnTo>
                      <a:pt x="1283" y="11"/>
                    </a:lnTo>
                    <a:lnTo>
                      <a:pt x="1256" y="0"/>
                    </a:lnTo>
                    <a:lnTo>
                      <a:pt x="1230" y="18"/>
                    </a:lnTo>
                    <a:lnTo>
                      <a:pt x="1215" y="33"/>
                    </a:lnTo>
                    <a:lnTo>
                      <a:pt x="1203" y="37"/>
                    </a:lnTo>
                    <a:lnTo>
                      <a:pt x="1188" y="37"/>
                    </a:lnTo>
                    <a:lnTo>
                      <a:pt x="1181" y="37"/>
                    </a:lnTo>
                    <a:lnTo>
                      <a:pt x="1173" y="33"/>
                    </a:lnTo>
                    <a:lnTo>
                      <a:pt x="1158" y="26"/>
                    </a:lnTo>
                    <a:lnTo>
                      <a:pt x="1143" y="22"/>
                    </a:lnTo>
                    <a:lnTo>
                      <a:pt x="1132" y="26"/>
                    </a:lnTo>
                    <a:lnTo>
                      <a:pt x="1113" y="41"/>
                    </a:lnTo>
                    <a:lnTo>
                      <a:pt x="1086" y="56"/>
                    </a:lnTo>
                    <a:lnTo>
                      <a:pt x="1079" y="64"/>
                    </a:lnTo>
                    <a:lnTo>
                      <a:pt x="1071" y="67"/>
                    </a:lnTo>
                    <a:lnTo>
                      <a:pt x="1068" y="71"/>
                    </a:lnTo>
                    <a:lnTo>
                      <a:pt x="1049" y="67"/>
                    </a:lnTo>
                    <a:lnTo>
                      <a:pt x="1037" y="60"/>
                    </a:lnTo>
                    <a:lnTo>
                      <a:pt x="1026" y="56"/>
                    </a:lnTo>
                    <a:lnTo>
                      <a:pt x="988" y="60"/>
                    </a:lnTo>
                    <a:lnTo>
                      <a:pt x="985" y="64"/>
                    </a:lnTo>
                    <a:lnTo>
                      <a:pt x="977" y="71"/>
                    </a:lnTo>
                    <a:lnTo>
                      <a:pt x="977" y="79"/>
                    </a:lnTo>
                    <a:lnTo>
                      <a:pt x="977" y="90"/>
                    </a:lnTo>
                    <a:lnTo>
                      <a:pt x="981" y="101"/>
                    </a:lnTo>
                    <a:lnTo>
                      <a:pt x="992" y="124"/>
                    </a:lnTo>
                    <a:lnTo>
                      <a:pt x="1003" y="143"/>
                    </a:lnTo>
                    <a:lnTo>
                      <a:pt x="1011" y="158"/>
                    </a:lnTo>
                    <a:lnTo>
                      <a:pt x="1015" y="173"/>
                    </a:lnTo>
                    <a:lnTo>
                      <a:pt x="1011" y="184"/>
                    </a:lnTo>
                    <a:lnTo>
                      <a:pt x="1007" y="196"/>
                    </a:lnTo>
                    <a:lnTo>
                      <a:pt x="1000" y="203"/>
                    </a:lnTo>
                    <a:lnTo>
                      <a:pt x="988" y="211"/>
                    </a:lnTo>
                    <a:lnTo>
                      <a:pt x="973" y="215"/>
                    </a:lnTo>
                    <a:lnTo>
                      <a:pt x="932" y="230"/>
                    </a:lnTo>
                    <a:lnTo>
                      <a:pt x="886" y="252"/>
                    </a:lnTo>
                    <a:lnTo>
                      <a:pt x="864" y="267"/>
                    </a:lnTo>
                    <a:lnTo>
                      <a:pt x="849" y="282"/>
                    </a:lnTo>
                    <a:lnTo>
                      <a:pt x="834" y="305"/>
                    </a:lnTo>
                    <a:lnTo>
                      <a:pt x="830" y="324"/>
                    </a:lnTo>
                    <a:lnTo>
                      <a:pt x="792" y="335"/>
                    </a:lnTo>
                    <a:lnTo>
                      <a:pt x="739" y="339"/>
                    </a:lnTo>
                    <a:lnTo>
                      <a:pt x="720" y="339"/>
                    </a:lnTo>
                    <a:lnTo>
                      <a:pt x="702" y="343"/>
                    </a:lnTo>
                    <a:lnTo>
                      <a:pt x="675" y="347"/>
                    </a:lnTo>
                    <a:lnTo>
                      <a:pt x="649" y="358"/>
                    </a:lnTo>
                    <a:lnTo>
                      <a:pt x="626" y="377"/>
                    </a:lnTo>
                    <a:lnTo>
                      <a:pt x="615" y="388"/>
                    </a:lnTo>
                    <a:lnTo>
                      <a:pt x="603" y="399"/>
                    </a:lnTo>
                    <a:lnTo>
                      <a:pt x="596" y="418"/>
                    </a:lnTo>
                    <a:lnTo>
                      <a:pt x="592" y="433"/>
                    </a:lnTo>
                    <a:lnTo>
                      <a:pt x="585" y="448"/>
                    </a:lnTo>
                    <a:lnTo>
                      <a:pt x="581" y="464"/>
                    </a:lnTo>
                    <a:lnTo>
                      <a:pt x="570" y="479"/>
                    </a:lnTo>
                    <a:lnTo>
                      <a:pt x="554" y="494"/>
                    </a:lnTo>
                    <a:lnTo>
                      <a:pt x="536" y="501"/>
                    </a:lnTo>
                    <a:lnTo>
                      <a:pt x="524" y="501"/>
                    </a:lnTo>
                    <a:lnTo>
                      <a:pt x="509" y="501"/>
                    </a:lnTo>
                    <a:lnTo>
                      <a:pt x="494" y="494"/>
                    </a:lnTo>
                    <a:lnTo>
                      <a:pt x="479" y="486"/>
                    </a:lnTo>
                    <a:lnTo>
                      <a:pt x="445" y="467"/>
                    </a:lnTo>
                    <a:lnTo>
                      <a:pt x="441" y="437"/>
                    </a:lnTo>
                    <a:lnTo>
                      <a:pt x="430" y="407"/>
                    </a:lnTo>
                    <a:lnTo>
                      <a:pt x="415" y="392"/>
                    </a:lnTo>
                    <a:lnTo>
                      <a:pt x="392" y="377"/>
                    </a:lnTo>
                    <a:lnTo>
                      <a:pt x="366" y="384"/>
                    </a:lnTo>
                    <a:lnTo>
                      <a:pt x="358" y="396"/>
                    </a:lnTo>
                    <a:lnTo>
                      <a:pt x="332" y="426"/>
                    </a:lnTo>
                    <a:lnTo>
                      <a:pt x="309" y="441"/>
                    </a:lnTo>
                    <a:lnTo>
                      <a:pt x="283" y="456"/>
                    </a:lnTo>
                    <a:lnTo>
                      <a:pt x="253" y="471"/>
                    </a:lnTo>
                    <a:lnTo>
                      <a:pt x="215" y="486"/>
                    </a:lnTo>
                    <a:lnTo>
                      <a:pt x="211" y="513"/>
                    </a:lnTo>
                    <a:lnTo>
                      <a:pt x="207" y="543"/>
                    </a:lnTo>
                    <a:lnTo>
                      <a:pt x="196" y="577"/>
                    </a:lnTo>
                    <a:lnTo>
                      <a:pt x="181" y="611"/>
                    </a:lnTo>
                    <a:lnTo>
                      <a:pt x="170" y="622"/>
                    </a:lnTo>
                    <a:lnTo>
                      <a:pt x="154" y="637"/>
                    </a:lnTo>
                    <a:lnTo>
                      <a:pt x="139" y="648"/>
                    </a:lnTo>
                    <a:lnTo>
                      <a:pt x="124" y="656"/>
                    </a:lnTo>
                    <a:lnTo>
                      <a:pt x="102" y="660"/>
                    </a:lnTo>
                    <a:lnTo>
                      <a:pt x="79" y="660"/>
                    </a:lnTo>
                    <a:lnTo>
                      <a:pt x="68" y="660"/>
                    </a:lnTo>
                    <a:lnTo>
                      <a:pt x="60" y="705"/>
                    </a:lnTo>
                    <a:lnTo>
                      <a:pt x="34" y="705"/>
                    </a:lnTo>
                    <a:lnTo>
                      <a:pt x="19" y="705"/>
                    </a:lnTo>
                    <a:lnTo>
                      <a:pt x="7" y="709"/>
                    </a:lnTo>
                    <a:lnTo>
                      <a:pt x="7" y="731"/>
                    </a:lnTo>
                    <a:lnTo>
                      <a:pt x="4" y="747"/>
                    </a:lnTo>
                    <a:lnTo>
                      <a:pt x="0" y="758"/>
                    </a:lnTo>
                    <a:lnTo>
                      <a:pt x="0" y="773"/>
                    </a:lnTo>
                    <a:lnTo>
                      <a:pt x="4" y="784"/>
                    </a:lnTo>
                    <a:lnTo>
                      <a:pt x="15" y="792"/>
                    </a:lnTo>
                    <a:lnTo>
                      <a:pt x="34" y="796"/>
                    </a:lnTo>
                    <a:lnTo>
                      <a:pt x="60" y="788"/>
                    </a:lnTo>
                    <a:lnTo>
                      <a:pt x="68" y="799"/>
                    </a:lnTo>
                    <a:lnTo>
                      <a:pt x="68" y="830"/>
                    </a:lnTo>
                    <a:lnTo>
                      <a:pt x="79" y="848"/>
                    </a:lnTo>
                    <a:lnTo>
                      <a:pt x="94" y="871"/>
                    </a:lnTo>
                    <a:lnTo>
                      <a:pt x="105" y="882"/>
                    </a:lnTo>
                    <a:lnTo>
                      <a:pt x="98" y="894"/>
                    </a:lnTo>
                    <a:lnTo>
                      <a:pt x="90" y="928"/>
                    </a:lnTo>
                    <a:lnTo>
                      <a:pt x="87" y="943"/>
                    </a:lnTo>
                    <a:lnTo>
                      <a:pt x="87" y="962"/>
                    </a:lnTo>
                    <a:lnTo>
                      <a:pt x="94" y="973"/>
                    </a:lnTo>
                    <a:lnTo>
                      <a:pt x="102" y="977"/>
                    </a:lnTo>
                    <a:lnTo>
                      <a:pt x="109" y="980"/>
                    </a:lnTo>
                    <a:lnTo>
                      <a:pt x="128" y="988"/>
                    </a:lnTo>
                    <a:lnTo>
                      <a:pt x="139" y="996"/>
                    </a:lnTo>
                    <a:lnTo>
                      <a:pt x="147" y="999"/>
                    </a:lnTo>
                    <a:lnTo>
                      <a:pt x="147" y="1011"/>
                    </a:lnTo>
                    <a:lnTo>
                      <a:pt x="147" y="1022"/>
                    </a:lnTo>
                    <a:lnTo>
                      <a:pt x="139" y="1033"/>
                    </a:lnTo>
                    <a:lnTo>
                      <a:pt x="121" y="1067"/>
                    </a:lnTo>
                    <a:lnTo>
                      <a:pt x="68" y="1139"/>
                    </a:lnTo>
                    <a:lnTo>
                      <a:pt x="41" y="1173"/>
                    </a:lnTo>
                    <a:lnTo>
                      <a:pt x="56" y="1173"/>
                    </a:lnTo>
                    <a:lnTo>
                      <a:pt x="90" y="1177"/>
                    </a:lnTo>
                    <a:lnTo>
                      <a:pt x="132" y="1184"/>
                    </a:lnTo>
                    <a:lnTo>
                      <a:pt x="151" y="1188"/>
                    </a:lnTo>
                    <a:lnTo>
                      <a:pt x="166" y="1199"/>
                    </a:lnTo>
                    <a:lnTo>
                      <a:pt x="181" y="1207"/>
                    </a:lnTo>
                    <a:lnTo>
                      <a:pt x="192" y="1211"/>
                    </a:lnTo>
                    <a:lnTo>
                      <a:pt x="204" y="1214"/>
                    </a:lnTo>
                    <a:lnTo>
                      <a:pt x="211" y="1211"/>
                    </a:lnTo>
                    <a:lnTo>
                      <a:pt x="215" y="1203"/>
                    </a:lnTo>
                    <a:lnTo>
                      <a:pt x="219" y="1196"/>
                    </a:lnTo>
                    <a:lnTo>
                      <a:pt x="222" y="1184"/>
                    </a:lnTo>
                    <a:lnTo>
                      <a:pt x="219" y="1169"/>
                    </a:lnTo>
                    <a:lnTo>
                      <a:pt x="219" y="1162"/>
                    </a:lnTo>
                    <a:lnTo>
                      <a:pt x="222" y="1158"/>
                    </a:lnTo>
                    <a:lnTo>
                      <a:pt x="226" y="1150"/>
                    </a:lnTo>
                    <a:lnTo>
                      <a:pt x="234" y="1146"/>
                    </a:lnTo>
                    <a:lnTo>
                      <a:pt x="245" y="1146"/>
                    </a:lnTo>
                    <a:lnTo>
                      <a:pt x="260" y="1150"/>
                    </a:lnTo>
                    <a:lnTo>
                      <a:pt x="283" y="1162"/>
                    </a:lnTo>
                    <a:lnTo>
                      <a:pt x="328" y="1192"/>
                    </a:lnTo>
                    <a:lnTo>
                      <a:pt x="362" y="1211"/>
                    </a:lnTo>
                    <a:lnTo>
                      <a:pt x="392" y="1226"/>
                    </a:lnTo>
                    <a:lnTo>
                      <a:pt x="404" y="1229"/>
                    </a:lnTo>
                    <a:lnTo>
                      <a:pt x="422" y="1248"/>
                    </a:lnTo>
                    <a:lnTo>
                      <a:pt x="441" y="1275"/>
                    </a:lnTo>
                    <a:lnTo>
                      <a:pt x="453" y="1290"/>
                    </a:lnTo>
                    <a:lnTo>
                      <a:pt x="460" y="1309"/>
                    </a:lnTo>
                    <a:lnTo>
                      <a:pt x="468" y="1324"/>
                    </a:lnTo>
                    <a:lnTo>
                      <a:pt x="479" y="1339"/>
                    </a:lnTo>
                    <a:lnTo>
                      <a:pt x="490" y="1350"/>
                    </a:lnTo>
                    <a:lnTo>
                      <a:pt x="505" y="1358"/>
                    </a:lnTo>
                    <a:lnTo>
                      <a:pt x="532" y="1369"/>
                    </a:lnTo>
                    <a:lnTo>
                      <a:pt x="543" y="1373"/>
                    </a:lnTo>
                    <a:lnTo>
                      <a:pt x="551" y="1380"/>
                    </a:lnTo>
                    <a:lnTo>
                      <a:pt x="562" y="1395"/>
                    </a:lnTo>
                    <a:lnTo>
                      <a:pt x="566" y="1407"/>
                    </a:lnTo>
                    <a:lnTo>
                      <a:pt x="566" y="1418"/>
                    </a:lnTo>
                    <a:lnTo>
                      <a:pt x="566" y="1429"/>
                    </a:lnTo>
                    <a:lnTo>
                      <a:pt x="558" y="1445"/>
                    </a:lnTo>
                    <a:lnTo>
                      <a:pt x="554" y="1501"/>
                    </a:lnTo>
                    <a:lnTo>
                      <a:pt x="588" y="1501"/>
                    </a:lnTo>
                    <a:lnTo>
                      <a:pt x="611" y="1501"/>
                    </a:lnTo>
                    <a:lnTo>
                      <a:pt x="626" y="1497"/>
                    </a:lnTo>
                    <a:lnTo>
                      <a:pt x="641" y="1494"/>
                    </a:lnTo>
                    <a:lnTo>
                      <a:pt x="660" y="1494"/>
                    </a:lnTo>
                    <a:lnTo>
                      <a:pt x="686" y="1494"/>
                    </a:lnTo>
                    <a:lnTo>
                      <a:pt x="736" y="1546"/>
                    </a:lnTo>
                    <a:lnTo>
                      <a:pt x="739" y="1554"/>
                    </a:lnTo>
                    <a:lnTo>
                      <a:pt x="751" y="1561"/>
                    </a:lnTo>
                    <a:lnTo>
                      <a:pt x="773" y="1577"/>
                    </a:lnTo>
                    <a:lnTo>
                      <a:pt x="788" y="1580"/>
                    </a:lnTo>
                    <a:lnTo>
                      <a:pt x="807" y="1580"/>
                    </a:lnTo>
                    <a:lnTo>
                      <a:pt x="826" y="1584"/>
                    </a:lnTo>
                    <a:lnTo>
                      <a:pt x="841" y="1588"/>
                    </a:lnTo>
                    <a:lnTo>
                      <a:pt x="853" y="1592"/>
                    </a:lnTo>
                    <a:lnTo>
                      <a:pt x="864" y="1599"/>
                    </a:lnTo>
                    <a:lnTo>
                      <a:pt x="879" y="1618"/>
                    </a:lnTo>
                    <a:lnTo>
                      <a:pt x="890" y="1641"/>
                    </a:lnTo>
                    <a:lnTo>
                      <a:pt x="902" y="1667"/>
                    </a:lnTo>
                    <a:lnTo>
                      <a:pt x="909" y="1682"/>
                    </a:lnTo>
                    <a:lnTo>
                      <a:pt x="920" y="1697"/>
                    </a:lnTo>
                    <a:lnTo>
                      <a:pt x="936" y="1709"/>
                    </a:lnTo>
                    <a:lnTo>
                      <a:pt x="954" y="1716"/>
                    </a:lnTo>
                    <a:lnTo>
                      <a:pt x="977" y="1716"/>
                    </a:lnTo>
                    <a:lnTo>
                      <a:pt x="1003" y="1709"/>
                    </a:lnTo>
                    <a:lnTo>
                      <a:pt x="1060" y="1686"/>
                    </a:lnTo>
                    <a:lnTo>
                      <a:pt x="1086" y="1678"/>
                    </a:lnTo>
                    <a:lnTo>
                      <a:pt x="1113" y="1675"/>
                    </a:lnTo>
                    <a:lnTo>
                      <a:pt x="1135" y="1671"/>
                    </a:lnTo>
                    <a:lnTo>
                      <a:pt x="1162" y="1675"/>
                    </a:lnTo>
                    <a:lnTo>
                      <a:pt x="1185" y="1678"/>
                    </a:lnTo>
                    <a:lnTo>
                      <a:pt x="1207" y="1690"/>
                    </a:lnTo>
                    <a:lnTo>
                      <a:pt x="1252" y="1720"/>
                    </a:lnTo>
                    <a:lnTo>
                      <a:pt x="1305" y="1754"/>
                    </a:lnTo>
                    <a:lnTo>
                      <a:pt x="1332" y="1765"/>
                    </a:lnTo>
                    <a:lnTo>
                      <a:pt x="1354" y="1773"/>
                    </a:lnTo>
                    <a:lnTo>
                      <a:pt x="1377" y="1773"/>
                    </a:lnTo>
                    <a:lnTo>
                      <a:pt x="1385" y="1769"/>
                    </a:lnTo>
                    <a:lnTo>
                      <a:pt x="1392" y="1761"/>
                    </a:lnTo>
                    <a:lnTo>
                      <a:pt x="1392" y="1754"/>
                    </a:lnTo>
                    <a:lnTo>
                      <a:pt x="1392" y="1746"/>
                    </a:lnTo>
                    <a:lnTo>
                      <a:pt x="1392" y="1735"/>
                    </a:lnTo>
                    <a:lnTo>
                      <a:pt x="1385" y="1724"/>
                    </a:lnTo>
                    <a:lnTo>
                      <a:pt x="1373" y="1716"/>
                    </a:lnTo>
                    <a:lnTo>
                      <a:pt x="1358" y="1709"/>
                    </a:lnTo>
                    <a:lnTo>
                      <a:pt x="1332" y="1705"/>
                    </a:lnTo>
                    <a:lnTo>
                      <a:pt x="1309" y="1701"/>
                    </a:lnTo>
                    <a:lnTo>
                      <a:pt x="1290" y="1694"/>
                    </a:lnTo>
                    <a:lnTo>
                      <a:pt x="1279" y="1678"/>
                    </a:lnTo>
                    <a:lnTo>
                      <a:pt x="1275" y="1663"/>
                    </a:lnTo>
                    <a:lnTo>
                      <a:pt x="1271" y="1648"/>
                    </a:lnTo>
                    <a:lnTo>
                      <a:pt x="1275" y="1633"/>
                    </a:lnTo>
                    <a:lnTo>
                      <a:pt x="1283" y="1614"/>
                    </a:lnTo>
                    <a:lnTo>
                      <a:pt x="1290" y="1603"/>
                    </a:lnTo>
                    <a:lnTo>
                      <a:pt x="1298" y="1588"/>
                    </a:lnTo>
                    <a:lnTo>
                      <a:pt x="1305" y="1577"/>
                    </a:lnTo>
                    <a:lnTo>
                      <a:pt x="1305" y="1565"/>
                    </a:lnTo>
                    <a:lnTo>
                      <a:pt x="1305" y="1554"/>
                    </a:lnTo>
                    <a:lnTo>
                      <a:pt x="1302" y="1531"/>
                    </a:lnTo>
                    <a:lnTo>
                      <a:pt x="1294" y="1505"/>
                    </a:lnTo>
                    <a:lnTo>
                      <a:pt x="1290" y="1467"/>
                    </a:lnTo>
                    <a:lnTo>
                      <a:pt x="1294" y="1414"/>
                    </a:lnTo>
                    <a:lnTo>
                      <a:pt x="1298" y="1365"/>
                    </a:lnTo>
                    <a:lnTo>
                      <a:pt x="1313" y="1320"/>
                    </a:lnTo>
                    <a:lnTo>
                      <a:pt x="1328" y="1286"/>
                    </a:lnTo>
                    <a:lnTo>
                      <a:pt x="1339" y="1260"/>
                    </a:lnTo>
                    <a:lnTo>
                      <a:pt x="1351" y="1245"/>
                    </a:lnTo>
                    <a:lnTo>
                      <a:pt x="1362" y="1226"/>
                    </a:lnTo>
                    <a:lnTo>
                      <a:pt x="1366" y="1214"/>
                    </a:lnTo>
                    <a:lnTo>
                      <a:pt x="1373" y="1192"/>
                    </a:lnTo>
                    <a:lnTo>
                      <a:pt x="1381" y="1180"/>
                    </a:lnTo>
                    <a:lnTo>
                      <a:pt x="1392" y="1169"/>
                    </a:lnTo>
                    <a:lnTo>
                      <a:pt x="1403" y="1162"/>
                    </a:lnTo>
                    <a:lnTo>
                      <a:pt x="1422" y="1154"/>
                    </a:lnTo>
                    <a:lnTo>
                      <a:pt x="1437" y="1139"/>
                    </a:lnTo>
                    <a:lnTo>
                      <a:pt x="1452" y="1124"/>
                    </a:lnTo>
                    <a:lnTo>
                      <a:pt x="1464" y="1105"/>
                    </a:lnTo>
                    <a:lnTo>
                      <a:pt x="1471" y="1094"/>
                    </a:lnTo>
                    <a:lnTo>
                      <a:pt x="1479" y="1086"/>
                    </a:lnTo>
                    <a:lnTo>
                      <a:pt x="1498" y="1075"/>
                    </a:lnTo>
                    <a:lnTo>
                      <a:pt x="1520" y="1067"/>
                    </a:lnTo>
                    <a:lnTo>
                      <a:pt x="1539" y="1003"/>
                    </a:lnTo>
                    <a:lnTo>
                      <a:pt x="1547" y="965"/>
                    </a:lnTo>
                    <a:lnTo>
                      <a:pt x="1562" y="962"/>
                    </a:lnTo>
                    <a:lnTo>
                      <a:pt x="1581" y="977"/>
                    </a:lnTo>
                    <a:lnTo>
                      <a:pt x="1600" y="1003"/>
                    </a:lnTo>
                    <a:lnTo>
                      <a:pt x="1626" y="1011"/>
                    </a:lnTo>
                    <a:lnTo>
                      <a:pt x="1652" y="1014"/>
                    </a:lnTo>
                    <a:lnTo>
                      <a:pt x="1679" y="1014"/>
                    </a:lnTo>
                    <a:lnTo>
                      <a:pt x="1709" y="1011"/>
                    </a:lnTo>
                    <a:lnTo>
                      <a:pt x="1720" y="1003"/>
                    </a:lnTo>
                    <a:lnTo>
                      <a:pt x="1732" y="999"/>
                    </a:lnTo>
                    <a:lnTo>
                      <a:pt x="1739" y="988"/>
                    </a:lnTo>
                    <a:lnTo>
                      <a:pt x="1743" y="977"/>
                    </a:lnTo>
                    <a:lnTo>
                      <a:pt x="1747" y="965"/>
                    </a:lnTo>
                    <a:lnTo>
                      <a:pt x="1743" y="947"/>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2" name="Freeform 12"/>
              <p:cNvSpPr>
                <a:spLocks noChangeArrowheads="1"/>
              </p:cNvSpPr>
              <p:nvPr/>
            </p:nvSpPr>
            <p:spPr bwMode="auto">
              <a:xfrm>
                <a:off x="7706" y="2437"/>
                <a:ext cx="2296" cy="2024"/>
              </a:xfrm>
              <a:custGeom>
                <a:avLst/>
                <a:gdLst>
                  <a:gd name="T0" fmla="*/ 1449 w 1460"/>
                  <a:gd name="T1" fmla="*/ 257 h 1287"/>
                  <a:gd name="T2" fmla="*/ 1377 w 1460"/>
                  <a:gd name="T3" fmla="*/ 189 h 1287"/>
                  <a:gd name="T4" fmla="*/ 1306 w 1460"/>
                  <a:gd name="T5" fmla="*/ 162 h 1287"/>
                  <a:gd name="T6" fmla="*/ 1219 w 1460"/>
                  <a:gd name="T7" fmla="*/ 162 h 1287"/>
                  <a:gd name="T8" fmla="*/ 1144 w 1460"/>
                  <a:gd name="T9" fmla="*/ 234 h 1287"/>
                  <a:gd name="T10" fmla="*/ 1087 w 1460"/>
                  <a:gd name="T11" fmla="*/ 223 h 1287"/>
                  <a:gd name="T12" fmla="*/ 951 w 1460"/>
                  <a:gd name="T13" fmla="*/ 313 h 1287"/>
                  <a:gd name="T14" fmla="*/ 868 w 1460"/>
                  <a:gd name="T15" fmla="*/ 166 h 1287"/>
                  <a:gd name="T16" fmla="*/ 823 w 1460"/>
                  <a:gd name="T17" fmla="*/ 79 h 1287"/>
                  <a:gd name="T18" fmla="*/ 729 w 1460"/>
                  <a:gd name="T19" fmla="*/ 0 h 1287"/>
                  <a:gd name="T20" fmla="*/ 676 w 1460"/>
                  <a:gd name="T21" fmla="*/ 83 h 1287"/>
                  <a:gd name="T22" fmla="*/ 619 w 1460"/>
                  <a:gd name="T23" fmla="*/ 132 h 1287"/>
                  <a:gd name="T24" fmla="*/ 555 w 1460"/>
                  <a:gd name="T25" fmla="*/ 215 h 1287"/>
                  <a:gd name="T26" fmla="*/ 491 w 1460"/>
                  <a:gd name="T27" fmla="*/ 340 h 1287"/>
                  <a:gd name="T28" fmla="*/ 483 w 1460"/>
                  <a:gd name="T29" fmla="*/ 411 h 1287"/>
                  <a:gd name="T30" fmla="*/ 472 w 1460"/>
                  <a:gd name="T31" fmla="*/ 464 h 1287"/>
                  <a:gd name="T32" fmla="*/ 408 w 1460"/>
                  <a:gd name="T33" fmla="*/ 532 h 1287"/>
                  <a:gd name="T34" fmla="*/ 268 w 1460"/>
                  <a:gd name="T35" fmla="*/ 525 h 1287"/>
                  <a:gd name="T36" fmla="*/ 193 w 1460"/>
                  <a:gd name="T37" fmla="*/ 623 h 1287"/>
                  <a:gd name="T38" fmla="*/ 110 w 1460"/>
                  <a:gd name="T39" fmla="*/ 698 h 1287"/>
                  <a:gd name="T40" fmla="*/ 57 w 1460"/>
                  <a:gd name="T41" fmla="*/ 804 h 1287"/>
                  <a:gd name="T42" fmla="*/ 23 w 1460"/>
                  <a:gd name="T43" fmla="*/ 1023 h 1287"/>
                  <a:gd name="T44" fmla="*/ 19 w 1460"/>
                  <a:gd name="T45" fmla="*/ 1121 h 1287"/>
                  <a:gd name="T46" fmla="*/ 38 w 1460"/>
                  <a:gd name="T47" fmla="*/ 1219 h 1287"/>
                  <a:gd name="T48" fmla="*/ 121 w 1460"/>
                  <a:gd name="T49" fmla="*/ 1264 h 1287"/>
                  <a:gd name="T50" fmla="*/ 151 w 1460"/>
                  <a:gd name="T51" fmla="*/ 1253 h 1287"/>
                  <a:gd name="T52" fmla="*/ 212 w 1460"/>
                  <a:gd name="T53" fmla="*/ 1192 h 1287"/>
                  <a:gd name="T54" fmla="*/ 185 w 1460"/>
                  <a:gd name="T55" fmla="*/ 1106 h 1287"/>
                  <a:gd name="T56" fmla="*/ 234 w 1460"/>
                  <a:gd name="T57" fmla="*/ 1109 h 1287"/>
                  <a:gd name="T58" fmla="*/ 389 w 1460"/>
                  <a:gd name="T59" fmla="*/ 985 h 1287"/>
                  <a:gd name="T60" fmla="*/ 544 w 1460"/>
                  <a:gd name="T61" fmla="*/ 989 h 1287"/>
                  <a:gd name="T62" fmla="*/ 679 w 1460"/>
                  <a:gd name="T63" fmla="*/ 917 h 1287"/>
                  <a:gd name="T64" fmla="*/ 762 w 1460"/>
                  <a:gd name="T65" fmla="*/ 909 h 1287"/>
                  <a:gd name="T66" fmla="*/ 895 w 1460"/>
                  <a:gd name="T67" fmla="*/ 966 h 1287"/>
                  <a:gd name="T68" fmla="*/ 1015 w 1460"/>
                  <a:gd name="T69" fmla="*/ 955 h 1287"/>
                  <a:gd name="T70" fmla="*/ 1015 w 1460"/>
                  <a:gd name="T71" fmla="*/ 853 h 1287"/>
                  <a:gd name="T72" fmla="*/ 921 w 1460"/>
                  <a:gd name="T73" fmla="*/ 751 h 1287"/>
                  <a:gd name="T74" fmla="*/ 887 w 1460"/>
                  <a:gd name="T75" fmla="*/ 672 h 1287"/>
                  <a:gd name="T76" fmla="*/ 978 w 1460"/>
                  <a:gd name="T77" fmla="*/ 732 h 1287"/>
                  <a:gd name="T78" fmla="*/ 1012 w 1460"/>
                  <a:gd name="T79" fmla="*/ 751 h 1287"/>
                  <a:gd name="T80" fmla="*/ 1049 w 1460"/>
                  <a:gd name="T81" fmla="*/ 830 h 1287"/>
                  <a:gd name="T82" fmla="*/ 1113 w 1460"/>
                  <a:gd name="T83" fmla="*/ 777 h 1287"/>
                  <a:gd name="T84" fmla="*/ 1144 w 1460"/>
                  <a:gd name="T85" fmla="*/ 740 h 1287"/>
                  <a:gd name="T86" fmla="*/ 1211 w 1460"/>
                  <a:gd name="T87" fmla="*/ 740 h 1287"/>
                  <a:gd name="T88" fmla="*/ 1200 w 1460"/>
                  <a:gd name="T89" fmla="*/ 774 h 1287"/>
                  <a:gd name="T90" fmla="*/ 1162 w 1460"/>
                  <a:gd name="T91" fmla="*/ 830 h 1287"/>
                  <a:gd name="T92" fmla="*/ 1098 w 1460"/>
                  <a:gd name="T93" fmla="*/ 898 h 1287"/>
                  <a:gd name="T94" fmla="*/ 1053 w 1460"/>
                  <a:gd name="T95" fmla="*/ 977 h 1287"/>
                  <a:gd name="T96" fmla="*/ 1113 w 1460"/>
                  <a:gd name="T97" fmla="*/ 985 h 1287"/>
                  <a:gd name="T98" fmla="*/ 1196 w 1460"/>
                  <a:gd name="T99" fmla="*/ 898 h 1287"/>
                  <a:gd name="T100" fmla="*/ 1268 w 1460"/>
                  <a:gd name="T101" fmla="*/ 823 h 1287"/>
                  <a:gd name="T102" fmla="*/ 1253 w 1460"/>
                  <a:gd name="T103" fmla="*/ 717 h 1287"/>
                  <a:gd name="T104" fmla="*/ 1223 w 1460"/>
                  <a:gd name="T105" fmla="*/ 645 h 1287"/>
                  <a:gd name="T106" fmla="*/ 1340 w 1460"/>
                  <a:gd name="T107" fmla="*/ 570 h 1287"/>
                  <a:gd name="T108" fmla="*/ 1321 w 1460"/>
                  <a:gd name="T109" fmla="*/ 555 h 1287"/>
                  <a:gd name="T110" fmla="*/ 1351 w 1460"/>
                  <a:gd name="T111" fmla="*/ 468 h 1287"/>
                  <a:gd name="T112" fmla="*/ 1430 w 1460"/>
                  <a:gd name="T113" fmla="*/ 427 h 1287"/>
                  <a:gd name="T114" fmla="*/ 1457 w 1460"/>
                  <a:gd name="T115" fmla="*/ 29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0" h="1287">
                    <a:moveTo>
                      <a:pt x="1457" y="294"/>
                    </a:moveTo>
                    <a:lnTo>
                      <a:pt x="1457" y="294"/>
                    </a:lnTo>
                    <a:lnTo>
                      <a:pt x="1460" y="283"/>
                    </a:lnTo>
                    <a:lnTo>
                      <a:pt x="1460" y="272"/>
                    </a:lnTo>
                    <a:lnTo>
                      <a:pt x="1457" y="264"/>
                    </a:lnTo>
                    <a:lnTo>
                      <a:pt x="1453" y="261"/>
                    </a:lnTo>
                    <a:lnTo>
                      <a:pt x="1449" y="257"/>
                    </a:lnTo>
                    <a:lnTo>
                      <a:pt x="1445" y="253"/>
                    </a:lnTo>
                    <a:lnTo>
                      <a:pt x="1434" y="249"/>
                    </a:lnTo>
                    <a:lnTo>
                      <a:pt x="1411" y="230"/>
                    </a:lnTo>
                    <a:lnTo>
                      <a:pt x="1396" y="219"/>
                    </a:lnTo>
                    <a:lnTo>
                      <a:pt x="1385" y="204"/>
                    </a:lnTo>
                    <a:lnTo>
                      <a:pt x="1377" y="189"/>
                    </a:lnTo>
                    <a:lnTo>
                      <a:pt x="1377" y="174"/>
                    </a:lnTo>
                    <a:lnTo>
                      <a:pt x="1351" y="174"/>
                    </a:lnTo>
                    <a:lnTo>
                      <a:pt x="1317" y="174"/>
                    </a:lnTo>
                    <a:lnTo>
                      <a:pt x="1306" y="162"/>
                    </a:lnTo>
                    <a:lnTo>
                      <a:pt x="1306" y="159"/>
                    </a:lnTo>
                    <a:lnTo>
                      <a:pt x="1294" y="155"/>
                    </a:lnTo>
                    <a:lnTo>
                      <a:pt x="1279" y="155"/>
                    </a:lnTo>
                    <a:lnTo>
                      <a:pt x="1268" y="155"/>
                    </a:lnTo>
                    <a:lnTo>
                      <a:pt x="1219" y="162"/>
                    </a:lnTo>
                    <a:lnTo>
                      <a:pt x="1193" y="185"/>
                    </a:lnTo>
                    <a:lnTo>
                      <a:pt x="1170" y="211"/>
                    </a:lnTo>
                    <a:lnTo>
                      <a:pt x="1159" y="227"/>
                    </a:lnTo>
                    <a:lnTo>
                      <a:pt x="1151" y="234"/>
                    </a:lnTo>
                    <a:lnTo>
                      <a:pt x="1144" y="234"/>
                    </a:lnTo>
                    <a:lnTo>
                      <a:pt x="1110" y="230"/>
                    </a:lnTo>
                    <a:lnTo>
                      <a:pt x="1106" y="223"/>
                    </a:lnTo>
                    <a:lnTo>
                      <a:pt x="1098" y="219"/>
                    </a:lnTo>
                    <a:lnTo>
                      <a:pt x="1087" y="223"/>
                    </a:lnTo>
                    <a:lnTo>
                      <a:pt x="1049" y="257"/>
                    </a:lnTo>
                    <a:lnTo>
                      <a:pt x="1023" y="279"/>
                    </a:lnTo>
                    <a:lnTo>
                      <a:pt x="981" y="310"/>
                    </a:lnTo>
                    <a:lnTo>
                      <a:pt x="974" y="313"/>
                    </a:lnTo>
                    <a:lnTo>
                      <a:pt x="962" y="313"/>
                    </a:lnTo>
                    <a:lnTo>
                      <a:pt x="951" y="313"/>
                    </a:lnTo>
                    <a:lnTo>
                      <a:pt x="936" y="306"/>
                    </a:lnTo>
                    <a:lnTo>
                      <a:pt x="921" y="294"/>
                    </a:lnTo>
                    <a:lnTo>
                      <a:pt x="902" y="272"/>
                    </a:lnTo>
                    <a:lnTo>
                      <a:pt x="883" y="242"/>
                    </a:lnTo>
                    <a:lnTo>
                      <a:pt x="872" y="215"/>
                    </a:lnTo>
                    <a:lnTo>
                      <a:pt x="868" y="189"/>
                    </a:lnTo>
                    <a:lnTo>
                      <a:pt x="868" y="166"/>
                    </a:lnTo>
                    <a:lnTo>
                      <a:pt x="857" y="136"/>
                    </a:lnTo>
                    <a:lnTo>
                      <a:pt x="827" y="121"/>
                    </a:lnTo>
                    <a:lnTo>
                      <a:pt x="823" y="113"/>
                    </a:lnTo>
                    <a:lnTo>
                      <a:pt x="823" y="79"/>
                    </a:lnTo>
                    <a:lnTo>
                      <a:pt x="819" y="64"/>
                    </a:lnTo>
                    <a:lnTo>
                      <a:pt x="796" y="42"/>
                    </a:lnTo>
                    <a:lnTo>
                      <a:pt x="774" y="8"/>
                    </a:lnTo>
                    <a:lnTo>
                      <a:pt x="759" y="4"/>
                    </a:lnTo>
                    <a:lnTo>
                      <a:pt x="744" y="0"/>
                    </a:lnTo>
                    <a:lnTo>
                      <a:pt x="729" y="0"/>
                    </a:lnTo>
                    <a:lnTo>
                      <a:pt x="713" y="4"/>
                    </a:lnTo>
                    <a:lnTo>
                      <a:pt x="702" y="12"/>
                    </a:lnTo>
                    <a:lnTo>
                      <a:pt x="695" y="19"/>
                    </a:lnTo>
                    <a:lnTo>
                      <a:pt x="687" y="30"/>
                    </a:lnTo>
                    <a:lnTo>
                      <a:pt x="683" y="45"/>
                    </a:lnTo>
                    <a:lnTo>
                      <a:pt x="676" y="83"/>
                    </a:lnTo>
                    <a:lnTo>
                      <a:pt x="676" y="95"/>
                    </a:lnTo>
                    <a:lnTo>
                      <a:pt x="668" y="121"/>
                    </a:lnTo>
                    <a:lnTo>
                      <a:pt x="664" y="132"/>
                    </a:lnTo>
                    <a:lnTo>
                      <a:pt x="653" y="136"/>
                    </a:lnTo>
                    <a:lnTo>
                      <a:pt x="638" y="140"/>
                    </a:lnTo>
                    <a:lnTo>
                      <a:pt x="619" y="132"/>
                    </a:lnTo>
                    <a:lnTo>
                      <a:pt x="608" y="140"/>
                    </a:lnTo>
                    <a:lnTo>
                      <a:pt x="596" y="151"/>
                    </a:lnTo>
                    <a:lnTo>
                      <a:pt x="581" y="166"/>
                    </a:lnTo>
                    <a:lnTo>
                      <a:pt x="570" y="185"/>
                    </a:lnTo>
                    <a:lnTo>
                      <a:pt x="566" y="200"/>
                    </a:lnTo>
                    <a:lnTo>
                      <a:pt x="555" y="215"/>
                    </a:lnTo>
                    <a:lnTo>
                      <a:pt x="536" y="230"/>
                    </a:lnTo>
                    <a:lnTo>
                      <a:pt x="495" y="245"/>
                    </a:lnTo>
                    <a:lnTo>
                      <a:pt x="491" y="340"/>
                    </a:lnTo>
                    <a:lnTo>
                      <a:pt x="495" y="351"/>
                    </a:lnTo>
                    <a:lnTo>
                      <a:pt x="506" y="370"/>
                    </a:lnTo>
                    <a:lnTo>
                      <a:pt x="506" y="381"/>
                    </a:lnTo>
                    <a:lnTo>
                      <a:pt x="506" y="393"/>
                    </a:lnTo>
                    <a:lnTo>
                      <a:pt x="498" y="404"/>
                    </a:lnTo>
                    <a:lnTo>
                      <a:pt x="483" y="411"/>
                    </a:lnTo>
                    <a:lnTo>
                      <a:pt x="472" y="419"/>
                    </a:lnTo>
                    <a:lnTo>
                      <a:pt x="464" y="427"/>
                    </a:lnTo>
                    <a:lnTo>
                      <a:pt x="461" y="434"/>
                    </a:lnTo>
                    <a:lnTo>
                      <a:pt x="461" y="445"/>
                    </a:lnTo>
                    <a:lnTo>
                      <a:pt x="468" y="461"/>
                    </a:lnTo>
                    <a:lnTo>
                      <a:pt x="472" y="464"/>
                    </a:lnTo>
                    <a:lnTo>
                      <a:pt x="476" y="483"/>
                    </a:lnTo>
                    <a:lnTo>
                      <a:pt x="472" y="494"/>
                    </a:lnTo>
                    <a:lnTo>
                      <a:pt x="468" y="510"/>
                    </a:lnTo>
                    <a:lnTo>
                      <a:pt x="461" y="517"/>
                    </a:lnTo>
                    <a:lnTo>
                      <a:pt x="449" y="525"/>
                    </a:lnTo>
                    <a:lnTo>
                      <a:pt x="438" y="528"/>
                    </a:lnTo>
                    <a:lnTo>
                      <a:pt x="408" y="532"/>
                    </a:lnTo>
                    <a:lnTo>
                      <a:pt x="381" y="532"/>
                    </a:lnTo>
                    <a:lnTo>
                      <a:pt x="355" y="528"/>
                    </a:lnTo>
                    <a:lnTo>
                      <a:pt x="329" y="525"/>
                    </a:lnTo>
                    <a:lnTo>
                      <a:pt x="310" y="494"/>
                    </a:lnTo>
                    <a:lnTo>
                      <a:pt x="291" y="479"/>
                    </a:lnTo>
                    <a:lnTo>
                      <a:pt x="276" y="483"/>
                    </a:lnTo>
                    <a:lnTo>
                      <a:pt x="268" y="525"/>
                    </a:lnTo>
                    <a:lnTo>
                      <a:pt x="249" y="585"/>
                    </a:lnTo>
                    <a:lnTo>
                      <a:pt x="227" y="593"/>
                    </a:lnTo>
                    <a:lnTo>
                      <a:pt x="208" y="604"/>
                    </a:lnTo>
                    <a:lnTo>
                      <a:pt x="200" y="611"/>
                    </a:lnTo>
                    <a:lnTo>
                      <a:pt x="193" y="623"/>
                    </a:lnTo>
                    <a:lnTo>
                      <a:pt x="181" y="642"/>
                    </a:lnTo>
                    <a:lnTo>
                      <a:pt x="166" y="657"/>
                    </a:lnTo>
                    <a:lnTo>
                      <a:pt x="151" y="672"/>
                    </a:lnTo>
                    <a:lnTo>
                      <a:pt x="132" y="679"/>
                    </a:lnTo>
                    <a:lnTo>
                      <a:pt x="121" y="687"/>
                    </a:lnTo>
                    <a:lnTo>
                      <a:pt x="110" y="698"/>
                    </a:lnTo>
                    <a:lnTo>
                      <a:pt x="102" y="710"/>
                    </a:lnTo>
                    <a:lnTo>
                      <a:pt x="95" y="732"/>
                    </a:lnTo>
                    <a:lnTo>
                      <a:pt x="91" y="743"/>
                    </a:lnTo>
                    <a:lnTo>
                      <a:pt x="80" y="762"/>
                    </a:lnTo>
                    <a:lnTo>
                      <a:pt x="68" y="781"/>
                    </a:lnTo>
                    <a:lnTo>
                      <a:pt x="57" y="804"/>
                    </a:lnTo>
                    <a:lnTo>
                      <a:pt x="42" y="838"/>
                    </a:lnTo>
                    <a:lnTo>
                      <a:pt x="27" y="883"/>
                    </a:lnTo>
                    <a:lnTo>
                      <a:pt x="23" y="936"/>
                    </a:lnTo>
                    <a:lnTo>
                      <a:pt x="19" y="985"/>
                    </a:lnTo>
                    <a:lnTo>
                      <a:pt x="23" y="1023"/>
                    </a:lnTo>
                    <a:lnTo>
                      <a:pt x="31" y="1053"/>
                    </a:lnTo>
                    <a:lnTo>
                      <a:pt x="34" y="1075"/>
                    </a:lnTo>
                    <a:lnTo>
                      <a:pt x="34" y="1083"/>
                    </a:lnTo>
                    <a:lnTo>
                      <a:pt x="34" y="1094"/>
                    </a:lnTo>
                    <a:lnTo>
                      <a:pt x="27" y="1106"/>
                    </a:lnTo>
                    <a:lnTo>
                      <a:pt x="19" y="1121"/>
                    </a:lnTo>
                    <a:lnTo>
                      <a:pt x="12" y="1136"/>
                    </a:lnTo>
                    <a:lnTo>
                      <a:pt x="4" y="1151"/>
                    </a:lnTo>
                    <a:lnTo>
                      <a:pt x="0" y="1166"/>
                    </a:lnTo>
                    <a:lnTo>
                      <a:pt x="4" y="1185"/>
                    </a:lnTo>
                    <a:lnTo>
                      <a:pt x="8" y="1196"/>
                    </a:lnTo>
                    <a:lnTo>
                      <a:pt x="19" y="1211"/>
                    </a:lnTo>
                    <a:lnTo>
                      <a:pt x="38" y="1219"/>
                    </a:lnTo>
                    <a:lnTo>
                      <a:pt x="61" y="1223"/>
                    </a:lnTo>
                    <a:lnTo>
                      <a:pt x="87" y="1226"/>
                    </a:lnTo>
                    <a:lnTo>
                      <a:pt x="102" y="1234"/>
                    </a:lnTo>
                    <a:lnTo>
                      <a:pt x="114" y="1245"/>
                    </a:lnTo>
                    <a:lnTo>
                      <a:pt x="121" y="1253"/>
                    </a:lnTo>
                    <a:lnTo>
                      <a:pt x="121" y="1264"/>
                    </a:lnTo>
                    <a:lnTo>
                      <a:pt x="121" y="1272"/>
                    </a:lnTo>
                    <a:lnTo>
                      <a:pt x="121" y="1283"/>
                    </a:lnTo>
                    <a:lnTo>
                      <a:pt x="121" y="1287"/>
                    </a:lnTo>
                    <a:lnTo>
                      <a:pt x="132" y="1264"/>
                    </a:lnTo>
                    <a:lnTo>
                      <a:pt x="144" y="1257"/>
                    </a:lnTo>
                    <a:lnTo>
                      <a:pt x="151" y="1253"/>
                    </a:lnTo>
                    <a:lnTo>
                      <a:pt x="155" y="1253"/>
                    </a:lnTo>
                    <a:lnTo>
                      <a:pt x="174" y="1238"/>
                    </a:lnTo>
                    <a:lnTo>
                      <a:pt x="189" y="1223"/>
                    </a:lnTo>
                    <a:lnTo>
                      <a:pt x="200" y="1208"/>
                    </a:lnTo>
                    <a:lnTo>
                      <a:pt x="212" y="1192"/>
                    </a:lnTo>
                    <a:lnTo>
                      <a:pt x="215" y="1177"/>
                    </a:lnTo>
                    <a:lnTo>
                      <a:pt x="212" y="1158"/>
                    </a:lnTo>
                    <a:lnTo>
                      <a:pt x="197" y="1136"/>
                    </a:lnTo>
                    <a:lnTo>
                      <a:pt x="189" y="1125"/>
                    </a:lnTo>
                    <a:lnTo>
                      <a:pt x="185" y="1113"/>
                    </a:lnTo>
                    <a:lnTo>
                      <a:pt x="185" y="1106"/>
                    </a:lnTo>
                    <a:lnTo>
                      <a:pt x="185" y="1098"/>
                    </a:lnTo>
                    <a:lnTo>
                      <a:pt x="193" y="1091"/>
                    </a:lnTo>
                    <a:lnTo>
                      <a:pt x="197" y="1091"/>
                    </a:lnTo>
                    <a:lnTo>
                      <a:pt x="204" y="1098"/>
                    </a:lnTo>
                    <a:lnTo>
                      <a:pt x="212" y="1106"/>
                    </a:lnTo>
                    <a:lnTo>
                      <a:pt x="234" y="1109"/>
                    </a:lnTo>
                    <a:lnTo>
                      <a:pt x="261" y="1113"/>
                    </a:lnTo>
                    <a:lnTo>
                      <a:pt x="370" y="1019"/>
                    </a:lnTo>
                    <a:lnTo>
                      <a:pt x="370" y="1011"/>
                    </a:lnTo>
                    <a:lnTo>
                      <a:pt x="374" y="1000"/>
                    </a:lnTo>
                    <a:lnTo>
                      <a:pt x="381" y="992"/>
                    </a:lnTo>
                    <a:lnTo>
                      <a:pt x="389" y="985"/>
                    </a:lnTo>
                    <a:lnTo>
                      <a:pt x="408" y="977"/>
                    </a:lnTo>
                    <a:lnTo>
                      <a:pt x="430" y="977"/>
                    </a:lnTo>
                    <a:lnTo>
                      <a:pt x="461" y="985"/>
                    </a:lnTo>
                    <a:lnTo>
                      <a:pt x="495" y="989"/>
                    </a:lnTo>
                    <a:lnTo>
                      <a:pt x="521" y="992"/>
                    </a:lnTo>
                    <a:lnTo>
                      <a:pt x="544" y="989"/>
                    </a:lnTo>
                    <a:lnTo>
                      <a:pt x="563" y="989"/>
                    </a:lnTo>
                    <a:lnTo>
                      <a:pt x="581" y="977"/>
                    </a:lnTo>
                    <a:lnTo>
                      <a:pt x="589" y="974"/>
                    </a:lnTo>
                    <a:lnTo>
                      <a:pt x="612" y="959"/>
                    </a:lnTo>
                    <a:lnTo>
                      <a:pt x="642" y="943"/>
                    </a:lnTo>
                    <a:lnTo>
                      <a:pt x="679" y="917"/>
                    </a:lnTo>
                    <a:lnTo>
                      <a:pt x="695" y="906"/>
                    </a:lnTo>
                    <a:lnTo>
                      <a:pt x="710" y="898"/>
                    </a:lnTo>
                    <a:lnTo>
                      <a:pt x="721" y="894"/>
                    </a:lnTo>
                    <a:lnTo>
                      <a:pt x="736" y="894"/>
                    </a:lnTo>
                    <a:lnTo>
                      <a:pt x="747" y="898"/>
                    </a:lnTo>
                    <a:lnTo>
                      <a:pt x="762" y="909"/>
                    </a:lnTo>
                    <a:lnTo>
                      <a:pt x="804" y="936"/>
                    </a:lnTo>
                    <a:lnTo>
                      <a:pt x="827" y="951"/>
                    </a:lnTo>
                    <a:lnTo>
                      <a:pt x="845" y="962"/>
                    </a:lnTo>
                    <a:lnTo>
                      <a:pt x="864" y="966"/>
                    </a:lnTo>
                    <a:lnTo>
                      <a:pt x="876" y="970"/>
                    </a:lnTo>
                    <a:lnTo>
                      <a:pt x="895" y="966"/>
                    </a:lnTo>
                    <a:lnTo>
                      <a:pt x="898" y="966"/>
                    </a:lnTo>
                    <a:lnTo>
                      <a:pt x="928" y="959"/>
                    </a:lnTo>
                    <a:lnTo>
                      <a:pt x="951" y="951"/>
                    </a:lnTo>
                    <a:lnTo>
                      <a:pt x="985" y="951"/>
                    </a:lnTo>
                    <a:lnTo>
                      <a:pt x="1008" y="955"/>
                    </a:lnTo>
                    <a:lnTo>
                      <a:pt x="1015" y="955"/>
                    </a:lnTo>
                    <a:lnTo>
                      <a:pt x="1042" y="906"/>
                    </a:lnTo>
                    <a:lnTo>
                      <a:pt x="1042" y="898"/>
                    </a:lnTo>
                    <a:lnTo>
                      <a:pt x="1038" y="883"/>
                    </a:lnTo>
                    <a:lnTo>
                      <a:pt x="1034" y="872"/>
                    </a:lnTo>
                    <a:lnTo>
                      <a:pt x="1027" y="860"/>
                    </a:lnTo>
                    <a:lnTo>
                      <a:pt x="1015" y="853"/>
                    </a:lnTo>
                    <a:lnTo>
                      <a:pt x="1004" y="845"/>
                    </a:lnTo>
                    <a:lnTo>
                      <a:pt x="944" y="819"/>
                    </a:lnTo>
                    <a:lnTo>
                      <a:pt x="928" y="796"/>
                    </a:lnTo>
                    <a:lnTo>
                      <a:pt x="921" y="774"/>
                    </a:lnTo>
                    <a:lnTo>
                      <a:pt x="921" y="751"/>
                    </a:lnTo>
                    <a:lnTo>
                      <a:pt x="917" y="743"/>
                    </a:lnTo>
                    <a:lnTo>
                      <a:pt x="910" y="732"/>
                    </a:lnTo>
                    <a:lnTo>
                      <a:pt x="898" y="717"/>
                    </a:lnTo>
                    <a:lnTo>
                      <a:pt x="891" y="706"/>
                    </a:lnTo>
                    <a:lnTo>
                      <a:pt x="887" y="687"/>
                    </a:lnTo>
                    <a:lnTo>
                      <a:pt x="887" y="672"/>
                    </a:lnTo>
                    <a:lnTo>
                      <a:pt x="895" y="672"/>
                    </a:lnTo>
                    <a:lnTo>
                      <a:pt x="910" y="702"/>
                    </a:lnTo>
                    <a:lnTo>
                      <a:pt x="944" y="766"/>
                    </a:lnTo>
                    <a:lnTo>
                      <a:pt x="966" y="804"/>
                    </a:lnTo>
                    <a:lnTo>
                      <a:pt x="978" y="808"/>
                    </a:lnTo>
                    <a:lnTo>
                      <a:pt x="978" y="762"/>
                    </a:lnTo>
                    <a:lnTo>
                      <a:pt x="978" y="732"/>
                    </a:lnTo>
                    <a:lnTo>
                      <a:pt x="985" y="710"/>
                    </a:lnTo>
                    <a:lnTo>
                      <a:pt x="1008" y="706"/>
                    </a:lnTo>
                    <a:lnTo>
                      <a:pt x="1019" y="706"/>
                    </a:lnTo>
                    <a:lnTo>
                      <a:pt x="1012" y="717"/>
                    </a:lnTo>
                    <a:lnTo>
                      <a:pt x="1004" y="736"/>
                    </a:lnTo>
                    <a:lnTo>
                      <a:pt x="1004" y="747"/>
                    </a:lnTo>
                    <a:lnTo>
                      <a:pt x="1012" y="751"/>
                    </a:lnTo>
                    <a:lnTo>
                      <a:pt x="1027" y="751"/>
                    </a:lnTo>
                    <a:lnTo>
                      <a:pt x="1030" y="774"/>
                    </a:lnTo>
                    <a:lnTo>
                      <a:pt x="1015" y="793"/>
                    </a:lnTo>
                    <a:lnTo>
                      <a:pt x="1015" y="815"/>
                    </a:lnTo>
                    <a:lnTo>
                      <a:pt x="1023" y="826"/>
                    </a:lnTo>
                    <a:lnTo>
                      <a:pt x="1042" y="830"/>
                    </a:lnTo>
                    <a:lnTo>
                      <a:pt x="1049" y="830"/>
                    </a:lnTo>
                    <a:lnTo>
                      <a:pt x="1068" y="853"/>
                    </a:lnTo>
                    <a:lnTo>
                      <a:pt x="1087" y="864"/>
                    </a:lnTo>
                    <a:lnTo>
                      <a:pt x="1095" y="853"/>
                    </a:lnTo>
                    <a:lnTo>
                      <a:pt x="1106" y="823"/>
                    </a:lnTo>
                    <a:lnTo>
                      <a:pt x="1113" y="808"/>
                    </a:lnTo>
                    <a:lnTo>
                      <a:pt x="1113" y="777"/>
                    </a:lnTo>
                    <a:lnTo>
                      <a:pt x="1113" y="759"/>
                    </a:lnTo>
                    <a:lnTo>
                      <a:pt x="1113" y="740"/>
                    </a:lnTo>
                    <a:lnTo>
                      <a:pt x="1128" y="740"/>
                    </a:lnTo>
                    <a:lnTo>
                      <a:pt x="1144" y="740"/>
                    </a:lnTo>
                    <a:lnTo>
                      <a:pt x="1170" y="740"/>
                    </a:lnTo>
                    <a:lnTo>
                      <a:pt x="1193" y="740"/>
                    </a:lnTo>
                    <a:lnTo>
                      <a:pt x="1211" y="740"/>
                    </a:lnTo>
                    <a:lnTo>
                      <a:pt x="1219" y="743"/>
                    </a:lnTo>
                    <a:lnTo>
                      <a:pt x="1219" y="747"/>
                    </a:lnTo>
                    <a:lnTo>
                      <a:pt x="1219" y="755"/>
                    </a:lnTo>
                    <a:lnTo>
                      <a:pt x="1208" y="762"/>
                    </a:lnTo>
                    <a:lnTo>
                      <a:pt x="1204" y="766"/>
                    </a:lnTo>
                    <a:lnTo>
                      <a:pt x="1200" y="774"/>
                    </a:lnTo>
                    <a:lnTo>
                      <a:pt x="1193" y="785"/>
                    </a:lnTo>
                    <a:lnTo>
                      <a:pt x="1181" y="800"/>
                    </a:lnTo>
                    <a:lnTo>
                      <a:pt x="1170" y="815"/>
                    </a:lnTo>
                    <a:lnTo>
                      <a:pt x="1166" y="823"/>
                    </a:lnTo>
                    <a:lnTo>
                      <a:pt x="1162" y="830"/>
                    </a:lnTo>
                    <a:lnTo>
                      <a:pt x="1162" y="849"/>
                    </a:lnTo>
                    <a:lnTo>
                      <a:pt x="1159" y="864"/>
                    </a:lnTo>
                    <a:lnTo>
                      <a:pt x="1151" y="883"/>
                    </a:lnTo>
                    <a:lnTo>
                      <a:pt x="1125" y="894"/>
                    </a:lnTo>
                    <a:lnTo>
                      <a:pt x="1117" y="894"/>
                    </a:lnTo>
                    <a:lnTo>
                      <a:pt x="1098" y="898"/>
                    </a:lnTo>
                    <a:lnTo>
                      <a:pt x="1091" y="902"/>
                    </a:lnTo>
                    <a:lnTo>
                      <a:pt x="1079" y="909"/>
                    </a:lnTo>
                    <a:lnTo>
                      <a:pt x="1072" y="917"/>
                    </a:lnTo>
                    <a:lnTo>
                      <a:pt x="1064" y="928"/>
                    </a:lnTo>
                    <a:lnTo>
                      <a:pt x="1057" y="955"/>
                    </a:lnTo>
                    <a:lnTo>
                      <a:pt x="1053" y="977"/>
                    </a:lnTo>
                    <a:lnTo>
                      <a:pt x="1053" y="989"/>
                    </a:lnTo>
                    <a:lnTo>
                      <a:pt x="1057" y="996"/>
                    </a:lnTo>
                    <a:lnTo>
                      <a:pt x="1068" y="1000"/>
                    </a:lnTo>
                    <a:lnTo>
                      <a:pt x="1083" y="1000"/>
                    </a:lnTo>
                    <a:lnTo>
                      <a:pt x="1102" y="992"/>
                    </a:lnTo>
                    <a:lnTo>
                      <a:pt x="1113" y="985"/>
                    </a:lnTo>
                    <a:lnTo>
                      <a:pt x="1125" y="970"/>
                    </a:lnTo>
                    <a:lnTo>
                      <a:pt x="1132" y="959"/>
                    </a:lnTo>
                    <a:lnTo>
                      <a:pt x="1140" y="936"/>
                    </a:lnTo>
                    <a:lnTo>
                      <a:pt x="1144" y="925"/>
                    </a:lnTo>
                    <a:lnTo>
                      <a:pt x="1174" y="913"/>
                    </a:lnTo>
                    <a:lnTo>
                      <a:pt x="1196" y="898"/>
                    </a:lnTo>
                    <a:lnTo>
                      <a:pt x="1208" y="891"/>
                    </a:lnTo>
                    <a:lnTo>
                      <a:pt x="1215" y="883"/>
                    </a:lnTo>
                    <a:lnTo>
                      <a:pt x="1238" y="872"/>
                    </a:lnTo>
                    <a:lnTo>
                      <a:pt x="1272" y="872"/>
                    </a:lnTo>
                    <a:lnTo>
                      <a:pt x="1279" y="853"/>
                    </a:lnTo>
                    <a:lnTo>
                      <a:pt x="1264" y="834"/>
                    </a:lnTo>
                    <a:lnTo>
                      <a:pt x="1268" y="823"/>
                    </a:lnTo>
                    <a:lnTo>
                      <a:pt x="1287" y="796"/>
                    </a:lnTo>
                    <a:lnTo>
                      <a:pt x="1287" y="789"/>
                    </a:lnTo>
                    <a:lnTo>
                      <a:pt x="1272" y="777"/>
                    </a:lnTo>
                    <a:lnTo>
                      <a:pt x="1257" y="774"/>
                    </a:lnTo>
                    <a:lnTo>
                      <a:pt x="1257" y="747"/>
                    </a:lnTo>
                    <a:lnTo>
                      <a:pt x="1257" y="728"/>
                    </a:lnTo>
                    <a:lnTo>
                      <a:pt x="1253" y="717"/>
                    </a:lnTo>
                    <a:lnTo>
                      <a:pt x="1230" y="706"/>
                    </a:lnTo>
                    <a:lnTo>
                      <a:pt x="1208" y="694"/>
                    </a:lnTo>
                    <a:lnTo>
                      <a:pt x="1189" y="687"/>
                    </a:lnTo>
                    <a:lnTo>
                      <a:pt x="1181" y="676"/>
                    </a:lnTo>
                    <a:lnTo>
                      <a:pt x="1181" y="657"/>
                    </a:lnTo>
                    <a:lnTo>
                      <a:pt x="1204" y="649"/>
                    </a:lnTo>
                    <a:lnTo>
                      <a:pt x="1223" y="645"/>
                    </a:lnTo>
                    <a:lnTo>
                      <a:pt x="1234" y="634"/>
                    </a:lnTo>
                    <a:lnTo>
                      <a:pt x="1249" y="619"/>
                    </a:lnTo>
                    <a:lnTo>
                      <a:pt x="1249" y="608"/>
                    </a:lnTo>
                    <a:lnTo>
                      <a:pt x="1328" y="608"/>
                    </a:lnTo>
                    <a:lnTo>
                      <a:pt x="1340" y="589"/>
                    </a:lnTo>
                    <a:lnTo>
                      <a:pt x="1340" y="570"/>
                    </a:lnTo>
                    <a:lnTo>
                      <a:pt x="1336" y="570"/>
                    </a:lnTo>
                    <a:lnTo>
                      <a:pt x="1328" y="566"/>
                    </a:lnTo>
                    <a:lnTo>
                      <a:pt x="1294" y="566"/>
                    </a:lnTo>
                    <a:lnTo>
                      <a:pt x="1291" y="559"/>
                    </a:lnTo>
                    <a:lnTo>
                      <a:pt x="1306" y="559"/>
                    </a:lnTo>
                    <a:lnTo>
                      <a:pt x="1321" y="555"/>
                    </a:lnTo>
                    <a:lnTo>
                      <a:pt x="1340" y="547"/>
                    </a:lnTo>
                    <a:lnTo>
                      <a:pt x="1359" y="528"/>
                    </a:lnTo>
                    <a:lnTo>
                      <a:pt x="1359" y="510"/>
                    </a:lnTo>
                    <a:lnTo>
                      <a:pt x="1355" y="487"/>
                    </a:lnTo>
                    <a:lnTo>
                      <a:pt x="1355" y="483"/>
                    </a:lnTo>
                    <a:lnTo>
                      <a:pt x="1351" y="468"/>
                    </a:lnTo>
                    <a:lnTo>
                      <a:pt x="1344" y="457"/>
                    </a:lnTo>
                    <a:lnTo>
                      <a:pt x="1332" y="434"/>
                    </a:lnTo>
                    <a:lnTo>
                      <a:pt x="1344" y="430"/>
                    </a:lnTo>
                    <a:lnTo>
                      <a:pt x="1408" y="453"/>
                    </a:lnTo>
                    <a:lnTo>
                      <a:pt x="1427" y="445"/>
                    </a:lnTo>
                    <a:lnTo>
                      <a:pt x="1430" y="427"/>
                    </a:lnTo>
                    <a:lnTo>
                      <a:pt x="1445" y="400"/>
                    </a:lnTo>
                    <a:lnTo>
                      <a:pt x="1460" y="374"/>
                    </a:lnTo>
                    <a:lnTo>
                      <a:pt x="1453" y="347"/>
                    </a:lnTo>
                    <a:lnTo>
                      <a:pt x="1449" y="321"/>
                    </a:lnTo>
                    <a:lnTo>
                      <a:pt x="1453" y="310"/>
                    </a:lnTo>
                    <a:lnTo>
                      <a:pt x="1457" y="294"/>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4" name="Freeform 13"/>
              <p:cNvSpPr>
                <a:spLocks noChangeArrowheads="1"/>
              </p:cNvSpPr>
              <p:nvPr/>
            </p:nvSpPr>
            <p:spPr bwMode="auto">
              <a:xfrm>
                <a:off x="5138" y="3475"/>
                <a:ext cx="2758" cy="2161"/>
              </a:xfrm>
              <a:custGeom>
                <a:avLst/>
                <a:gdLst>
                  <a:gd name="T0" fmla="*/ 1747 w 1754"/>
                  <a:gd name="T1" fmla="*/ 646 h 1374"/>
                  <a:gd name="T2" fmla="*/ 1747 w 1754"/>
                  <a:gd name="T3" fmla="*/ 623 h 1374"/>
                  <a:gd name="T4" fmla="*/ 1614 w 1754"/>
                  <a:gd name="T5" fmla="*/ 574 h 1374"/>
                  <a:gd name="T6" fmla="*/ 1497 w 1754"/>
                  <a:gd name="T7" fmla="*/ 525 h 1374"/>
                  <a:gd name="T8" fmla="*/ 1365 w 1754"/>
                  <a:gd name="T9" fmla="*/ 563 h 1374"/>
                  <a:gd name="T10" fmla="*/ 1271 w 1754"/>
                  <a:gd name="T11" fmla="*/ 536 h 1374"/>
                  <a:gd name="T12" fmla="*/ 1226 w 1754"/>
                  <a:gd name="T13" fmla="*/ 453 h 1374"/>
                  <a:gd name="T14" fmla="*/ 1169 w 1754"/>
                  <a:gd name="T15" fmla="*/ 434 h 1374"/>
                  <a:gd name="T16" fmla="*/ 1098 w 1754"/>
                  <a:gd name="T17" fmla="*/ 400 h 1374"/>
                  <a:gd name="T18" fmla="*/ 988 w 1754"/>
                  <a:gd name="T19" fmla="*/ 351 h 1374"/>
                  <a:gd name="T20" fmla="*/ 920 w 1754"/>
                  <a:gd name="T21" fmla="*/ 299 h 1374"/>
                  <a:gd name="T22" fmla="*/ 924 w 1754"/>
                  <a:gd name="T23" fmla="*/ 249 h 1374"/>
                  <a:gd name="T24" fmla="*/ 867 w 1754"/>
                  <a:gd name="T25" fmla="*/ 212 h 1374"/>
                  <a:gd name="T26" fmla="*/ 822 w 1754"/>
                  <a:gd name="T27" fmla="*/ 163 h 1374"/>
                  <a:gd name="T28" fmla="*/ 754 w 1754"/>
                  <a:gd name="T29" fmla="*/ 80 h 1374"/>
                  <a:gd name="T30" fmla="*/ 645 w 1754"/>
                  <a:gd name="T31" fmla="*/ 16 h 1374"/>
                  <a:gd name="T32" fmla="*/ 584 w 1754"/>
                  <a:gd name="T33" fmla="*/ 12 h 1374"/>
                  <a:gd name="T34" fmla="*/ 581 w 1754"/>
                  <a:gd name="T35" fmla="*/ 50 h 1374"/>
                  <a:gd name="T36" fmla="*/ 543 w 1754"/>
                  <a:gd name="T37" fmla="*/ 61 h 1374"/>
                  <a:gd name="T38" fmla="*/ 452 w 1754"/>
                  <a:gd name="T39" fmla="*/ 31 h 1374"/>
                  <a:gd name="T40" fmla="*/ 309 w 1754"/>
                  <a:gd name="T41" fmla="*/ 114 h 1374"/>
                  <a:gd name="T42" fmla="*/ 200 w 1754"/>
                  <a:gd name="T43" fmla="*/ 144 h 1374"/>
                  <a:gd name="T44" fmla="*/ 67 w 1754"/>
                  <a:gd name="T45" fmla="*/ 295 h 1374"/>
                  <a:gd name="T46" fmla="*/ 64 w 1754"/>
                  <a:gd name="T47" fmla="*/ 374 h 1374"/>
                  <a:gd name="T48" fmla="*/ 67 w 1754"/>
                  <a:gd name="T49" fmla="*/ 442 h 1374"/>
                  <a:gd name="T50" fmla="*/ 105 w 1754"/>
                  <a:gd name="T51" fmla="*/ 548 h 1374"/>
                  <a:gd name="T52" fmla="*/ 139 w 1754"/>
                  <a:gd name="T53" fmla="*/ 680 h 1374"/>
                  <a:gd name="T54" fmla="*/ 90 w 1754"/>
                  <a:gd name="T55" fmla="*/ 702 h 1374"/>
                  <a:gd name="T56" fmla="*/ 26 w 1754"/>
                  <a:gd name="T57" fmla="*/ 748 h 1374"/>
                  <a:gd name="T58" fmla="*/ 3 w 1754"/>
                  <a:gd name="T59" fmla="*/ 883 h 1374"/>
                  <a:gd name="T60" fmla="*/ 37 w 1754"/>
                  <a:gd name="T61" fmla="*/ 898 h 1374"/>
                  <a:gd name="T62" fmla="*/ 64 w 1754"/>
                  <a:gd name="T63" fmla="*/ 936 h 1374"/>
                  <a:gd name="T64" fmla="*/ 15 w 1754"/>
                  <a:gd name="T65" fmla="*/ 1042 h 1374"/>
                  <a:gd name="T66" fmla="*/ 90 w 1754"/>
                  <a:gd name="T67" fmla="*/ 1049 h 1374"/>
                  <a:gd name="T68" fmla="*/ 147 w 1754"/>
                  <a:gd name="T69" fmla="*/ 1027 h 1374"/>
                  <a:gd name="T70" fmla="*/ 181 w 1754"/>
                  <a:gd name="T71" fmla="*/ 1038 h 1374"/>
                  <a:gd name="T72" fmla="*/ 264 w 1754"/>
                  <a:gd name="T73" fmla="*/ 1117 h 1374"/>
                  <a:gd name="T74" fmla="*/ 317 w 1754"/>
                  <a:gd name="T75" fmla="*/ 1178 h 1374"/>
                  <a:gd name="T76" fmla="*/ 392 w 1754"/>
                  <a:gd name="T77" fmla="*/ 1181 h 1374"/>
                  <a:gd name="T78" fmla="*/ 452 w 1754"/>
                  <a:gd name="T79" fmla="*/ 1136 h 1374"/>
                  <a:gd name="T80" fmla="*/ 520 w 1754"/>
                  <a:gd name="T81" fmla="*/ 1178 h 1374"/>
                  <a:gd name="T82" fmla="*/ 547 w 1754"/>
                  <a:gd name="T83" fmla="*/ 1298 h 1374"/>
                  <a:gd name="T84" fmla="*/ 630 w 1754"/>
                  <a:gd name="T85" fmla="*/ 1366 h 1374"/>
                  <a:gd name="T86" fmla="*/ 664 w 1754"/>
                  <a:gd name="T87" fmla="*/ 1355 h 1374"/>
                  <a:gd name="T88" fmla="*/ 686 w 1754"/>
                  <a:gd name="T89" fmla="*/ 1242 h 1374"/>
                  <a:gd name="T90" fmla="*/ 766 w 1754"/>
                  <a:gd name="T91" fmla="*/ 1204 h 1374"/>
                  <a:gd name="T92" fmla="*/ 799 w 1754"/>
                  <a:gd name="T93" fmla="*/ 1249 h 1374"/>
                  <a:gd name="T94" fmla="*/ 849 w 1754"/>
                  <a:gd name="T95" fmla="*/ 1227 h 1374"/>
                  <a:gd name="T96" fmla="*/ 973 w 1754"/>
                  <a:gd name="T97" fmla="*/ 1242 h 1374"/>
                  <a:gd name="T98" fmla="*/ 1060 w 1754"/>
                  <a:gd name="T99" fmla="*/ 1329 h 1374"/>
                  <a:gd name="T100" fmla="*/ 1196 w 1754"/>
                  <a:gd name="T101" fmla="*/ 1374 h 1374"/>
                  <a:gd name="T102" fmla="*/ 1282 w 1754"/>
                  <a:gd name="T103" fmla="*/ 1313 h 1374"/>
                  <a:gd name="T104" fmla="*/ 1305 w 1754"/>
                  <a:gd name="T105" fmla="*/ 1264 h 1374"/>
                  <a:gd name="T106" fmla="*/ 1245 w 1754"/>
                  <a:gd name="T107" fmla="*/ 1249 h 1374"/>
                  <a:gd name="T108" fmla="*/ 1252 w 1754"/>
                  <a:gd name="T109" fmla="*/ 1204 h 1374"/>
                  <a:gd name="T110" fmla="*/ 1267 w 1754"/>
                  <a:gd name="T111" fmla="*/ 1076 h 1374"/>
                  <a:gd name="T112" fmla="*/ 1267 w 1754"/>
                  <a:gd name="T113" fmla="*/ 1012 h 1374"/>
                  <a:gd name="T114" fmla="*/ 1392 w 1754"/>
                  <a:gd name="T115" fmla="*/ 993 h 1374"/>
                  <a:gd name="T116" fmla="*/ 1524 w 1754"/>
                  <a:gd name="T117" fmla="*/ 978 h 1374"/>
                  <a:gd name="T118" fmla="*/ 1611 w 1754"/>
                  <a:gd name="T119" fmla="*/ 978 h 1374"/>
                  <a:gd name="T120" fmla="*/ 1664 w 1754"/>
                  <a:gd name="T121" fmla="*/ 891 h 1374"/>
                  <a:gd name="T122" fmla="*/ 1690 w 1754"/>
                  <a:gd name="T123" fmla="*/ 819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4" h="1374">
                    <a:moveTo>
                      <a:pt x="1724" y="721"/>
                    </a:moveTo>
                    <a:lnTo>
                      <a:pt x="1724" y="721"/>
                    </a:lnTo>
                    <a:lnTo>
                      <a:pt x="1731" y="706"/>
                    </a:lnTo>
                    <a:lnTo>
                      <a:pt x="1747" y="646"/>
                    </a:lnTo>
                    <a:lnTo>
                      <a:pt x="1750" y="631"/>
                    </a:lnTo>
                    <a:lnTo>
                      <a:pt x="1754" y="619"/>
                    </a:lnTo>
                    <a:lnTo>
                      <a:pt x="1747" y="623"/>
                    </a:lnTo>
                    <a:lnTo>
                      <a:pt x="1739" y="627"/>
                    </a:lnTo>
                    <a:lnTo>
                      <a:pt x="1716" y="627"/>
                    </a:lnTo>
                    <a:lnTo>
                      <a:pt x="1694" y="619"/>
                    </a:lnTo>
                    <a:lnTo>
                      <a:pt x="1667" y="608"/>
                    </a:lnTo>
                    <a:lnTo>
                      <a:pt x="1614" y="574"/>
                    </a:lnTo>
                    <a:lnTo>
                      <a:pt x="1569" y="544"/>
                    </a:lnTo>
                    <a:lnTo>
                      <a:pt x="1547" y="532"/>
                    </a:lnTo>
                    <a:lnTo>
                      <a:pt x="1524" y="529"/>
                    </a:lnTo>
                    <a:lnTo>
                      <a:pt x="1497" y="525"/>
                    </a:lnTo>
                    <a:lnTo>
                      <a:pt x="1475" y="529"/>
                    </a:lnTo>
                    <a:lnTo>
                      <a:pt x="1448" y="532"/>
                    </a:lnTo>
                    <a:lnTo>
                      <a:pt x="1422" y="540"/>
                    </a:lnTo>
                    <a:lnTo>
                      <a:pt x="1365" y="563"/>
                    </a:lnTo>
                    <a:lnTo>
                      <a:pt x="1339" y="570"/>
                    </a:lnTo>
                    <a:lnTo>
                      <a:pt x="1316" y="570"/>
                    </a:lnTo>
                    <a:lnTo>
                      <a:pt x="1298" y="563"/>
                    </a:lnTo>
                    <a:lnTo>
                      <a:pt x="1282" y="551"/>
                    </a:lnTo>
                    <a:lnTo>
                      <a:pt x="1271" y="536"/>
                    </a:lnTo>
                    <a:lnTo>
                      <a:pt x="1264" y="521"/>
                    </a:lnTo>
                    <a:lnTo>
                      <a:pt x="1252" y="495"/>
                    </a:lnTo>
                    <a:lnTo>
                      <a:pt x="1241" y="472"/>
                    </a:lnTo>
                    <a:lnTo>
                      <a:pt x="1226" y="453"/>
                    </a:lnTo>
                    <a:lnTo>
                      <a:pt x="1215" y="446"/>
                    </a:lnTo>
                    <a:lnTo>
                      <a:pt x="1203" y="442"/>
                    </a:lnTo>
                    <a:lnTo>
                      <a:pt x="1188" y="438"/>
                    </a:lnTo>
                    <a:lnTo>
                      <a:pt x="1169" y="434"/>
                    </a:lnTo>
                    <a:lnTo>
                      <a:pt x="1150" y="434"/>
                    </a:lnTo>
                    <a:lnTo>
                      <a:pt x="1135" y="431"/>
                    </a:lnTo>
                    <a:lnTo>
                      <a:pt x="1113" y="415"/>
                    </a:lnTo>
                    <a:lnTo>
                      <a:pt x="1101" y="408"/>
                    </a:lnTo>
                    <a:lnTo>
                      <a:pt x="1098" y="400"/>
                    </a:lnTo>
                    <a:lnTo>
                      <a:pt x="1048" y="348"/>
                    </a:lnTo>
                    <a:lnTo>
                      <a:pt x="1022" y="348"/>
                    </a:lnTo>
                    <a:lnTo>
                      <a:pt x="1003" y="348"/>
                    </a:lnTo>
                    <a:lnTo>
                      <a:pt x="988" y="351"/>
                    </a:lnTo>
                    <a:lnTo>
                      <a:pt x="973" y="355"/>
                    </a:lnTo>
                    <a:lnTo>
                      <a:pt x="950" y="355"/>
                    </a:lnTo>
                    <a:lnTo>
                      <a:pt x="916" y="355"/>
                    </a:lnTo>
                    <a:lnTo>
                      <a:pt x="920" y="299"/>
                    </a:lnTo>
                    <a:lnTo>
                      <a:pt x="928" y="283"/>
                    </a:lnTo>
                    <a:lnTo>
                      <a:pt x="928" y="272"/>
                    </a:lnTo>
                    <a:lnTo>
                      <a:pt x="928" y="261"/>
                    </a:lnTo>
                    <a:lnTo>
                      <a:pt x="924" y="249"/>
                    </a:lnTo>
                    <a:lnTo>
                      <a:pt x="913" y="234"/>
                    </a:lnTo>
                    <a:lnTo>
                      <a:pt x="905" y="227"/>
                    </a:lnTo>
                    <a:lnTo>
                      <a:pt x="894" y="223"/>
                    </a:lnTo>
                    <a:lnTo>
                      <a:pt x="867" y="212"/>
                    </a:lnTo>
                    <a:lnTo>
                      <a:pt x="852" y="204"/>
                    </a:lnTo>
                    <a:lnTo>
                      <a:pt x="841" y="193"/>
                    </a:lnTo>
                    <a:lnTo>
                      <a:pt x="830" y="178"/>
                    </a:lnTo>
                    <a:lnTo>
                      <a:pt x="822" y="163"/>
                    </a:lnTo>
                    <a:lnTo>
                      <a:pt x="815" y="144"/>
                    </a:lnTo>
                    <a:lnTo>
                      <a:pt x="803" y="129"/>
                    </a:lnTo>
                    <a:lnTo>
                      <a:pt x="784" y="102"/>
                    </a:lnTo>
                    <a:lnTo>
                      <a:pt x="766" y="83"/>
                    </a:lnTo>
                    <a:lnTo>
                      <a:pt x="754" y="80"/>
                    </a:lnTo>
                    <a:lnTo>
                      <a:pt x="724" y="65"/>
                    </a:lnTo>
                    <a:lnTo>
                      <a:pt x="690" y="46"/>
                    </a:lnTo>
                    <a:lnTo>
                      <a:pt x="645" y="16"/>
                    </a:lnTo>
                    <a:lnTo>
                      <a:pt x="622" y="4"/>
                    </a:lnTo>
                    <a:lnTo>
                      <a:pt x="607" y="0"/>
                    </a:lnTo>
                    <a:lnTo>
                      <a:pt x="596" y="0"/>
                    </a:lnTo>
                    <a:lnTo>
                      <a:pt x="588" y="4"/>
                    </a:lnTo>
                    <a:lnTo>
                      <a:pt x="584" y="12"/>
                    </a:lnTo>
                    <a:lnTo>
                      <a:pt x="581" y="16"/>
                    </a:lnTo>
                    <a:lnTo>
                      <a:pt x="581" y="23"/>
                    </a:lnTo>
                    <a:lnTo>
                      <a:pt x="584" y="38"/>
                    </a:lnTo>
                    <a:lnTo>
                      <a:pt x="581" y="50"/>
                    </a:lnTo>
                    <a:lnTo>
                      <a:pt x="577" y="57"/>
                    </a:lnTo>
                    <a:lnTo>
                      <a:pt x="573" y="65"/>
                    </a:lnTo>
                    <a:lnTo>
                      <a:pt x="566" y="68"/>
                    </a:lnTo>
                    <a:lnTo>
                      <a:pt x="554" y="65"/>
                    </a:lnTo>
                    <a:lnTo>
                      <a:pt x="543" y="61"/>
                    </a:lnTo>
                    <a:lnTo>
                      <a:pt x="528" y="53"/>
                    </a:lnTo>
                    <a:lnTo>
                      <a:pt x="513" y="42"/>
                    </a:lnTo>
                    <a:lnTo>
                      <a:pt x="494" y="38"/>
                    </a:lnTo>
                    <a:lnTo>
                      <a:pt x="452" y="31"/>
                    </a:lnTo>
                    <a:lnTo>
                      <a:pt x="418" y="27"/>
                    </a:lnTo>
                    <a:lnTo>
                      <a:pt x="403" y="27"/>
                    </a:lnTo>
                    <a:lnTo>
                      <a:pt x="335" y="95"/>
                    </a:lnTo>
                    <a:lnTo>
                      <a:pt x="309" y="114"/>
                    </a:lnTo>
                    <a:lnTo>
                      <a:pt x="290" y="129"/>
                    </a:lnTo>
                    <a:lnTo>
                      <a:pt x="275" y="133"/>
                    </a:lnTo>
                    <a:lnTo>
                      <a:pt x="200" y="144"/>
                    </a:lnTo>
                    <a:lnTo>
                      <a:pt x="181" y="163"/>
                    </a:lnTo>
                    <a:lnTo>
                      <a:pt x="135" y="208"/>
                    </a:lnTo>
                    <a:lnTo>
                      <a:pt x="109" y="234"/>
                    </a:lnTo>
                    <a:lnTo>
                      <a:pt x="86" y="265"/>
                    </a:lnTo>
                    <a:lnTo>
                      <a:pt x="67" y="295"/>
                    </a:lnTo>
                    <a:lnTo>
                      <a:pt x="56" y="321"/>
                    </a:lnTo>
                    <a:lnTo>
                      <a:pt x="60" y="332"/>
                    </a:lnTo>
                    <a:lnTo>
                      <a:pt x="64" y="359"/>
                    </a:lnTo>
                    <a:lnTo>
                      <a:pt x="64" y="374"/>
                    </a:lnTo>
                    <a:lnTo>
                      <a:pt x="64" y="389"/>
                    </a:lnTo>
                    <a:lnTo>
                      <a:pt x="60" y="404"/>
                    </a:lnTo>
                    <a:lnTo>
                      <a:pt x="49" y="419"/>
                    </a:lnTo>
                    <a:lnTo>
                      <a:pt x="67" y="442"/>
                    </a:lnTo>
                    <a:lnTo>
                      <a:pt x="79" y="465"/>
                    </a:lnTo>
                    <a:lnTo>
                      <a:pt x="90" y="491"/>
                    </a:lnTo>
                    <a:lnTo>
                      <a:pt x="101" y="532"/>
                    </a:lnTo>
                    <a:lnTo>
                      <a:pt x="105" y="548"/>
                    </a:lnTo>
                    <a:lnTo>
                      <a:pt x="158" y="634"/>
                    </a:lnTo>
                    <a:lnTo>
                      <a:pt x="154" y="642"/>
                    </a:lnTo>
                    <a:lnTo>
                      <a:pt x="147" y="668"/>
                    </a:lnTo>
                    <a:lnTo>
                      <a:pt x="139" y="680"/>
                    </a:lnTo>
                    <a:lnTo>
                      <a:pt x="132" y="691"/>
                    </a:lnTo>
                    <a:lnTo>
                      <a:pt x="120" y="698"/>
                    </a:lnTo>
                    <a:lnTo>
                      <a:pt x="105" y="702"/>
                    </a:lnTo>
                    <a:lnTo>
                      <a:pt x="90" y="702"/>
                    </a:lnTo>
                    <a:lnTo>
                      <a:pt x="75" y="706"/>
                    </a:lnTo>
                    <a:lnTo>
                      <a:pt x="49" y="725"/>
                    </a:lnTo>
                    <a:lnTo>
                      <a:pt x="30" y="740"/>
                    </a:lnTo>
                    <a:lnTo>
                      <a:pt x="26" y="748"/>
                    </a:lnTo>
                    <a:lnTo>
                      <a:pt x="18" y="770"/>
                    </a:lnTo>
                    <a:lnTo>
                      <a:pt x="3" y="823"/>
                    </a:lnTo>
                    <a:lnTo>
                      <a:pt x="0" y="849"/>
                    </a:lnTo>
                    <a:lnTo>
                      <a:pt x="3" y="876"/>
                    </a:lnTo>
                    <a:lnTo>
                      <a:pt x="3" y="883"/>
                    </a:lnTo>
                    <a:lnTo>
                      <a:pt x="11" y="891"/>
                    </a:lnTo>
                    <a:lnTo>
                      <a:pt x="18" y="898"/>
                    </a:lnTo>
                    <a:lnTo>
                      <a:pt x="26" y="898"/>
                    </a:lnTo>
                    <a:lnTo>
                      <a:pt x="37" y="898"/>
                    </a:lnTo>
                    <a:lnTo>
                      <a:pt x="45" y="902"/>
                    </a:lnTo>
                    <a:lnTo>
                      <a:pt x="56" y="906"/>
                    </a:lnTo>
                    <a:lnTo>
                      <a:pt x="64" y="914"/>
                    </a:lnTo>
                    <a:lnTo>
                      <a:pt x="67" y="921"/>
                    </a:lnTo>
                    <a:lnTo>
                      <a:pt x="64" y="936"/>
                    </a:lnTo>
                    <a:lnTo>
                      <a:pt x="56" y="955"/>
                    </a:lnTo>
                    <a:lnTo>
                      <a:pt x="7" y="1030"/>
                    </a:lnTo>
                    <a:lnTo>
                      <a:pt x="15" y="1042"/>
                    </a:lnTo>
                    <a:lnTo>
                      <a:pt x="26" y="1046"/>
                    </a:lnTo>
                    <a:lnTo>
                      <a:pt x="37" y="1049"/>
                    </a:lnTo>
                    <a:lnTo>
                      <a:pt x="56" y="1053"/>
                    </a:lnTo>
                    <a:lnTo>
                      <a:pt x="71" y="1053"/>
                    </a:lnTo>
                    <a:lnTo>
                      <a:pt x="90" y="1049"/>
                    </a:lnTo>
                    <a:lnTo>
                      <a:pt x="105" y="1046"/>
                    </a:lnTo>
                    <a:lnTo>
                      <a:pt x="120" y="1034"/>
                    </a:lnTo>
                    <a:lnTo>
                      <a:pt x="135" y="1027"/>
                    </a:lnTo>
                    <a:lnTo>
                      <a:pt x="147" y="1027"/>
                    </a:lnTo>
                    <a:lnTo>
                      <a:pt x="158" y="1023"/>
                    </a:lnTo>
                    <a:lnTo>
                      <a:pt x="166" y="1027"/>
                    </a:lnTo>
                    <a:lnTo>
                      <a:pt x="177" y="1034"/>
                    </a:lnTo>
                    <a:lnTo>
                      <a:pt x="181" y="1038"/>
                    </a:lnTo>
                    <a:lnTo>
                      <a:pt x="184" y="1049"/>
                    </a:lnTo>
                    <a:lnTo>
                      <a:pt x="196" y="1064"/>
                    </a:lnTo>
                    <a:lnTo>
                      <a:pt x="222" y="1091"/>
                    </a:lnTo>
                    <a:lnTo>
                      <a:pt x="252" y="1110"/>
                    </a:lnTo>
                    <a:lnTo>
                      <a:pt x="264" y="1117"/>
                    </a:lnTo>
                    <a:lnTo>
                      <a:pt x="275" y="1125"/>
                    </a:lnTo>
                    <a:lnTo>
                      <a:pt x="290" y="1140"/>
                    </a:lnTo>
                    <a:lnTo>
                      <a:pt x="317" y="1178"/>
                    </a:lnTo>
                    <a:lnTo>
                      <a:pt x="335" y="1196"/>
                    </a:lnTo>
                    <a:lnTo>
                      <a:pt x="350" y="1200"/>
                    </a:lnTo>
                    <a:lnTo>
                      <a:pt x="366" y="1200"/>
                    </a:lnTo>
                    <a:lnTo>
                      <a:pt x="381" y="1193"/>
                    </a:lnTo>
                    <a:lnTo>
                      <a:pt x="392" y="1181"/>
                    </a:lnTo>
                    <a:lnTo>
                      <a:pt x="400" y="1170"/>
                    </a:lnTo>
                    <a:lnTo>
                      <a:pt x="407" y="1159"/>
                    </a:lnTo>
                    <a:lnTo>
                      <a:pt x="430" y="1144"/>
                    </a:lnTo>
                    <a:lnTo>
                      <a:pt x="452" y="1136"/>
                    </a:lnTo>
                    <a:lnTo>
                      <a:pt x="471" y="1136"/>
                    </a:lnTo>
                    <a:lnTo>
                      <a:pt x="486" y="1140"/>
                    </a:lnTo>
                    <a:lnTo>
                      <a:pt x="501" y="1147"/>
                    </a:lnTo>
                    <a:lnTo>
                      <a:pt x="513" y="1163"/>
                    </a:lnTo>
                    <a:lnTo>
                      <a:pt x="520" y="1178"/>
                    </a:lnTo>
                    <a:lnTo>
                      <a:pt x="528" y="1193"/>
                    </a:lnTo>
                    <a:lnTo>
                      <a:pt x="539" y="1230"/>
                    </a:lnTo>
                    <a:lnTo>
                      <a:pt x="547" y="1264"/>
                    </a:lnTo>
                    <a:lnTo>
                      <a:pt x="547" y="1298"/>
                    </a:lnTo>
                    <a:lnTo>
                      <a:pt x="569" y="1321"/>
                    </a:lnTo>
                    <a:lnTo>
                      <a:pt x="588" y="1344"/>
                    </a:lnTo>
                    <a:lnTo>
                      <a:pt x="615" y="1362"/>
                    </a:lnTo>
                    <a:lnTo>
                      <a:pt x="630" y="1366"/>
                    </a:lnTo>
                    <a:lnTo>
                      <a:pt x="637" y="1370"/>
                    </a:lnTo>
                    <a:lnTo>
                      <a:pt x="649" y="1370"/>
                    </a:lnTo>
                    <a:lnTo>
                      <a:pt x="652" y="1366"/>
                    </a:lnTo>
                    <a:lnTo>
                      <a:pt x="664" y="1359"/>
                    </a:lnTo>
                    <a:lnTo>
                      <a:pt x="664" y="1355"/>
                    </a:lnTo>
                    <a:lnTo>
                      <a:pt x="671" y="1321"/>
                    </a:lnTo>
                    <a:lnTo>
                      <a:pt x="675" y="1283"/>
                    </a:lnTo>
                    <a:lnTo>
                      <a:pt x="686" y="1242"/>
                    </a:lnTo>
                    <a:lnTo>
                      <a:pt x="698" y="1223"/>
                    </a:lnTo>
                    <a:lnTo>
                      <a:pt x="709" y="1212"/>
                    </a:lnTo>
                    <a:lnTo>
                      <a:pt x="724" y="1204"/>
                    </a:lnTo>
                    <a:lnTo>
                      <a:pt x="739" y="1200"/>
                    </a:lnTo>
                    <a:lnTo>
                      <a:pt x="766" y="1204"/>
                    </a:lnTo>
                    <a:lnTo>
                      <a:pt x="777" y="1208"/>
                    </a:lnTo>
                    <a:lnTo>
                      <a:pt x="781" y="1219"/>
                    </a:lnTo>
                    <a:lnTo>
                      <a:pt x="792" y="1242"/>
                    </a:lnTo>
                    <a:lnTo>
                      <a:pt x="799" y="1249"/>
                    </a:lnTo>
                    <a:lnTo>
                      <a:pt x="811" y="1257"/>
                    </a:lnTo>
                    <a:lnTo>
                      <a:pt x="822" y="1253"/>
                    </a:lnTo>
                    <a:lnTo>
                      <a:pt x="833" y="1242"/>
                    </a:lnTo>
                    <a:lnTo>
                      <a:pt x="849" y="1227"/>
                    </a:lnTo>
                    <a:lnTo>
                      <a:pt x="867" y="1215"/>
                    </a:lnTo>
                    <a:lnTo>
                      <a:pt x="890" y="1212"/>
                    </a:lnTo>
                    <a:lnTo>
                      <a:pt x="916" y="1215"/>
                    </a:lnTo>
                    <a:lnTo>
                      <a:pt x="943" y="1223"/>
                    </a:lnTo>
                    <a:lnTo>
                      <a:pt x="973" y="1242"/>
                    </a:lnTo>
                    <a:lnTo>
                      <a:pt x="1007" y="1264"/>
                    </a:lnTo>
                    <a:lnTo>
                      <a:pt x="1041" y="1298"/>
                    </a:lnTo>
                    <a:lnTo>
                      <a:pt x="1052" y="1313"/>
                    </a:lnTo>
                    <a:lnTo>
                      <a:pt x="1060" y="1329"/>
                    </a:lnTo>
                    <a:lnTo>
                      <a:pt x="1064" y="1347"/>
                    </a:lnTo>
                    <a:lnTo>
                      <a:pt x="1067" y="1366"/>
                    </a:lnTo>
                    <a:lnTo>
                      <a:pt x="1150" y="1370"/>
                    </a:lnTo>
                    <a:lnTo>
                      <a:pt x="1196" y="1374"/>
                    </a:lnTo>
                    <a:lnTo>
                      <a:pt x="1230" y="1355"/>
                    </a:lnTo>
                    <a:lnTo>
                      <a:pt x="1256" y="1336"/>
                    </a:lnTo>
                    <a:lnTo>
                      <a:pt x="1282" y="1313"/>
                    </a:lnTo>
                    <a:lnTo>
                      <a:pt x="1301" y="1295"/>
                    </a:lnTo>
                    <a:lnTo>
                      <a:pt x="1316" y="1279"/>
                    </a:lnTo>
                    <a:lnTo>
                      <a:pt x="1316" y="1272"/>
                    </a:lnTo>
                    <a:lnTo>
                      <a:pt x="1313" y="1268"/>
                    </a:lnTo>
                    <a:lnTo>
                      <a:pt x="1305" y="1264"/>
                    </a:lnTo>
                    <a:lnTo>
                      <a:pt x="1290" y="1264"/>
                    </a:lnTo>
                    <a:lnTo>
                      <a:pt x="1260" y="1257"/>
                    </a:lnTo>
                    <a:lnTo>
                      <a:pt x="1252" y="1253"/>
                    </a:lnTo>
                    <a:lnTo>
                      <a:pt x="1245" y="1249"/>
                    </a:lnTo>
                    <a:lnTo>
                      <a:pt x="1241" y="1238"/>
                    </a:lnTo>
                    <a:lnTo>
                      <a:pt x="1241" y="1230"/>
                    </a:lnTo>
                    <a:lnTo>
                      <a:pt x="1245" y="1219"/>
                    </a:lnTo>
                    <a:lnTo>
                      <a:pt x="1252" y="1204"/>
                    </a:lnTo>
                    <a:lnTo>
                      <a:pt x="1260" y="1189"/>
                    </a:lnTo>
                    <a:lnTo>
                      <a:pt x="1267" y="1166"/>
                    </a:lnTo>
                    <a:lnTo>
                      <a:pt x="1271" y="1147"/>
                    </a:lnTo>
                    <a:lnTo>
                      <a:pt x="1271" y="1121"/>
                    </a:lnTo>
                    <a:lnTo>
                      <a:pt x="1267" y="1076"/>
                    </a:lnTo>
                    <a:lnTo>
                      <a:pt x="1260" y="1034"/>
                    </a:lnTo>
                    <a:lnTo>
                      <a:pt x="1260" y="1027"/>
                    </a:lnTo>
                    <a:lnTo>
                      <a:pt x="1264" y="1019"/>
                    </a:lnTo>
                    <a:lnTo>
                      <a:pt x="1267" y="1012"/>
                    </a:lnTo>
                    <a:lnTo>
                      <a:pt x="1275" y="1008"/>
                    </a:lnTo>
                    <a:lnTo>
                      <a:pt x="1298" y="1000"/>
                    </a:lnTo>
                    <a:lnTo>
                      <a:pt x="1320" y="993"/>
                    </a:lnTo>
                    <a:lnTo>
                      <a:pt x="1369" y="993"/>
                    </a:lnTo>
                    <a:lnTo>
                      <a:pt x="1392" y="993"/>
                    </a:lnTo>
                    <a:lnTo>
                      <a:pt x="1456" y="993"/>
                    </a:lnTo>
                    <a:lnTo>
                      <a:pt x="1464" y="989"/>
                    </a:lnTo>
                    <a:lnTo>
                      <a:pt x="1486" y="981"/>
                    </a:lnTo>
                    <a:lnTo>
                      <a:pt x="1524" y="978"/>
                    </a:lnTo>
                    <a:lnTo>
                      <a:pt x="1550" y="978"/>
                    </a:lnTo>
                    <a:lnTo>
                      <a:pt x="1584" y="981"/>
                    </a:lnTo>
                    <a:lnTo>
                      <a:pt x="1599" y="981"/>
                    </a:lnTo>
                    <a:lnTo>
                      <a:pt x="1611" y="978"/>
                    </a:lnTo>
                    <a:lnTo>
                      <a:pt x="1626" y="974"/>
                    </a:lnTo>
                    <a:lnTo>
                      <a:pt x="1633" y="966"/>
                    </a:lnTo>
                    <a:lnTo>
                      <a:pt x="1648" y="944"/>
                    </a:lnTo>
                    <a:lnTo>
                      <a:pt x="1660" y="917"/>
                    </a:lnTo>
                    <a:lnTo>
                      <a:pt x="1664" y="891"/>
                    </a:lnTo>
                    <a:lnTo>
                      <a:pt x="1667" y="868"/>
                    </a:lnTo>
                    <a:lnTo>
                      <a:pt x="1667" y="846"/>
                    </a:lnTo>
                    <a:lnTo>
                      <a:pt x="1679" y="834"/>
                    </a:lnTo>
                    <a:lnTo>
                      <a:pt x="1690" y="819"/>
                    </a:lnTo>
                    <a:lnTo>
                      <a:pt x="1709" y="778"/>
                    </a:lnTo>
                    <a:lnTo>
                      <a:pt x="1720" y="740"/>
                    </a:lnTo>
                    <a:lnTo>
                      <a:pt x="1724" y="721"/>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6" name="Freeform 14"/>
              <p:cNvSpPr>
                <a:spLocks noChangeArrowheads="1"/>
              </p:cNvSpPr>
              <p:nvPr/>
            </p:nvSpPr>
            <p:spPr bwMode="auto">
              <a:xfrm>
                <a:off x="9023" y="3624"/>
                <a:ext cx="35" cy="42"/>
              </a:xfrm>
              <a:custGeom>
                <a:avLst/>
                <a:gdLst>
                  <a:gd name="T0" fmla="*/ 22 w 22"/>
                  <a:gd name="T1" fmla="*/ 12 h 27"/>
                  <a:gd name="T2" fmla="*/ 22 w 22"/>
                  <a:gd name="T3" fmla="*/ 12 h 27"/>
                  <a:gd name="T4" fmla="*/ 19 w 22"/>
                  <a:gd name="T5" fmla="*/ 23 h 27"/>
                  <a:gd name="T6" fmla="*/ 11 w 22"/>
                  <a:gd name="T7" fmla="*/ 27 h 27"/>
                  <a:gd name="T8" fmla="*/ 11 w 22"/>
                  <a:gd name="T9" fmla="*/ 27 h 27"/>
                  <a:gd name="T10" fmla="*/ 3 w 22"/>
                  <a:gd name="T11" fmla="*/ 23 h 27"/>
                  <a:gd name="T12" fmla="*/ 0 w 22"/>
                  <a:gd name="T13" fmla="*/ 12 h 27"/>
                  <a:gd name="T14" fmla="*/ 0 w 22"/>
                  <a:gd name="T15" fmla="*/ 12 h 27"/>
                  <a:gd name="T16" fmla="*/ 3 w 22"/>
                  <a:gd name="T17" fmla="*/ 4 h 27"/>
                  <a:gd name="T18" fmla="*/ 11 w 22"/>
                  <a:gd name="T19" fmla="*/ 0 h 27"/>
                  <a:gd name="T20" fmla="*/ 11 w 22"/>
                  <a:gd name="T21" fmla="*/ 0 h 27"/>
                  <a:gd name="T22" fmla="*/ 19 w 22"/>
                  <a:gd name="T23" fmla="*/ 4 h 27"/>
                  <a:gd name="T24" fmla="*/ 22 w 22"/>
                  <a:gd name="T25" fmla="*/ 12 h 27"/>
                  <a:gd name="T26" fmla="*/ 22 w 22"/>
                  <a:gd name="T27"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7">
                    <a:moveTo>
                      <a:pt x="22" y="12"/>
                    </a:moveTo>
                    <a:lnTo>
                      <a:pt x="22" y="12"/>
                    </a:lnTo>
                    <a:lnTo>
                      <a:pt x="19" y="23"/>
                    </a:lnTo>
                    <a:lnTo>
                      <a:pt x="11" y="27"/>
                    </a:lnTo>
                    <a:lnTo>
                      <a:pt x="3" y="23"/>
                    </a:lnTo>
                    <a:lnTo>
                      <a:pt x="0" y="12"/>
                    </a:lnTo>
                    <a:lnTo>
                      <a:pt x="3" y="4"/>
                    </a:lnTo>
                    <a:lnTo>
                      <a:pt x="11" y="0"/>
                    </a:lnTo>
                    <a:lnTo>
                      <a:pt x="19" y="4"/>
                    </a:lnTo>
                    <a:lnTo>
                      <a:pt x="22" y="12"/>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7" name="Freeform 15"/>
              <p:cNvSpPr>
                <a:spLocks noChangeArrowheads="1"/>
              </p:cNvSpPr>
              <p:nvPr/>
            </p:nvSpPr>
            <p:spPr bwMode="auto">
              <a:xfrm>
                <a:off x="8999" y="3600"/>
                <a:ext cx="82" cy="90"/>
              </a:xfrm>
              <a:custGeom>
                <a:avLst/>
                <a:gdLst>
                  <a:gd name="T0" fmla="*/ 52 w 52"/>
                  <a:gd name="T1" fmla="*/ 27 h 57"/>
                  <a:gd name="T2" fmla="*/ 52 w 52"/>
                  <a:gd name="T3" fmla="*/ 27 h 57"/>
                  <a:gd name="T4" fmla="*/ 52 w 52"/>
                  <a:gd name="T5" fmla="*/ 38 h 57"/>
                  <a:gd name="T6" fmla="*/ 45 w 52"/>
                  <a:gd name="T7" fmla="*/ 49 h 57"/>
                  <a:gd name="T8" fmla="*/ 37 w 52"/>
                  <a:gd name="T9" fmla="*/ 53 h 57"/>
                  <a:gd name="T10" fmla="*/ 26 w 52"/>
                  <a:gd name="T11" fmla="*/ 57 h 57"/>
                  <a:gd name="T12" fmla="*/ 26 w 52"/>
                  <a:gd name="T13" fmla="*/ 57 h 57"/>
                  <a:gd name="T14" fmla="*/ 15 w 52"/>
                  <a:gd name="T15" fmla="*/ 53 h 57"/>
                  <a:gd name="T16" fmla="*/ 7 w 52"/>
                  <a:gd name="T17" fmla="*/ 49 h 57"/>
                  <a:gd name="T18" fmla="*/ 0 w 52"/>
                  <a:gd name="T19" fmla="*/ 38 h 57"/>
                  <a:gd name="T20" fmla="*/ 0 w 52"/>
                  <a:gd name="T21" fmla="*/ 27 h 57"/>
                  <a:gd name="T22" fmla="*/ 0 w 52"/>
                  <a:gd name="T23" fmla="*/ 27 h 57"/>
                  <a:gd name="T24" fmla="*/ 0 w 52"/>
                  <a:gd name="T25" fmla="*/ 15 h 57"/>
                  <a:gd name="T26" fmla="*/ 7 w 52"/>
                  <a:gd name="T27" fmla="*/ 8 h 57"/>
                  <a:gd name="T28" fmla="*/ 15 w 52"/>
                  <a:gd name="T29" fmla="*/ 0 h 57"/>
                  <a:gd name="T30" fmla="*/ 26 w 52"/>
                  <a:gd name="T31" fmla="*/ 0 h 57"/>
                  <a:gd name="T32" fmla="*/ 26 w 52"/>
                  <a:gd name="T33" fmla="*/ 0 h 57"/>
                  <a:gd name="T34" fmla="*/ 37 w 52"/>
                  <a:gd name="T35" fmla="*/ 0 h 57"/>
                  <a:gd name="T36" fmla="*/ 45 w 52"/>
                  <a:gd name="T37" fmla="*/ 8 h 57"/>
                  <a:gd name="T38" fmla="*/ 52 w 52"/>
                  <a:gd name="T39" fmla="*/ 15 h 57"/>
                  <a:gd name="T40" fmla="*/ 52 w 52"/>
                  <a:gd name="T41" fmla="*/ 27 h 57"/>
                  <a:gd name="T42" fmla="*/ 52 w 52"/>
                  <a:gd name="T4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7">
                    <a:moveTo>
                      <a:pt x="52" y="27"/>
                    </a:moveTo>
                    <a:lnTo>
                      <a:pt x="52" y="27"/>
                    </a:lnTo>
                    <a:lnTo>
                      <a:pt x="52" y="38"/>
                    </a:lnTo>
                    <a:lnTo>
                      <a:pt x="45" y="49"/>
                    </a:lnTo>
                    <a:lnTo>
                      <a:pt x="37" y="53"/>
                    </a:lnTo>
                    <a:lnTo>
                      <a:pt x="26" y="57"/>
                    </a:lnTo>
                    <a:lnTo>
                      <a:pt x="15" y="53"/>
                    </a:lnTo>
                    <a:lnTo>
                      <a:pt x="7" y="49"/>
                    </a:lnTo>
                    <a:lnTo>
                      <a:pt x="0" y="38"/>
                    </a:lnTo>
                    <a:lnTo>
                      <a:pt x="0" y="27"/>
                    </a:lnTo>
                    <a:lnTo>
                      <a:pt x="0" y="15"/>
                    </a:lnTo>
                    <a:lnTo>
                      <a:pt x="7" y="8"/>
                    </a:lnTo>
                    <a:lnTo>
                      <a:pt x="15" y="0"/>
                    </a:lnTo>
                    <a:lnTo>
                      <a:pt x="26" y="0"/>
                    </a:lnTo>
                    <a:lnTo>
                      <a:pt x="37" y="0"/>
                    </a:lnTo>
                    <a:lnTo>
                      <a:pt x="45" y="8"/>
                    </a:lnTo>
                    <a:lnTo>
                      <a:pt x="52" y="15"/>
                    </a:lnTo>
                    <a:lnTo>
                      <a:pt x="52" y="27"/>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8" name="Freeform 16"/>
              <p:cNvSpPr>
                <a:spLocks noChangeArrowheads="1"/>
              </p:cNvSpPr>
              <p:nvPr/>
            </p:nvSpPr>
            <p:spPr bwMode="auto">
              <a:xfrm>
                <a:off x="7208" y="4033"/>
                <a:ext cx="36" cy="36"/>
              </a:xfrm>
              <a:custGeom>
                <a:avLst/>
                <a:gdLst>
                  <a:gd name="T0" fmla="*/ 23 w 23"/>
                  <a:gd name="T1" fmla="*/ 11 h 23"/>
                  <a:gd name="T2" fmla="*/ 23 w 23"/>
                  <a:gd name="T3" fmla="*/ 11 h 23"/>
                  <a:gd name="T4" fmla="*/ 19 w 23"/>
                  <a:gd name="T5" fmla="*/ 19 h 23"/>
                  <a:gd name="T6" fmla="*/ 12 w 23"/>
                  <a:gd name="T7" fmla="*/ 23 h 23"/>
                  <a:gd name="T8" fmla="*/ 12 w 23"/>
                  <a:gd name="T9" fmla="*/ 23 h 23"/>
                  <a:gd name="T10" fmla="*/ 4 w 23"/>
                  <a:gd name="T11" fmla="*/ 19 h 23"/>
                  <a:gd name="T12" fmla="*/ 0 w 23"/>
                  <a:gd name="T13" fmla="*/ 11 h 23"/>
                  <a:gd name="T14" fmla="*/ 0 w 23"/>
                  <a:gd name="T15" fmla="*/ 11 h 23"/>
                  <a:gd name="T16" fmla="*/ 4 w 23"/>
                  <a:gd name="T17" fmla="*/ 4 h 23"/>
                  <a:gd name="T18" fmla="*/ 12 w 23"/>
                  <a:gd name="T19" fmla="*/ 0 h 23"/>
                  <a:gd name="T20" fmla="*/ 12 w 23"/>
                  <a:gd name="T21" fmla="*/ 0 h 23"/>
                  <a:gd name="T22" fmla="*/ 19 w 23"/>
                  <a:gd name="T23" fmla="*/ 4 h 23"/>
                  <a:gd name="T24" fmla="*/ 23 w 23"/>
                  <a:gd name="T25" fmla="*/ 11 h 23"/>
                  <a:gd name="T26" fmla="*/ 23 w 23"/>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23" y="11"/>
                    </a:moveTo>
                    <a:lnTo>
                      <a:pt x="23" y="11"/>
                    </a:lnTo>
                    <a:lnTo>
                      <a:pt x="19" y="19"/>
                    </a:lnTo>
                    <a:lnTo>
                      <a:pt x="12" y="23"/>
                    </a:lnTo>
                    <a:lnTo>
                      <a:pt x="4" y="19"/>
                    </a:lnTo>
                    <a:lnTo>
                      <a:pt x="0" y="11"/>
                    </a:lnTo>
                    <a:lnTo>
                      <a:pt x="4" y="4"/>
                    </a:lnTo>
                    <a:lnTo>
                      <a:pt x="12" y="0"/>
                    </a:lnTo>
                    <a:lnTo>
                      <a:pt x="19" y="4"/>
                    </a:lnTo>
                    <a:lnTo>
                      <a:pt x="23"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9" name="Freeform 17"/>
              <p:cNvSpPr>
                <a:spLocks noChangeArrowheads="1"/>
              </p:cNvSpPr>
              <p:nvPr/>
            </p:nvSpPr>
            <p:spPr bwMode="auto">
              <a:xfrm>
                <a:off x="7184" y="4003"/>
                <a:ext cx="90" cy="90"/>
              </a:xfrm>
              <a:custGeom>
                <a:avLst/>
                <a:gdLst>
                  <a:gd name="T0" fmla="*/ 57 w 57"/>
                  <a:gd name="T1" fmla="*/ 30 h 57"/>
                  <a:gd name="T2" fmla="*/ 57 w 57"/>
                  <a:gd name="T3" fmla="*/ 30 h 57"/>
                  <a:gd name="T4" fmla="*/ 53 w 57"/>
                  <a:gd name="T5" fmla="*/ 42 h 57"/>
                  <a:gd name="T6" fmla="*/ 46 w 57"/>
                  <a:gd name="T7" fmla="*/ 49 h 57"/>
                  <a:gd name="T8" fmla="*/ 38 w 57"/>
                  <a:gd name="T9" fmla="*/ 57 h 57"/>
                  <a:gd name="T10" fmla="*/ 27 w 57"/>
                  <a:gd name="T11" fmla="*/ 57 h 57"/>
                  <a:gd name="T12" fmla="*/ 27 w 57"/>
                  <a:gd name="T13" fmla="*/ 57 h 57"/>
                  <a:gd name="T14" fmla="*/ 15 w 57"/>
                  <a:gd name="T15" fmla="*/ 57 h 57"/>
                  <a:gd name="T16" fmla="*/ 8 w 57"/>
                  <a:gd name="T17" fmla="*/ 49 h 57"/>
                  <a:gd name="T18" fmla="*/ 0 w 57"/>
                  <a:gd name="T19" fmla="*/ 42 h 57"/>
                  <a:gd name="T20" fmla="*/ 0 w 57"/>
                  <a:gd name="T21" fmla="*/ 30 h 57"/>
                  <a:gd name="T22" fmla="*/ 0 w 57"/>
                  <a:gd name="T23" fmla="*/ 30 h 57"/>
                  <a:gd name="T24" fmla="*/ 0 w 57"/>
                  <a:gd name="T25" fmla="*/ 19 h 57"/>
                  <a:gd name="T26" fmla="*/ 8 w 57"/>
                  <a:gd name="T27" fmla="*/ 12 h 57"/>
                  <a:gd name="T28" fmla="*/ 15 w 57"/>
                  <a:gd name="T29" fmla="*/ 4 h 57"/>
                  <a:gd name="T30" fmla="*/ 27 w 57"/>
                  <a:gd name="T31" fmla="*/ 0 h 57"/>
                  <a:gd name="T32" fmla="*/ 27 w 57"/>
                  <a:gd name="T33" fmla="*/ 0 h 57"/>
                  <a:gd name="T34" fmla="*/ 38 w 57"/>
                  <a:gd name="T35" fmla="*/ 4 h 57"/>
                  <a:gd name="T36" fmla="*/ 46 w 57"/>
                  <a:gd name="T37" fmla="*/ 12 h 57"/>
                  <a:gd name="T38" fmla="*/ 53 w 57"/>
                  <a:gd name="T39" fmla="*/ 19 h 57"/>
                  <a:gd name="T40" fmla="*/ 57 w 57"/>
                  <a:gd name="T41" fmla="*/ 30 h 57"/>
                  <a:gd name="T42" fmla="*/ 57 w 57"/>
                  <a:gd name="T4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7">
                    <a:moveTo>
                      <a:pt x="57" y="30"/>
                    </a:moveTo>
                    <a:lnTo>
                      <a:pt x="57" y="30"/>
                    </a:lnTo>
                    <a:lnTo>
                      <a:pt x="53" y="42"/>
                    </a:lnTo>
                    <a:lnTo>
                      <a:pt x="46" y="49"/>
                    </a:lnTo>
                    <a:lnTo>
                      <a:pt x="38" y="57"/>
                    </a:lnTo>
                    <a:lnTo>
                      <a:pt x="27" y="57"/>
                    </a:lnTo>
                    <a:lnTo>
                      <a:pt x="15" y="57"/>
                    </a:lnTo>
                    <a:lnTo>
                      <a:pt x="8" y="49"/>
                    </a:lnTo>
                    <a:lnTo>
                      <a:pt x="0" y="42"/>
                    </a:lnTo>
                    <a:lnTo>
                      <a:pt x="0" y="30"/>
                    </a:lnTo>
                    <a:lnTo>
                      <a:pt x="0" y="19"/>
                    </a:lnTo>
                    <a:lnTo>
                      <a:pt x="8" y="12"/>
                    </a:lnTo>
                    <a:lnTo>
                      <a:pt x="15" y="4"/>
                    </a:lnTo>
                    <a:lnTo>
                      <a:pt x="27" y="0"/>
                    </a:lnTo>
                    <a:lnTo>
                      <a:pt x="38" y="4"/>
                    </a:lnTo>
                    <a:lnTo>
                      <a:pt x="46" y="12"/>
                    </a:lnTo>
                    <a:lnTo>
                      <a:pt x="53" y="19"/>
                    </a:lnTo>
                    <a:lnTo>
                      <a:pt x="57" y="30"/>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0" name="Freeform 18"/>
              <p:cNvSpPr>
                <a:spLocks noChangeArrowheads="1"/>
              </p:cNvSpPr>
              <p:nvPr/>
            </p:nvSpPr>
            <p:spPr bwMode="auto">
              <a:xfrm>
                <a:off x="6597" y="4716"/>
                <a:ext cx="35" cy="41"/>
              </a:xfrm>
              <a:custGeom>
                <a:avLst/>
                <a:gdLst>
                  <a:gd name="T0" fmla="*/ 22 w 22"/>
                  <a:gd name="T1" fmla="*/ 11 h 26"/>
                  <a:gd name="T2" fmla="*/ 22 w 22"/>
                  <a:gd name="T3" fmla="*/ 11 h 26"/>
                  <a:gd name="T4" fmla="*/ 19 w 22"/>
                  <a:gd name="T5" fmla="*/ 23 h 26"/>
                  <a:gd name="T6" fmla="*/ 11 w 22"/>
                  <a:gd name="T7" fmla="*/ 26 h 26"/>
                  <a:gd name="T8" fmla="*/ 11 w 22"/>
                  <a:gd name="T9" fmla="*/ 26 h 26"/>
                  <a:gd name="T10" fmla="*/ 4 w 22"/>
                  <a:gd name="T11" fmla="*/ 23 h 26"/>
                  <a:gd name="T12" fmla="*/ 0 w 22"/>
                  <a:gd name="T13" fmla="*/ 11 h 26"/>
                  <a:gd name="T14" fmla="*/ 0 w 22"/>
                  <a:gd name="T15" fmla="*/ 11 h 26"/>
                  <a:gd name="T16" fmla="*/ 4 w 22"/>
                  <a:gd name="T17" fmla="*/ 4 h 26"/>
                  <a:gd name="T18" fmla="*/ 11 w 22"/>
                  <a:gd name="T19" fmla="*/ 0 h 26"/>
                  <a:gd name="T20" fmla="*/ 11 w 22"/>
                  <a:gd name="T21" fmla="*/ 0 h 26"/>
                  <a:gd name="T22" fmla="*/ 19 w 22"/>
                  <a:gd name="T23" fmla="*/ 4 h 26"/>
                  <a:gd name="T24" fmla="*/ 22 w 22"/>
                  <a:gd name="T25" fmla="*/ 11 h 26"/>
                  <a:gd name="T26" fmla="*/ 22 w 22"/>
                  <a:gd name="T2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22" y="11"/>
                    </a:moveTo>
                    <a:lnTo>
                      <a:pt x="22" y="11"/>
                    </a:lnTo>
                    <a:lnTo>
                      <a:pt x="19" y="23"/>
                    </a:lnTo>
                    <a:lnTo>
                      <a:pt x="11" y="26"/>
                    </a:lnTo>
                    <a:lnTo>
                      <a:pt x="4" y="23"/>
                    </a:lnTo>
                    <a:lnTo>
                      <a:pt x="0" y="11"/>
                    </a:lnTo>
                    <a:lnTo>
                      <a:pt x="4" y="4"/>
                    </a:lnTo>
                    <a:lnTo>
                      <a:pt x="11" y="0"/>
                    </a:lnTo>
                    <a:lnTo>
                      <a:pt x="19" y="4"/>
                    </a:lnTo>
                    <a:lnTo>
                      <a:pt x="22"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1" name="Freeform 19"/>
              <p:cNvSpPr>
                <a:spLocks noChangeArrowheads="1"/>
              </p:cNvSpPr>
              <p:nvPr/>
            </p:nvSpPr>
            <p:spPr bwMode="auto">
              <a:xfrm>
                <a:off x="6574" y="4692"/>
                <a:ext cx="88" cy="90"/>
              </a:xfrm>
              <a:custGeom>
                <a:avLst/>
                <a:gdLst>
                  <a:gd name="T0" fmla="*/ 56 w 56"/>
                  <a:gd name="T1" fmla="*/ 26 h 57"/>
                  <a:gd name="T2" fmla="*/ 56 w 56"/>
                  <a:gd name="T3" fmla="*/ 26 h 57"/>
                  <a:gd name="T4" fmla="*/ 52 w 56"/>
                  <a:gd name="T5" fmla="*/ 38 h 57"/>
                  <a:gd name="T6" fmla="*/ 45 w 56"/>
                  <a:gd name="T7" fmla="*/ 49 h 57"/>
                  <a:gd name="T8" fmla="*/ 37 w 56"/>
                  <a:gd name="T9" fmla="*/ 53 h 57"/>
                  <a:gd name="T10" fmla="*/ 26 w 56"/>
                  <a:gd name="T11" fmla="*/ 57 h 57"/>
                  <a:gd name="T12" fmla="*/ 26 w 56"/>
                  <a:gd name="T13" fmla="*/ 57 h 57"/>
                  <a:gd name="T14" fmla="*/ 15 w 56"/>
                  <a:gd name="T15" fmla="*/ 53 h 57"/>
                  <a:gd name="T16" fmla="*/ 7 w 56"/>
                  <a:gd name="T17" fmla="*/ 49 h 57"/>
                  <a:gd name="T18" fmla="*/ 0 w 56"/>
                  <a:gd name="T19" fmla="*/ 38 h 57"/>
                  <a:gd name="T20" fmla="*/ 0 w 56"/>
                  <a:gd name="T21" fmla="*/ 26 h 57"/>
                  <a:gd name="T22" fmla="*/ 0 w 56"/>
                  <a:gd name="T23" fmla="*/ 26 h 57"/>
                  <a:gd name="T24" fmla="*/ 0 w 56"/>
                  <a:gd name="T25" fmla="*/ 19 h 57"/>
                  <a:gd name="T26" fmla="*/ 7 w 56"/>
                  <a:gd name="T27" fmla="*/ 7 h 57"/>
                  <a:gd name="T28" fmla="*/ 15 w 56"/>
                  <a:gd name="T29" fmla="*/ 4 h 57"/>
                  <a:gd name="T30" fmla="*/ 26 w 56"/>
                  <a:gd name="T31" fmla="*/ 0 h 57"/>
                  <a:gd name="T32" fmla="*/ 26 w 56"/>
                  <a:gd name="T33" fmla="*/ 0 h 57"/>
                  <a:gd name="T34" fmla="*/ 37 w 56"/>
                  <a:gd name="T35" fmla="*/ 4 h 57"/>
                  <a:gd name="T36" fmla="*/ 45 w 56"/>
                  <a:gd name="T37" fmla="*/ 7 h 57"/>
                  <a:gd name="T38" fmla="*/ 52 w 56"/>
                  <a:gd name="T39" fmla="*/ 19 h 57"/>
                  <a:gd name="T40" fmla="*/ 56 w 56"/>
                  <a:gd name="T41" fmla="*/ 26 h 57"/>
                  <a:gd name="T42" fmla="*/ 56 w 56"/>
                  <a:gd name="T43"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7">
                    <a:moveTo>
                      <a:pt x="56" y="26"/>
                    </a:moveTo>
                    <a:lnTo>
                      <a:pt x="56" y="26"/>
                    </a:lnTo>
                    <a:lnTo>
                      <a:pt x="52" y="38"/>
                    </a:lnTo>
                    <a:lnTo>
                      <a:pt x="45" y="49"/>
                    </a:lnTo>
                    <a:lnTo>
                      <a:pt x="37" y="53"/>
                    </a:lnTo>
                    <a:lnTo>
                      <a:pt x="26" y="57"/>
                    </a:lnTo>
                    <a:lnTo>
                      <a:pt x="15" y="53"/>
                    </a:lnTo>
                    <a:lnTo>
                      <a:pt x="7" y="49"/>
                    </a:lnTo>
                    <a:lnTo>
                      <a:pt x="0" y="38"/>
                    </a:lnTo>
                    <a:lnTo>
                      <a:pt x="0" y="26"/>
                    </a:lnTo>
                    <a:lnTo>
                      <a:pt x="0" y="19"/>
                    </a:lnTo>
                    <a:lnTo>
                      <a:pt x="7" y="7"/>
                    </a:lnTo>
                    <a:lnTo>
                      <a:pt x="15" y="4"/>
                    </a:lnTo>
                    <a:lnTo>
                      <a:pt x="26" y="0"/>
                    </a:lnTo>
                    <a:lnTo>
                      <a:pt x="37" y="4"/>
                    </a:lnTo>
                    <a:lnTo>
                      <a:pt x="45" y="7"/>
                    </a:lnTo>
                    <a:lnTo>
                      <a:pt x="52" y="19"/>
                    </a:lnTo>
                    <a:lnTo>
                      <a:pt x="56" y="26"/>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2" name="Freeform 20"/>
              <p:cNvSpPr>
                <a:spLocks noChangeArrowheads="1"/>
              </p:cNvSpPr>
              <p:nvPr/>
            </p:nvSpPr>
            <p:spPr bwMode="auto">
              <a:xfrm>
                <a:off x="7499" y="7054"/>
                <a:ext cx="36" cy="35"/>
              </a:xfrm>
              <a:custGeom>
                <a:avLst/>
                <a:gdLst>
                  <a:gd name="T0" fmla="*/ 23 w 23"/>
                  <a:gd name="T1" fmla="*/ 11 h 22"/>
                  <a:gd name="T2" fmla="*/ 23 w 23"/>
                  <a:gd name="T3" fmla="*/ 11 h 22"/>
                  <a:gd name="T4" fmla="*/ 19 w 23"/>
                  <a:gd name="T5" fmla="*/ 18 h 22"/>
                  <a:gd name="T6" fmla="*/ 12 w 23"/>
                  <a:gd name="T7" fmla="*/ 22 h 22"/>
                  <a:gd name="T8" fmla="*/ 12 w 23"/>
                  <a:gd name="T9" fmla="*/ 22 h 22"/>
                  <a:gd name="T10" fmla="*/ 4 w 23"/>
                  <a:gd name="T11" fmla="*/ 18 h 22"/>
                  <a:gd name="T12" fmla="*/ 0 w 23"/>
                  <a:gd name="T13" fmla="*/ 11 h 22"/>
                  <a:gd name="T14" fmla="*/ 0 w 23"/>
                  <a:gd name="T15" fmla="*/ 11 h 22"/>
                  <a:gd name="T16" fmla="*/ 4 w 23"/>
                  <a:gd name="T17" fmla="*/ 3 h 22"/>
                  <a:gd name="T18" fmla="*/ 12 w 23"/>
                  <a:gd name="T19" fmla="*/ 0 h 22"/>
                  <a:gd name="T20" fmla="*/ 12 w 23"/>
                  <a:gd name="T21" fmla="*/ 0 h 22"/>
                  <a:gd name="T22" fmla="*/ 19 w 23"/>
                  <a:gd name="T23" fmla="*/ 3 h 22"/>
                  <a:gd name="T24" fmla="*/ 23 w 23"/>
                  <a:gd name="T25" fmla="*/ 11 h 22"/>
                  <a:gd name="T26" fmla="*/ 23 w 23"/>
                  <a:gd name="T2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23" y="11"/>
                    </a:moveTo>
                    <a:lnTo>
                      <a:pt x="23" y="11"/>
                    </a:lnTo>
                    <a:lnTo>
                      <a:pt x="19" y="18"/>
                    </a:lnTo>
                    <a:lnTo>
                      <a:pt x="12" y="22"/>
                    </a:lnTo>
                    <a:lnTo>
                      <a:pt x="4" y="18"/>
                    </a:lnTo>
                    <a:lnTo>
                      <a:pt x="0" y="11"/>
                    </a:lnTo>
                    <a:lnTo>
                      <a:pt x="4" y="3"/>
                    </a:lnTo>
                    <a:lnTo>
                      <a:pt x="12" y="0"/>
                    </a:lnTo>
                    <a:lnTo>
                      <a:pt x="19" y="3"/>
                    </a:lnTo>
                    <a:lnTo>
                      <a:pt x="23"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3" name="Freeform 21"/>
              <p:cNvSpPr>
                <a:spLocks noChangeArrowheads="1"/>
              </p:cNvSpPr>
              <p:nvPr/>
            </p:nvSpPr>
            <p:spPr bwMode="auto">
              <a:xfrm>
                <a:off x="7475" y="7024"/>
                <a:ext cx="90" cy="88"/>
              </a:xfrm>
              <a:custGeom>
                <a:avLst/>
                <a:gdLst>
                  <a:gd name="T0" fmla="*/ 57 w 57"/>
                  <a:gd name="T1" fmla="*/ 30 h 56"/>
                  <a:gd name="T2" fmla="*/ 57 w 57"/>
                  <a:gd name="T3" fmla="*/ 30 h 56"/>
                  <a:gd name="T4" fmla="*/ 53 w 57"/>
                  <a:gd name="T5" fmla="*/ 41 h 56"/>
                  <a:gd name="T6" fmla="*/ 45 w 57"/>
                  <a:gd name="T7" fmla="*/ 49 h 56"/>
                  <a:gd name="T8" fmla="*/ 38 w 57"/>
                  <a:gd name="T9" fmla="*/ 56 h 56"/>
                  <a:gd name="T10" fmla="*/ 27 w 57"/>
                  <a:gd name="T11" fmla="*/ 56 h 56"/>
                  <a:gd name="T12" fmla="*/ 27 w 57"/>
                  <a:gd name="T13" fmla="*/ 56 h 56"/>
                  <a:gd name="T14" fmla="*/ 15 w 57"/>
                  <a:gd name="T15" fmla="*/ 56 h 56"/>
                  <a:gd name="T16" fmla="*/ 8 w 57"/>
                  <a:gd name="T17" fmla="*/ 49 h 56"/>
                  <a:gd name="T18" fmla="*/ 0 w 57"/>
                  <a:gd name="T19" fmla="*/ 41 h 56"/>
                  <a:gd name="T20" fmla="*/ 0 w 57"/>
                  <a:gd name="T21" fmla="*/ 30 h 56"/>
                  <a:gd name="T22" fmla="*/ 0 w 57"/>
                  <a:gd name="T23" fmla="*/ 30 h 56"/>
                  <a:gd name="T24" fmla="*/ 0 w 57"/>
                  <a:gd name="T25" fmla="*/ 19 h 56"/>
                  <a:gd name="T26" fmla="*/ 8 w 57"/>
                  <a:gd name="T27" fmla="*/ 11 h 56"/>
                  <a:gd name="T28" fmla="*/ 15 w 57"/>
                  <a:gd name="T29" fmla="*/ 3 h 56"/>
                  <a:gd name="T30" fmla="*/ 27 w 57"/>
                  <a:gd name="T31" fmla="*/ 0 h 56"/>
                  <a:gd name="T32" fmla="*/ 27 w 57"/>
                  <a:gd name="T33" fmla="*/ 0 h 56"/>
                  <a:gd name="T34" fmla="*/ 38 w 57"/>
                  <a:gd name="T35" fmla="*/ 3 h 56"/>
                  <a:gd name="T36" fmla="*/ 45 w 57"/>
                  <a:gd name="T37" fmla="*/ 11 h 56"/>
                  <a:gd name="T38" fmla="*/ 53 w 57"/>
                  <a:gd name="T39" fmla="*/ 19 h 56"/>
                  <a:gd name="T40" fmla="*/ 57 w 57"/>
                  <a:gd name="T41" fmla="*/ 30 h 56"/>
                  <a:gd name="T42" fmla="*/ 57 w 57"/>
                  <a:gd name="T43"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6">
                    <a:moveTo>
                      <a:pt x="57" y="30"/>
                    </a:moveTo>
                    <a:lnTo>
                      <a:pt x="57" y="30"/>
                    </a:lnTo>
                    <a:lnTo>
                      <a:pt x="53" y="41"/>
                    </a:lnTo>
                    <a:lnTo>
                      <a:pt x="45" y="49"/>
                    </a:lnTo>
                    <a:lnTo>
                      <a:pt x="38" y="56"/>
                    </a:lnTo>
                    <a:lnTo>
                      <a:pt x="27" y="56"/>
                    </a:lnTo>
                    <a:lnTo>
                      <a:pt x="15" y="56"/>
                    </a:lnTo>
                    <a:lnTo>
                      <a:pt x="8" y="49"/>
                    </a:lnTo>
                    <a:lnTo>
                      <a:pt x="0" y="41"/>
                    </a:lnTo>
                    <a:lnTo>
                      <a:pt x="0" y="30"/>
                    </a:lnTo>
                    <a:lnTo>
                      <a:pt x="0" y="19"/>
                    </a:lnTo>
                    <a:lnTo>
                      <a:pt x="8" y="11"/>
                    </a:lnTo>
                    <a:lnTo>
                      <a:pt x="15" y="3"/>
                    </a:lnTo>
                    <a:lnTo>
                      <a:pt x="27" y="0"/>
                    </a:lnTo>
                    <a:lnTo>
                      <a:pt x="38" y="3"/>
                    </a:lnTo>
                    <a:lnTo>
                      <a:pt x="45" y="11"/>
                    </a:lnTo>
                    <a:lnTo>
                      <a:pt x="53" y="19"/>
                    </a:lnTo>
                    <a:lnTo>
                      <a:pt x="57" y="30"/>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4" name="Freeform 22"/>
              <p:cNvSpPr>
                <a:spLocks noEditPoints="1" noChangeArrowheads="1"/>
              </p:cNvSpPr>
              <p:nvPr/>
            </p:nvSpPr>
            <p:spPr bwMode="auto">
              <a:xfrm>
                <a:off x="7250" y="6757"/>
                <a:ext cx="131" cy="124"/>
              </a:xfrm>
              <a:custGeom>
                <a:avLst/>
                <a:gdLst>
                  <a:gd name="T0" fmla="*/ 0 w 83"/>
                  <a:gd name="T1" fmla="*/ 72 h 79"/>
                  <a:gd name="T2" fmla="*/ 11 w 83"/>
                  <a:gd name="T3" fmla="*/ 75 h 79"/>
                  <a:gd name="T4" fmla="*/ 19 w 83"/>
                  <a:gd name="T5" fmla="*/ 38 h 79"/>
                  <a:gd name="T6" fmla="*/ 79 w 83"/>
                  <a:gd name="T7" fmla="*/ 7 h 79"/>
                  <a:gd name="T8" fmla="*/ 7 w 83"/>
                  <a:gd name="T9" fmla="*/ 0 h 79"/>
                  <a:gd name="T10" fmla="*/ 7 w 83"/>
                  <a:gd name="T11" fmla="*/ 38 h 79"/>
                  <a:gd name="T12" fmla="*/ 0 w 83"/>
                  <a:gd name="T13" fmla="*/ 72 h 79"/>
                  <a:gd name="T14" fmla="*/ 0 w 83"/>
                  <a:gd name="T15" fmla="*/ 72 h 79"/>
                  <a:gd name="T16" fmla="*/ 34 w 83"/>
                  <a:gd name="T17" fmla="*/ 30 h 79"/>
                  <a:gd name="T18" fmla="*/ 60 w 83"/>
                  <a:gd name="T19" fmla="*/ 26 h 79"/>
                  <a:gd name="T20" fmla="*/ 60 w 83"/>
                  <a:gd name="T21" fmla="*/ 30 h 79"/>
                  <a:gd name="T22" fmla="*/ 60 w 83"/>
                  <a:gd name="T23" fmla="*/ 34 h 79"/>
                  <a:gd name="T24" fmla="*/ 34 w 83"/>
                  <a:gd name="T25" fmla="*/ 34 h 79"/>
                  <a:gd name="T26" fmla="*/ 60 w 83"/>
                  <a:gd name="T27" fmla="*/ 34 h 79"/>
                  <a:gd name="T28" fmla="*/ 60 w 83"/>
                  <a:gd name="T29" fmla="*/ 41 h 79"/>
                  <a:gd name="T30" fmla="*/ 34 w 83"/>
                  <a:gd name="T31" fmla="*/ 41 h 79"/>
                  <a:gd name="T32" fmla="*/ 60 w 83"/>
                  <a:gd name="T33" fmla="*/ 41 h 79"/>
                  <a:gd name="T34" fmla="*/ 49 w 83"/>
                  <a:gd name="T35" fmla="*/ 64 h 79"/>
                  <a:gd name="T36" fmla="*/ 56 w 83"/>
                  <a:gd name="T37" fmla="*/ 60 h 79"/>
                  <a:gd name="T38" fmla="*/ 49 w 83"/>
                  <a:gd name="T39" fmla="*/ 64 h 79"/>
                  <a:gd name="T40" fmla="*/ 49 w 83"/>
                  <a:gd name="T41" fmla="*/ 64 h 79"/>
                  <a:gd name="T42" fmla="*/ 15 w 83"/>
                  <a:gd name="T43" fmla="*/ 60 h 79"/>
                  <a:gd name="T44" fmla="*/ 22 w 83"/>
                  <a:gd name="T45" fmla="*/ 68 h 79"/>
                  <a:gd name="T46" fmla="*/ 34 w 83"/>
                  <a:gd name="T47" fmla="*/ 64 h 79"/>
                  <a:gd name="T48" fmla="*/ 34 w 83"/>
                  <a:gd name="T49" fmla="*/ 60 h 79"/>
                  <a:gd name="T50" fmla="*/ 38 w 83"/>
                  <a:gd name="T51" fmla="*/ 68 h 79"/>
                  <a:gd name="T52" fmla="*/ 38 w 83"/>
                  <a:gd name="T53" fmla="*/ 68 h 79"/>
                  <a:gd name="T54" fmla="*/ 19 w 83"/>
                  <a:gd name="T55" fmla="*/ 68 h 79"/>
                  <a:gd name="T56" fmla="*/ 15 w 83"/>
                  <a:gd name="T57" fmla="*/ 72 h 79"/>
                  <a:gd name="T58" fmla="*/ 19 w 83"/>
                  <a:gd name="T59" fmla="*/ 79 h 79"/>
                  <a:gd name="T60" fmla="*/ 49 w 83"/>
                  <a:gd name="T61" fmla="*/ 72 h 79"/>
                  <a:gd name="T62" fmla="*/ 79 w 83"/>
                  <a:gd name="T63" fmla="*/ 79 h 79"/>
                  <a:gd name="T64" fmla="*/ 83 w 83"/>
                  <a:gd name="T65" fmla="*/ 68 h 79"/>
                  <a:gd name="T66" fmla="*/ 60 w 83"/>
                  <a:gd name="T67" fmla="*/ 68 h 79"/>
                  <a:gd name="T68" fmla="*/ 45 w 83"/>
                  <a:gd name="T69" fmla="*/ 53 h 79"/>
                  <a:gd name="T70" fmla="*/ 71 w 83"/>
                  <a:gd name="T71" fmla="*/ 49 h 79"/>
                  <a:gd name="T72" fmla="*/ 53 w 83"/>
                  <a:gd name="T73" fmla="*/ 19 h 79"/>
                  <a:gd name="T74" fmla="*/ 75 w 83"/>
                  <a:gd name="T75" fmla="*/ 19 h 79"/>
                  <a:gd name="T76" fmla="*/ 19 w 83"/>
                  <a:gd name="T77" fmla="*/ 11 h 79"/>
                  <a:gd name="T78" fmla="*/ 41 w 83"/>
                  <a:gd name="T79" fmla="*/ 19 h 79"/>
                  <a:gd name="T80" fmla="*/ 22 w 83"/>
                  <a:gd name="T81" fmla="*/ 19 h 79"/>
                  <a:gd name="T82" fmla="*/ 34 w 83"/>
                  <a:gd name="T83" fmla="*/ 49 h 79"/>
                  <a:gd name="T84" fmla="*/ 15 w 83"/>
                  <a:gd name="T85" fmla="*/ 60 h 79"/>
                  <a:gd name="T86" fmla="*/ 15 w 83"/>
                  <a:gd name="T87"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 h="79">
                    <a:moveTo>
                      <a:pt x="0" y="72"/>
                    </a:moveTo>
                    <a:lnTo>
                      <a:pt x="0" y="72"/>
                    </a:lnTo>
                    <a:lnTo>
                      <a:pt x="11" y="75"/>
                    </a:lnTo>
                    <a:lnTo>
                      <a:pt x="15" y="56"/>
                    </a:lnTo>
                    <a:lnTo>
                      <a:pt x="19" y="38"/>
                    </a:lnTo>
                    <a:lnTo>
                      <a:pt x="19" y="7"/>
                    </a:lnTo>
                    <a:lnTo>
                      <a:pt x="79" y="7"/>
                    </a:lnTo>
                    <a:lnTo>
                      <a:pt x="79" y="0"/>
                    </a:lnTo>
                    <a:lnTo>
                      <a:pt x="7" y="0"/>
                    </a:lnTo>
                    <a:lnTo>
                      <a:pt x="7" y="38"/>
                    </a:lnTo>
                    <a:lnTo>
                      <a:pt x="4" y="56"/>
                    </a:lnTo>
                    <a:lnTo>
                      <a:pt x="0" y="72"/>
                    </a:lnTo>
                    <a:close/>
                    <a:moveTo>
                      <a:pt x="60" y="30"/>
                    </a:moveTo>
                    <a:lnTo>
                      <a:pt x="34" y="30"/>
                    </a:lnTo>
                    <a:lnTo>
                      <a:pt x="34" y="26"/>
                    </a:lnTo>
                    <a:lnTo>
                      <a:pt x="60" y="26"/>
                    </a:lnTo>
                    <a:lnTo>
                      <a:pt x="60" y="30"/>
                    </a:lnTo>
                    <a:close/>
                    <a:moveTo>
                      <a:pt x="60" y="34"/>
                    </a:moveTo>
                    <a:lnTo>
                      <a:pt x="60" y="34"/>
                    </a:lnTo>
                    <a:lnTo>
                      <a:pt x="34" y="34"/>
                    </a:lnTo>
                    <a:lnTo>
                      <a:pt x="60" y="34"/>
                    </a:lnTo>
                    <a:close/>
                    <a:moveTo>
                      <a:pt x="60" y="41"/>
                    </a:moveTo>
                    <a:lnTo>
                      <a:pt x="60" y="41"/>
                    </a:lnTo>
                    <a:lnTo>
                      <a:pt x="34" y="41"/>
                    </a:lnTo>
                    <a:lnTo>
                      <a:pt x="60" y="41"/>
                    </a:lnTo>
                    <a:close/>
                    <a:moveTo>
                      <a:pt x="49" y="64"/>
                    </a:moveTo>
                    <a:lnTo>
                      <a:pt x="49" y="64"/>
                    </a:lnTo>
                    <a:lnTo>
                      <a:pt x="45" y="60"/>
                    </a:lnTo>
                    <a:lnTo>
                      <a:pt x="56" y="60"/>
                    </a:lnTo>
                    <a:lnTo>
                      <a:pt x="49" y="64"/>
                    </a:lnTo>
                    <a:close/>
                    <a:moveTo>
                      <a:pt x="15" y="60"/>
                    </a:moveTo>
                    <a:lnTo>
                      <a:pt x="15" y="60"/>
                    </a:lnTo>
                    <a:lnTo>
                      <a:pt x="22" y="68"/>
                    </a:lnTo>
                    <a:lnTo>
                      <a:pt x="34" y="64"/>
                    </a:lnTo>
                    <a:lnTo>
                      <a:pt x="34" y="60"/>
                    </a:lnTo>
                    <a:lnTo>
                      <a:pt x="38" y="68"/>
                    </a:lnTo>
                    <a:lnTo>
                      <a:pt x="19" y="68"/>
                    </a:lnTo>
                    <a:lnTo>
                      <a:pt x="15" y="72"/>
                    </a:lnTo>
                    <a:lnTo>
                      <a:pt x="19" y="79"/>
                    </a:lnTo>
                    <a:lnTo>
                      <a:pt x="49" y="72"/>
                    </a:lnTo>
                    <a:lnTo>
                      <a:pt x="79" y="79"/>
                    </a:lnTo>
                    <a:lnTo>
                      <a:pt x="83" y="68"/>
                    </a:lnTo>
                    <a:lnTo>
                      <a:pt x="60" y="68"/>
                    </a:lnTo>
                    <a:lnTo>
                      <a:pt x="71" y="53"/>
                    </a:lnTo>
                    <a:lnTo>
                      <a:pt x="45" y="53"/>
                    </a:lnTo>
                    <a:lnTo>
                      <a:pt x="49" y="49"/>
                    </a:lnTo>
                    <a:lnTo>
                      <a:pt x="71" y="49"/>
                    </a:lnTo>
                    <a:lnTo>
                      <a:pt x="71" y="19"/>
                    </a:lnTo>
                    <a:lnTo>
                      <a:pt x="53" y="19"/>
                    </a:lnTo>
                    <a:lnTo>
                      <a:pt x="75" y="19"/>
                    </a:lnTo>
                    <a:lnTo>
                      <a:pt x="75" y="11"/>
                    </a:lnTo>
                    <a:lnTo>
                      <a:pt x="19" y="11"/>
                    </a:lnTo>
                    <a:lnTo>
                      <a:pt x="19" y="19"/>
                    </a:lnTo>
                    <a:lnTo>
                      <a:pt x="41" y="19"/>
                    </a:lnTo>
                    <a:lnTo>
                      <a:pt x="22" y="19"/>
                    </a:lnTo>
                    <a:lnTo>
                      <a:pt x="22" y="49"/>
                    </a:lnTo>
                    <a:lnTo>
                      <a:pt x="34" y="49"/>
                    </a:lnTo>
                    <a:lnTo>
                      <a:pt x="15" y="6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5" name="Freeform 23"/>
              <p:cNvSpPr>
                <a:spLocks noEditPoints="1" noChangeArrowheads="1"/>
              </p:cNvSpPr>
              <p:nvPr/>
            </p:nvSpPr>
            <p:spPr bwMode="auto">
              <a:xfrm>
                <a:off x="7404" y="6750"/>
                <a:ext cx="107" cy="131"/>
              </a:xfrm>
              <a:custGeom>
                <a:avLst/>
                <a:gdLst>
                  <a:gd name="T0" fmla="*/ 23 w 68"/>
                  <a:gd name="T1" fmla="*/ 19 h 83"/>
                  <a:gd name="T2" fmla="*/ 23 w 68"/>
                  <a:gd name="T3" fmla="*/ 19 h 83"/>
                  <a:gd name="T4" fmla="*/ 23 w 68"/>
                  <a:gd name="T5" fmla="*/ 19 h 83"/>
                  <a:gd name="T6" fmla="*/ 23 w 68"/>
                  <a:gd name="T7" fmla="*/ 19 h 83"/>
                  <a:gd name="T8" fmla="*/ 19 w 68"/>
                  <a:gd name="T9" fmla="*/ 0 h 83"/>
                  <a:gd name="T10" fmla="*/ 19 w 68"/>
                  <a:gd name="T11" fmla="*/ 0 h 83"/>
                  <a:gd name="T12" fmla="*/ 7 w 68"/>
                  <a:gd name="T13" fmla="*/ 4 h 83"/>
                  <a:gd name="T14" fmla="*/ 7 w 68"/>
                  <a:gd name="T15" fmla="*/ 4 h 83"/>
                  <a:gd name="T16" fmla="*/ 11 w 68"/>
                  <a:gd name="T17" fmla="*/ 19 h 83"/>
                  <a:gd name="T18" fmla="*/ 11 w 68"/>
                  <a:gd name="T19" fmla="*/ 19 h 83"/>
                  <a:gd name="T20" fmla="*/ 23 w 68"/>
                  <a:gd name="T21" fmla="*/ 19 h 83"/>
                  <a:gd name="T22" fmla="*/ 23 w 68"/>
                  <a:gd name="T23" fmla="*/ 19 h 83"/>
                  <a:gd name="T24" fmla="*/ 23 w 68"/>
                  <a:gd name="T25" fmla="*/ 19 h 83"/>
                  <a:gd name="T26" fmla="*/ 45 w 68"/>
                  <a:gd name="T27" fmla="*/ 72 h 83"/>
                  <a:gd name="T28" fmla="*/ 45 w 68"/>
                  <a:gd name="T29" fmla="*/ 72 h 83"/>
                  <a:gd name="T30" fmla="*/ 49 w 68"/>
                  <a:gd name="T31" fmla="*/ 79 h 83"/>
                  <a:gd name="T32" fmla="*/ 49 w 68"/>
                  <a:gd name="T33" fmla="*/ 79 h 83"/>
                  <a:gd name="T34" fmla="*/ 49 w 68"/>
                  <a:gd name="T35" fmla="*/ 83 h 83"/>
                  <a:gd name="T36" fmla="*/ 49 w 68"/>
                  <a:gd name="T37" fmla="*/ 83 h 83"/>
                  <a:gd name="T38" fmla="*/ 56 w 68"/>
                  <a:gd name="T39" fmla="*/ 83 h 83"/>
                  <a:gd name="T40" fmla="*/ 64 w 68"/>
                  <a:gd name="T41" fmla="*/ 79 h 83"/>
                  <a:gd name="T42" fmla="*/ 68 w 68"/>
                  <a:gd name="T43" fmla="*/ 76 h 83"/>
                  <a:gd name="T44" fmla="*/ 68 w 68"/>
                  <a:gd name="T45" fmla="*/ 68 h 83"/>
                  <a:gd name="T46" fmla="*/ 68 w 68"/>
                  <a:gd name="T47" fmla="*/ 8 h 83"/>
                  <a:gd name="T48" fmla="*/ 26 w 68"/>
                  <a:gd name="T49" fmla="*/ 8 h 83"/>
                  <a:gd name="T50" fmla="*/ 26 w 68"/>
                  <a:gd name="T51" fmla="*/ 15 h 83"/>
                  <a:gd name="T52" fmla="*/ 56 w 68"/>
                  <a:gd name="T53" fmla="*/ 15 h 83"/>
                  <a:gd name="T54" fmla="*/ 56 w 68"/>
                  <a:gd name="T55" fmla="*/ 68 h 83"/>
                  <a:gd name="T56" fmla="*/ 56 w 68"/>
                  <a:gd name="T57" fmla="*/ 68 h 83"/>
                  <a:gd name="T58" fmla="*/ 53 w 68"/>
                  <a:gd name="T59" fmla="*/ 72 h 83"/>
                  <a:gd name="T60" fmla="*/ 45 w 68"/>
                  <a:gd name="T61" fmla="*/ 72 h 83"/>
                  <a:gd name="T62" fmla="*/ 45 w 68"/>
                  <a:gd name="T63" fmla="*/ 72 h 83"/>
                  <a:gd name="T64" fmla="*/ 45 w 68"/>
                  <a:gd name="T65" fmla="*/ 72 h 83"/>
                  <a:gd name="T66" fmla="*/ 7 w 68"/>
                  <a:gd name="T67" fmla="*/ 79 h 83"/>
                  <a:gd name="T68" fmla="*/ 7 w 68"/>
                  <a:gd name="T69" fmla="*/ 23 h 83"/>
                  <a:gd name="T70" fmla="*/ 7 w 68"/>
                  <a:gd name="T71" fmla="*/ 23 h 83"/>
                  <a:gd name="T72" fmla="*/ 11 w 68"/>
                  <a:gd name="T73" fmla="*/ 15 h 83"/>
                  <a:gd name="T74" fmla="*/ 11 w 68"/>
                  <a:gd name="T75" fmla="*/ 15 h 83"/>
                  <a:gd name="T76" fmla="*/ 11 w 68"/>
                  <a:gd name="T77" fmla="*/ 11 h 83"/>
                  <a:gd name="T78" fmla="*/ 11 w 68"/>
                  <a:gd name="T79" fmla="*/ 11 h 83"/>
                  <a:gd name="T80" fmla="*/ 7 w 68"/>
                  <a:gd name="T81" fmla="*/ 11 h 83"/>
                  <a:gd name="T82" fmla="*/ 7 w 68"/>
                  <a:gd name="T83" fmla="*/ 11 h 83"/>
                  <a:gd name="T84" fmla="*/ 4 w 68"/>
                  <a:gd name="T85" fmla="*/ 11 h 83"/>
                  <a:gd name="T86" fmla="*/ 0 w 68"/>
                  <a:gd name="T87" fmla="*/ 11 h 83"/>
                  <a:gd name="T88" fmla="*/ 0 w 68"/>
                  <a:gd name="T89" fmla="*/ 79 h 83"/>
                  <a:gd name="T90" fmla="*/ 7 w 68"/>
                  <a:gd name="T91" fmla="*/ 79 h 83"/>
                  <a:gd name="T92" fmla="*/ 7 w 68"/>
                  <a:gd name="T93" fmla="*/ 7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3">
                    <a:moveTo>
                      <a:pt x="23" y="19"/>
                    </a:moveTo>
                    <a:lnTo>
                      <a:pt x="23" y="19"/>
                    </a:lnTo>
                    <a:lnTo>
                      <a:pt x="19" y="0"/>
                    </a:lnTo>
                    <a:lnTo>
                      <a:pt x="7" y="4"/>
                    </a:lnTo>
                    <a:lnTo>
                      <a:pt x="11" y="19"/>
                    </a:lnTo>
                    <a:lnTo>
                      <a:pt x="23" y="19"/>
                    </a:lnTo>
                    <a:close/>
                    <a:moveTo>
                      <a:pt x="45" y="72"/>
                    </a:moveTo>
                    <a:lnTo>
                      <a:pt x="45" y="72"/>
                    </a:lnTo>
                    <a:lnTo>
                      <a:pt x="49" y="79"/>
                    </a:lnTo>
                    <a:lnTo>
                      <a:pt x="49" y="83"/>
                    </a:lnTo>
                    <a:lnTo>
                      <a:pt x="56" y="83"/>
                    </a:lnTo>
                    <a:lnTo>
                      <a:pt x="64" y="79"/>
                    </a:lnTo>
                    <a:lnTo>
                      <a:pt x="68" y="76"/>
                    </a:lnTo>
                    <a:lnTo>
                      <a:pt x="68" y="68"/>
                    </a:lnTo>
                    <a:lnTo>
                      <a:pt x="68" y="8"/>
                    </a:lnTo>
                    <a:lnTo>
                      <a:pt x="26" y="8"/>
                    </a:lnTo>
                    <a:lnTo>
                      <a:pt x="26" y="15"/>
                    </a:lnTo>
                    <a:lnTo>
                      <a:pt x="56" y="15"/>
                    </a:lnTo>
                    <a:lnTo>
                      <a:pt x="56" y="68"/>
                    </a:lnTo>
                    <a:lnTo>
                      <a:pt x="53" y="72"/>
                    </a:lnTo>
                    <a:lnTo>
                      <a:pt x="45" y="72"/>
                    </a:lnTo>
                    <a:close/>
                    <a:moveTo>
                      <a:pt x="7" y="79"/>
                    </a:moveTo>
                    <a:lnTo>
                      <a:pt x="7" y="23"/>
                    </a:lnTo>
                    <a:lnTo>
                      <a:pt x="11" y="15"/>
                    </a:lnTo>
                    <a:lnTo>
                      <a:pt x="11" y="11"/>
                    </a:lnTo>
                    <a:lnTo>
                      <a:pt x="7" y="11"/>
                    </a:lnTo>
                    <a:lnTo>
                      <a:pt x="4" y="11"/>
                    </a:lnTo>
                    <a:lnTo>
                      <a:pt x="0" y="11"/>
                    </a:lnTo>
                    <a:lnTo>
                      <a:pt x="0" y="79"/>
                    </a:lnTo>
                    <a:lnTo>
                      <a:pt x="7" y="7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6" name="Freeform 24"/>
              <p:cNvSpPr>
                <a:spLocks noChangeArrowheads="1"/>
              </p:cNvSpPr>
              <p:nvPr/>
            </p:nvSpPr>
            <p:spPr bwMode="auto">
              <a:xfrm>
                <a:off x="7535" y="6750"/>
                <a:ext cx="124" cy="131"/>
              </a:xfrm>
              <a:custGeom>
                <a:avLst/>
                <a:gdLst>
                  <a:gd name="T0" fmla="*/ 49 w 79"/>
                  <a:gd name="T1" fmla="*/ 11 h 83"/>
                  <a:gd name="T2" fmla="*/ 49 w 79"/>
                  <a:gd name="T3" fmla="*/ 11 h 83"/>
                  <a:gd name="T4" fmla="*/ 49 w 79"/>
                  <a:gd name="T5" fmla="*/ 8 h 83"/>
                  <a:gd name="T6" fmla="*/ 49 w 79"/>
                  <a:gd name="T7" fmla="*/ 8 h 83"/>
                  <a:gd name="T8" fmla="*/ 45 w 79"/>
                  <a:gd name="T9" fmla="*/ 0 h 83"/>
                  <a:gd name="T10" fmla="*/ 45 w 79"/>
                  <a:gd name="T11" fmla="*/ 0 h 83"/>
                  <a:gd name="T12" fmla="*/ 38 w 79"/>
                  <a:gd name="T13" fmla="*/ 0 h 83"/>
                  <a:gd name="T14" fmla="*/ 38 w 79"/>
                  <a:gd name="T15" fmla="*/ 0 h 83"/>
                  <a:gd name="T16" fmla="*/ 30 w 79"/>
                  <a:gd name="T17" fmla="*/ 4 h 83"/>
                  <a:gd name="T18" fmla="*/ 30 w 79"/>
                  <a:gd name="T19" fmla="*/ 4 h 83"/>
                  <a:gd name="T20" fmla="*/ 34 w 79"/>
                  <a:gd name="T21" fmla="*/ 15 h 83"/>
                  <a:gd name="T22" fmla="*/ 0 w 79"/>
                  <a:gd name="T23" fmla="*/ 15 h 83"/>
                  <a:gd name="T24" fmla="*/ 0 w 79"/>
                  <a:gd name="T25" fmla="*/ 23 h 83"/>
                  <a:gd name="T26" fmla="*/ 34 w 79"/>
                  <a:gd name="T27" fmla="*/ 23 h 83"/>
                  <a:gd name="T28" fmla="*/ 34 w 79"/>
                  <a:gd name="T29" fmla="*/ 34 h 83"/>
                  <a:gd name="T30" fmla="*/ 11 w 79"/>
                  <a:gd name="T31" fmla="*/ 34 h 83"/>
                  <a:gd name="T32" fmla="*/ 11 w 79"/>
                  <a:gd name="T33" fmla="*/ 72 h 83"/>
                  <a:gd name="T34" fmla="*/ 23 w 79"/>
                  <a:gd name="T35" fmla="*/ 72 h 83"/>
                  <a:gd name="T36" fmla="*/ 23 w 79"/>
                  <a:gd name="T37" fmla="*/ 42 h 83"/>
                  <a:gd name="T38" fmla="*/ 34 w 79"/>
                  <a:gd name="T39" fmla="*/ 42 h 83"/>
                  <a:gd name="T40" fmla="*/ 34 w 79"/>
                  <a:gd name="T41" fmla="*/ 83 h 83"/>
                  <a:gd name="T42" fmla="*/ 45 w 79"/>
                  <a:gd name="T43" fmla="*/ 83 h 83"/>
                  <a:gd name="T44" fmla="*/ 45 w 79"/>
                  <a:gd name="T45" fmla="*/ 42 h 83"/>
                  <a:gd name="T46" fmla="*/ 60 w 79"/>
                  <a:gd name="T47" fmla="*/ 42 h 83"/>
                  <a:gd name="T48" fmla="*/ 60 w 79"/>
                  <a:gd name="T49" fmla="*/ 60 h 83"/>
                  <a:gd name="T50" fmla="*/ 60 w 79"/>
                  <a:gd name="T51" fmla="*/ 60 h 83"/>
                  <a:gd name="T52" fmla="*/ 56 w 79"/>
                  <a:gd name="T53" fmla="*/ 64 h 83"/>
                  <a:gd name="T54" fmla="*/ 49 w 79"/>
                  <a:gd name="T55" fmla="*/ 64 h 83"/>
                  <a:gd name="T56" fmla="*/ 49 w 79"/>
                  <a:gd name="T57" fmla="*/ 64 h 83"/>
                  <a:gd name="T58" fmla="*/ 53 w 79"/>
                  <a:gd name="T59" fmla="*/ 76 h 83"/>
                  <a:gd name="T60" fmla="*/ 53 w 79"/>
                  <a:gd name="T61" fmla="*/ 76 h 83"/>
                  <a:gd name="T62" fmla="*/ 68 w 79"/>
                  <a:gd name="T63" fmla="*/ 72 h 83"/>
                  <a:gd name="T64" fmla="*/ 72 w 79"/>
                  <a:gd name="T65" fmla="*/ 72 h 83"/>
                  <a:gd name="T66" fmla="*/ 72 w 79"/>
                  <a:gd name="T67" fmla="*/ 68 h 83"/>
                  <a:gd name="T68" fmla="*/ 72 w 79"/>
                  <a:gd name="T69" fmla="*/ 34 h 83"/>
                  <a:gd name="T70" fmla="*/ 45 w 79"/>
                  <a:gd name="T71" fmla="*/ 34 h 83"/>
                  <a:gd name="T72" fmla="*/ 45 w 79"/>
                  <a:gd name="T73" fmla="*/ 23 h 83"/>
                  <a:gd name="T74" fmla="*/ 79 w 79"/>
                  <a:gd name="T75" fmla="*/ 23 h 83"/>
                  <a:gd name="T76" fmla="*/ 79 w 79"/>
                  <a:gd name="T77" fmla="*/ 15 h 83"/>
                  <a:gd name="T78" fmla="*/ 41 w 79"/>
                  <a:gd name="T79" fmla="*/ 15 h 83"/>
                  <a:gd name="T80" fmla="*/ 41 w 79"/>
                  <a:gd name="T81" fmla="*/ 15 h 83"/>
                  <a:gd name="T82" fmla="*/ 49 w 79"/>
                  <a:gd name="T83" fmla="*/ 11 h 83"/>
                  <a:gd name="T84" fmla="*/ 49 w 79"/>
                  <a:gd name="T85" fmla="*/ 11 h 83"/>
                  <a:gd name="T86" fmla="*/ 49 w 79"/>
                  <a:gd name="T8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3">
                    <a:moveTo>
                      <a:pt x="49" y="11"/>
                    </a:moveTo>
                    <a:lnTo>
                      <a:pt x="49" y="11"/>
                    </a:lnTo>
                    <a:lnTo>
                      <a:pt x="49" y="8"/>
                    </a:lnTo>
                    <a:lnTo>
                      <a:pt x="45" y="0"/>
                    </a:lnTo>
                    <a:lnTo>
                      <a:pt x="38" y="0"/>
                    </a:lnTo>
                    <a:lnTo>
                      <a:pt x="30" y="4"/>
                    </a:lnTo>
                    <a:lnTo>
                      <a:pt x="34" y="15"/>
                    </a:lnTo>
                    <a:lnTo>
                      <a:pt x="0" y="15"/>
                    </a:lnTo>
                    <a:lnTo>
                      <a:pt x="0" y="23"/>
                    </a:lnTo>
                    <a:lnTo>
                      <a:pt x="34" y="23"/>
                    </a:lnTo>
                    <a:lnTo>
                      <a:pt x="34" y="34"/>
                    </a:lnTo>
                    <a:lnTo>
                      <a:pt x="11" y="34"/>
                    </a:lnTo>
                    <a:lnTo>
                      <a:pt x="11" y="72"/>
                    </a:lnTo>
                    <a:lnTo>
                      <a:pt x="23" y="72"/>
                    </a:lnTo>
                    <a:lnTo>
                      <a:pt x="23" y="42"/>
                    </a:lnTo>
                    <a:lnTo>
                      <a:pt x="34" y="42"/>
                    </a:lnTo>
                    <a:lnTo>
                      <a:pt x="34" y="83"/>
                    </a:lnTo>
                    <a:lnTo>
                      <a:pt x="45" y="83"/>
                    </a:lnTo>
                    <a:lnTo>
                      <a:pt x="45" y="42"/>
                    </a:lnTo>
                    <a:lnTo>
                      <a:pt x="60" y="42"/>
                    </a:lnTo>
                    <a:lnTo>
                      <a:pt x="60" y="60"/>
                    </a:lnTo>
                    <a:lnTo>
                      <a:pt x="56" y="64"/>
                    </a:lnTo>
                    <a:lnTo>
                      <a:pt x="49" y="64"/>
                    </a:lnTo>
                    <a:lnTo>
                      <a:pt x="53" y="76"/>
                    </a:lnTo>
                    <a:lnTo>
                      <a:pt x="68" y="72"/>
                    </a:lnTo>
                    <a:lnTo>
                      <a:pt x="72" y="72"/>
                    </a:lnTo>
                    <a:lnTo>
                      <a:pt x="72" y="68"/>
                    </a:lnTo>
                    <a:lnTo>
                      <a:pt x="72" y="34"/>
                    </a:lnTo>
                    <a:lnTo>
                      <a:pt x="45" y="34"/>
                    </a:lnTo>
                    <a:lnTo>
                      <a:pt x="45" y="23"/>
                    </a:lnTo>
                    <a:lnTo>
                      <a:pt x="79" y="23"/>
                    </a:lnTo>
                    <a:lnTo>
                      <a:pt x="79" y="15"/>
                    </a:lnTo>
                    <a:lnTo>
                      <a:pt x="41" y="15"/>
                    </a:lnTo>
                    <a:lnTo>
                      <a:pt x="49"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7" name="Freeform 25"/>
              <p:cNvSpPr>
                <a:spLocks noEditPoints="1" noChangeArrowheads="1"/>
              </p:cNvSpPr>
              <p:nvPr/>
            </p:nvSpPr>
            <p:spPr bwMode="auto">
              <a:xfrm>
                <a:off x="6336" y="4544"/>
                <a:ext cx="124" cy="107"/>
              </a:xfrm>
              <a:custGeom>
                <a:avLst/>
                <a:gdLst>
                  <a:gd name="T0" fmla="*/ 7 w 79"/>
                  <a:gd name="T1" fmla="*/ 11 h 68"/>
                  <a:gd name="T2" fmla="*/ 75 w 79"/>
                  <a:gd name="T3" fmla="*/ 11 h 68"/>
                  <a:gd name="T4" fmla="*/ 75 w 79"/>
                  <a:gd name="T5" fmla="*/ 0 h 68"/>
                  <a:gd name="T6" fmla="*/ 7 w 79"/>
                  <a:gd name="T7" fmla="*/ 0 h 68"/>
                  <a:gd name="T8" fmla="*/ 7 w 79"/>
                  <a:gd name="T9" fmla="*/ 11 h 68"/>
                  <a:gd name="T10" fmla="*/ 7 w 79"/>
                  <a:gd name="T11" fmla="*/ 11 h 68"/>
                  <a:gd name="T12" fmla="*/ 68 w 79"/>
                  <a:gd name="T13" fmla="*/ 30 h 68"/>
                  <a:gd name="T14" fmla="*/ 11 w 79"/>
                  <a:gd name="T15" fmla="*/ 30 h 68"/>
                  <a:gd name="T16" fmla="*/ 11 w 79"/>
                  <a:gd name="T17" fmla="*/ 41 h 68"/>
                  <a:gd name="T18" fmla="*/ 68 w 79"/>
                  <a:gd name="T19" fmla="*/ 41 h 68"/>
                  <a:gd name="T20" fmla="*/ 68 w 79"/>
                  <a:gd name="T21" fmla="*/ 30 h 68"/>
                  <a:gd name="T22" fmla="*/ 68 w 79"/>
                  <a:gd name="T23" fmla="*/ 30 h 68"/>
                  <a:gd name="T24" fmla="*/ 79 w 79"/>
                  <a:gd name="T25" fmla="*/ 68 h 68"/>
                  <a:gd name="T26" fmla="*/ 79 w 79"/>
                  <a:gd name="T27" fmla="*/ 60 h 68"/>
                  <a:gd name="T28" fmla="*/ 0 w 79"/>
                  <a:gd name="T29" fmla="*/ 60 h 68"/>
                  <a:gd name="T30" fmla="*/ 0 w 79"/>
                  <a:gd name="T31" fmla="*/ 68 h 68"/>
                  <a:gd name="T32" fmla="*/ 79 w 79"/>
                  <a:gd name="T33" fmla="*/ 68 h 68"/>
                  <a:gd name="T34" fmla="*/ 79 w 79"/>
                  <a:gd name="T3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68">
                    <a:moveTo>
                      <a:pt x="7" y="11"/>
                    </a:moveTo>
                    <a:lnTo>
                      <a:pt x="75" y="11"/>
                    </a:lnTo>
                    <a:lnTo>
                      <a:pt x="75" y="0"/>
                    </a:lnTo>
                    <a:lnTo>
                      <a:pt x="7" y="0"/>
                    </a:lnTo>
                    <a:lnTo>
                      <a:pt x="7" y="11"/>
                    </a:lnTo>
                    <a:close/>
                    <a:moveTo>
                      <a:pt x="68" y="30"/>
                    </a:moveTo>
                    <a:lnTo>
                      <a:pt x="11" y="30"/>
                    </a:lnTo>
                    <a:lnTo>
                      <a:pt x="11" y="41"/>
                    </a:lnTo>
                    <a:lnTo>
                      <a:pt x="68" y="41"/>
                    </a:lnTo>
                    <a:lnTo>
                      <a:pt x="68" y="30"/>
                    </a:lnTo>
                    <a:close/>
                    <a:moveTo>
                      <a:pt x="79" y="68"/>
                    </a:moveTo>
                    <a:lnTo>
                      <a:pt x="79" y="60"/>
                    </a:lnTo>
                    <a:lnTo>
                      <a:pt x="0" y="60"/>
                    </a:lnTo>
                    <a:lnTo>
                      <a:pt x="0" y="68"/>
                    </a:lnTo>
                    <a:lnTo>
                      <a:pt x="79" y="6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8" name="Freeform 26"/>
              <p:cNvSpPr>
                <a:spLocks noEditPoints="1" noChangeArrowheads="1"/>
              </p:cNvSpPr>
              <p:nvPr/>
            </p:nvSpPr>
            <p:spPr bwMode="auto">
              <a:xfrm>
                <a:off x="6484" y="4538"/>
                <a:ext cx="113" cy="124"/>
              </a:xfrm>
              <a:custGeom>
                <a:avLst/>
                <a:gdLst>
                  <a:gd name="T0" fmla="*/ 34 w 72"/>
                  <a:gd name="T1" fmla="*/ 56 h 79"/>
                  <a:gd name="T2" fmla="*/ 34 w 72"/>
                  <a:gd name="T3" fmla="*/ 56 h 79"/>
                  <a:gd name="T4" fmla="*/ 30 w 72"/>
                  <a:gd name="T5" fmla="*/ 64 h 79"/>
                  <a:gd name="T6" fmla="*/ 19 w 72"/>
                  <a:gd name="T7" fmla="*/ 72 h 79"/>
                  <a:gd name="T8" fmla="*/ 19 w 72"/>
                  <a:gd name="T9" fmla="*/ 72 h 79"/>
                  <a:gd name="T10" fmla="*/ 26 w 72"/>
                  <a:gd name="T11" fmla="*/ 79 h 79"/>
                  <a:gd name="T12" fmla="*/ 26 w 72"/>
                  <a:gd name="T13" fmla="*/ 79 h 79"/>
                  <a:gd name="T14" fmla="*/ 42 w 72"/>
                  <a:gd name="T15" fmla="*/ 68 h 79"/>
                  <a:gd name="T16" fmla="*/ 49 w 72"/>
                  <a:gd name="T17" fmla="*/ 56 h 79"/>
                  <a:gd name="T18" fmla="*/ 49 w 72"/>
                  <a:gd name="T19" fmla="*/ 49 h 79"/>
                  <a:gd name="T20" fmla="*/ 60 w 72"/>
                  <a:gd name="T21" fmla="*/ 49 h 79"/>
                  <a:gd name="T22" fmla="*/ 60 w 72"/>
                  <a:gd name="T23" fmla="*/ 64 h 79"/>
                  <a:gd name="T24" fmla="*/ 60 w 72"/>
                  <a:gd name="T25" fmla="*/ 64 h 79"/>
                  <a:gd name="T26" fmla="*/ 57 w 72"/>
                  <a:gd name="T27" fmla="*/ 68 h 79"/>
                  <a:gd name="T28" fmla="*/ 49 w 72"/>
                  <a:gd name="T29" fmla="*/ 68 h 79"/>
                  <a:gd name="T30" fmla="*/ 49 w 72"/>
                  <a:gd name="T31" fmla="*/ 68 h 79"/>
                  <a:gd name="T32" fmla="*/ 53 w 72"/>
                  <a:gd name="T33" fmla="*/ 79 h 79"/>
                  <a:gd name="T34" fmla="*/ 53 w 72"/>
                  <a:gd name="T35" fmla="*/ 79 h 79"/>
                  <a:gd name="T36" fmla="*/ 68 w 72"/>
                  <a:gd name="T37" fmla="*/ 75 h 79"/>
                  <a:gd name="T38" fmla="*/ 72 w 72"/>
                  <a:gd name="T39" fmla="*/ 75 h 79"/>
                  <a:gd name="T40" fmla="*/ 72 w 72"/>
                  <a:gd name="T41" fmla="*/ 68 h 79"/>
                  <a:gd name="T42" fmla="*/ 72 w 72"/>
                  <a:gd name="T43" fmla="*/ 0 h 79"/>
                  <a:gd name="T44" fmla="*/ 38 w 72"/>
                  <a:gd name="T45" fmla="*/ 0 h 79"/>
                  <a:gd name="T46" fmla="*/ 38 w 72"/>
                  <a:gd name="T47" fmla="*/ 38 h 79"/>
                  <a:gd name="T48" fmla="*/ 38 w 72"/>
                  <a:gd name="T49" fmla="*/ 38 h 79"/>
                  <a:gd name="T50" fmla="*/ 38 w 72"/>
                  <a:gd name="T51" fmla="*/ 49 h 79"/>
                  <a:gd name="T52" fmla="*/ 34 w 72"/>
                  <a:gd name="T53" fmla="*/ 56 h 79"/>
                  <a:gd name="T54" fmla="*/ 34 w 72"/>
                  <a:gd name="T55" fmla="*/ 56 h 79"/>
                  <a:gd name="T56" fmla="*/ 34 w 72"/>
                  <a:gd name="T57" fmla="*/ 56 h 79"/>
                  <a:gd name="T58" fmla="*/ 19 w 72"/>
                  <a:gd name="T59" fmla="*/ 56 h 79"/>
                  <a:gd name="T60" fmla="*/ 30 w 72"/>
                  <a:gd name="T61" fmla="*/ 56 h 79"/>
                  <a:gd name="T62" fmla="*/ 30 w 72"/>
                  <a:gd name="T63" fmla="*/ 4 h 79"/>
                  <a:gd name="T64" fmla="*/ 0 w 72"/>
                  <a:gd name="T65" fmla="*/ 4 h 79"/>
                  <a:gd name="T66" fmla="*/ 0 w 72"/>
                  <a:gd name="T67" fmla="*/ 60 h 79"/>
                  <a:gd name="T68" fmla="*/ 11 w 72"/>
                  <a:gd name="T69" fmla="*/ 60 h 79"/>
                  <a:gd name="T70" fmla="*/ 11 w 72"/>
                  <a:gd name="T71" fmla="*/ 53 h 79"/>
                  <a:gd name="T72" fmla="*/ 19 w 72"/>
                  <a:gd name="T73" fmla="*/ 53 h 79"/>
                  <a:gd name="T74" fmla="*/ 19 w 72"/>
                  <a:gd name="T75" fmla="*/ 56 h 79"/>
                  <a:gd name="T76" fmla="*/ 19 w 72"/>
                  <a:gd name="T77" fmla="*/ 56 h 79"/>
                  <a:gd name="T78" fmla="*/ 60 w 72"/>
                  <a:gd name="T79" fmla="*/ 11 h 79"/>
                  <a:gd name="T80" fmla="*/ 60 w 72"/>
                  <a:gd name="T81" fmla="*/ 19 h 79"/>
                  <a:gd name="T82" fmla="*/ 49 w 72"/>
                  <a:gd name="T83" fmla="*/ 19 h 79"/>
                  <a:gd name="T84" fmla="*/ 49 w 72"/>
                  <a:gd name="T85" fmla="*/ 11 h 79"/>
                  <a:gd name="T86" fmla="*/ 60 w 72"/>
                  <a:gd name="T87" fmla="*/ 11 h 79"/>
                  <a:gd name="T88" fmla="*/ 60 w 72"/>
                  <a:gd name="T89" fmla="*/ 11 h 79"/>
                  <a:gd name="T90" fmla="*/ 19 w 72"/>
                  <a:gd name="T91" fmla="*/ 11 h 79"/>
                  <a:gd name="T92" fmla="*/ 19 w 72"/>
                  <a:gd name="T93" fmla="*/ 22 h 79"/>
                  <a:gd name="T94" fmla="*/ 11 w 72"/>
                  <a:gd name="T95" fmla="*/ 22 h 79"/>
                  <a:gd name="T96" fmla="*/ 11 w 72"/>
                  <a:gd name="T97" fmla="*/ 11 h 79"/>
                  <a:gd name="T98" fmla="*/ 19 w 72"/>
                  <a:gd name="T99" fmla="*/ 11 h 79"/>
                  <a:gd name="T100" fmla="*/ 19 w 72"/>
                  <a:gd name="T101" fmla="*/ 11 h 79"/>
                  <a:gd name="T102" fmla="*/ 60 w 72"/>
                  <a:gd name="T103" fmla="*/ 30 h 79"/>
                  <a:gd name="T104" fmla="*/ 60 w 72"/>
                  <a:gd name="T105" fmla="*/ 38 h 79"/>
                  <a:gd name="T106" fmla="*/ 49 w 72"/>
                  <a:gd name="T107" fmla="*/ 38 h 79"/>
                  <a:gd name="T108" fmla="*/ 49 w 72"/>
                  <a:gd name="T109" fmla="*/ 30 h 79"/>
                  <a:gd name="T110" fmla="*/ 60 w 72"/>
                  <a:gd name="T111" fmla="*/ 30 h 79"/>
                  <a:gd name="T112" fmla="*/ 60 w 72"/>
                  <a:gd name="T113" fmla="*/ 30 h 79"/>
                  <a:gd name="T114" fmla="*/ 11 w 72"/>
                  <a:gd name="T115" fmla="*/ 45 h 79"/>
                  <a:gd name="T116" fmla="*/ 11 w 72"/>
                  <a:gd name="T117" fmla="*/ 34 h 79"/>
                  <a:gd name="T118" fmla="*/ 19 w 72"/>
                  <a:gd name="T119" fmla="*/ 34 h 79"/>
                  <a:gd name="T120" fmla="*/ 19 w 72"/>
                  <a:gd name="T121" fmla="*/ 45 h 79"/>
                  <a:gd name="T122" fmla="*/ 11 w 72"/>
                  <a:gd name="T123" fmla="*/ 45 h 79"/>
                  <a:gd name="T124" fmla="*/ 11 w 72"/>
                  <a:gd name="T125" fmla="*/ 4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79">
                    <a:moveTo>
                      <a:pt x="34" y="56"/>
                    </a:moveTo>
                    <a:lnTo>
                      <a:pt x="34" y="56"/>
                    </a:lnTo>
                    <a:lnTo>
                      <a:pt x="30" y="64"/>
                    </a:lnTo>
                    <a:lnTo>
                      <a:pt x="19" y="72"/>
                    </a:lnTo>
                    <a:lnTo>
                      <a:pt x="26" y="79"/>
                    </a:lnTo>
                    <a:lnTo>
                      <a:pt x="42" y="68"/>
                    </a:lnTo>
                    <a:lnTo>
                      <a:pt x="49" y="56"/>
                    </a:lnTo>
                    <a:lnTo>
                      <a:pt x="49" y="49"/>
                    </a:lnTo>
                    <a:lnTo>
                      <a:pt x="60" y="49"/>
                    </a:lnTo>
                    <a:lnTo>
                      <a:pt x="60" y="64"/>
                    </a:lnTo>
                    <a:lnTo>
                      <a:pt x="57" y="68"/>
                    </a:lnTo>
                    <a:lnTo>
                      <a:pt x="49" y="68"/>
                    </a:lnTo>
                    <a:lnTo>
                      <a:pt x="53" y="79"/>
                    </a:lnTo>
                    <a:lnTo>
                      <a:pt x="68" y="75"/>
                    </a:lnTo>
                    <a:lnTo>
                      <a:pt x="72" y="75"/>
                    </a:lnTo>
                    <a:lnTo>
                      <a:pt x="72" y="68"/>
                    </a:lnTo>
                    <a:lnTo>
                      <a:pt x="72" y="0"/>
                    </a:lnTo>
                    <a:lnTo>
                      <a:pt x="38" y="0"/>
                    </a:lnTo>
                    <a:lnTo>
                      <a:pt x="38" y="38"/>
                    </a:lnTo>
                    <a:lnTo>
                      <a:pt x="38" y="49"/>
                    </a:lnTo>
                    <a:lnTo>
                      <a:pt x="34" y="56"/>
                    </a:lnTo>
                    <a:close/>
                    <a:moveTo>
                      <a:pt x="19" y="56"/>
                    </a:moveTo>
                    <a:lnTo>
                      <a:pt x="30" y="56"/>
                    </a:lnTo>
                    <a:lnTo>
                      <a:pt x="30" y="4"/>
                    </a:lnTo>
                    <a:lnTo>
                      <a:pt x="0" y="4"/>
                    </a:lnTo>
                    <a:lnTo>
                      <a:pt x="0" y="60"/>
                    </a:lnTo>
                    <a:lnTo>
                      <a:pt x="11" y="60"/>
                    </a:lnTo>
                    <a:lnTo>
                      <a:pt x="11" y="53"/>
                    </a:lnTo>
                    <a:lnTo>
                      <a:pt x="19" y="53"/>
                    </a:lnTo>
                    <a:lnTo>
                      <a:pt x="19" y="56"/>
                    </a:lnTo>
                    <a:close/>
                    <a:moveTo>
                      <a:pt x="60" y="11"/>
                    </a:moveTo>
                    <a:lnTo>
                      <a:pt x="60" y="19"/>
                    </a:lnTo>
                    <a:lnTo>
                      <a:pt x="49" y="19"/>
                    </a:lnTo>
                    <a:lnTo>
                      <a:pt x="49" y="11"/>
                    </a:lnTo>
                    <a:lnTo>
                      <a:pt x="60" y="11"/>
                    </a:lnTo>
                    <a:close/>
                    <a:moveTo>
                      <a:pt x="19" y="11"/>
                    </a:moveTo>
                    <a:lnTo>
                      <a:pt x="19" y="22"/>
                    </a:lnTo>
                    <a:lnTo>
                      <a:pt x="11" y="22"/>
                    </a:lnTo>
                    <a:lnTo>
                      <a:pt x="11" y="11"/>
                    </a:lnTo>
                    <a:lnTo>
                      <a:pt x="19" y="11"/>
                    </a:lnTo>
                    <a:close/>
                    <a:moveTo>
                      <a:pt x="60" y="30"/>
                    </a:moveTo>
                    <a:lnTo>
                      <a:pt x="60" y="38"/>
                    </a:lnTo>
                    <a:lnTo>
                      <a:pt x="49" y="38"/>
                    </a:lnTo>
                    <a:lnTo>
                      <a:pt x="49" y="30"/>
                    </a:lnTo>
                    <a:lnTo>
                      <a:pt x="60" y="30"/>
                    </a:lnTo>
                    <a:close/>
                    <a:moveTo>
                      <a:pt x="11" y="45"/>
                    </a:moveTo>
                    <a:lnTo>
                      <a:pt x="11" y="34"/>
                    </a:lnTo>
                    <a:lnTo>
                      <a:pt x="19" y="34"/>
                    </a:lnTo>
                    <a:lnTo>
                      <a:pt x="19" y="45"/>
                    </a:lnTo>
                    <a:lnTo>
                      <a:pt x="11" y="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39" name="Freeform 27"/>
              <p:cNvSpPr>
                <a:spLocks noChangeArrowheads="1"/>
              </p:cNvSpPr>
              <p:nvPr/>
            </p:nvSpPr>
            <p:spPr bwMode="auto">
              <a:xfrm>
                <a:off x="6621" y="4532"/>
                <a:ext cx="124" cy="131"/>
              </a:xfrm>
              <a:custGeom>
                <a:avLst/>
                <a:gdLst>
                  <a:gd name="T0" fmla="*/ 49 w 79"/>
                  <a:gd name="T1" fmla="*/ 11 h 83"/>
                  <a:gd name="T2" fmla="*/ 49 w 79"/>
                  <a:gd name="T3" fmla="*/ 11 h 83"/>
                  <a:gd name="T4" fmla="*/ 49 w 79"/>
                  <a:gd name="T5" fmla="*/ 8 h 83"/>
                  <a:gd name="T6" fmla="*/ 49 w 79"/>
                  <a:gd name="T7" fmla="*/ 8 h 83"/>
                  <a:gd name="T8" fmla="*/ 45 w 79"/>
                  <a:gd name="T9" fmla="*/ 0 h 83"/>
                  <a:gd name="T10" fmla="*/ 45 w 79"/>
                  <a:gd name="T11" fmla="*/ 0 h 83"/>
                  <a:gd name="T12" fmla="*/ 38 w 79"/>
                  <a:gd name="T13" fmla="*/ 4 h 83"/>
                  <a:gd name="T14" fmla="*/ 38 w 79"/>
                  <a:gd name="T15" fmla="*/ 4 h 83"/>
                  <a:gd name="T16" fmla="*/ 30 w 79"/>
                  <a:gd name="T17" fmla="*/ 4 h 83"/>
                  <a:gd name="T18" fmla="*/ 30 w 79"/>
                  <a:gd name="T19" fmla="*/ 4 h 83"/>
                  <a:gd name="T20" fmla="*/ 34 w 79"/>
                  <a:gd name="T21" fmla="*/ 15 h 83"/>
                  <a:gd name="T22" fmla="*/ 0 w 79"/>
                  <a:gd name="T23" fmla="*/ 15 h 83"/>
                  <a:gd name="T24" fmla="*/ 0 w 79"/>
                  <a:gd name="T25" fmla="*/ 26 h 83"/>
                  <a:gd name="T26" fmla="*/ 34 w 79"/>
                  <a:gd name="T27" fmla="*/ 26 h 83"/>
                  <a:gd name="T28" fmla="*/ 34 w 79"/>
                  <a:gd name="T29" fmla="*/ 34 h 83"/>
                  <a:gd name="T30" fmla="*/ 11 w 79"/>
                  <a:gd name="T31" fmla="*/ 34 h 83"/>
                  <a:gd name="T32" fmla="*/ 11 w 79"/>
                  <a:gd name="T33" fmla="*/ 76 h 83"/>
                  <a:gd name="T34" fmla="*/ 22 w 79"/>
                  <a:gd name="T35" fmla="*/ 76 h 83"/>
                  <a:gd name="T36" fmla="*/ 22 w 79"/>
                  <a:gd name="T37" fmla="*/ 45 h 83"/>
                  <a:gd name="T38" fmla="*/ 34 w 79"/>
                  <a:gd name="T39" fmla="*/ 45 h 83"/>
                  <a:gd name="T40" fmla="*/ 34 w 79"/>
                  <a:gd name="T41" fmla="*/ 83 h 83"/>
                  <a:gd name="T42" fmla="*/ 45 w 79"/>
                  <a:gd name="T43" fmla="*/ 83 h 83"/>
                  <a:gd name="T44" fmla="*/ 49 w 79"/>
                  <a:gd name="T45" fmla="*/ 45 h 83"/>
                  <a:gd name="T46" fmla="*/ 60 w 79"/>
                  <a:gd name="T47" fmla="*/ 45 h 83"/>
                  <a:gd name="T48" fmla="*/ 60 w 79"/>
                  <a:gd name="T49" fmla="*/ 64 h 83"/>
                  <a:gd name="T50" fmla="*/ 60 w 79"/>
                  <a:gd name="T51" fmla="*/ 64 h 83"/>
                  <a:gd name="T52" fmla="*/ 56 w 79"/>
                  <a:gd name="T53" fmla="*/ 64 h 83"/>
                  <a:gd name="T54" fmla="*/ 49 w 79"/>
                  <a:gd name="T55" fmla="*/ 64 h 83"/>
                  <a:gd name="T56" fmla="*/ 49 w 79"/>
                  <a:gd name="T57" fmla="*/ 64 h 83"/>
                  <a:gd name="T58" fmla="*/ 53 w 79"/>
                  <a:gd name="T59" fmla="*/ 76 h 83"/>
                  <a:gd name="T60" fmla="*/ 53 w 79"/>
                  <a:gd name="T61" fmla="*/ 76 h 83"/>
                  <a:gd name="T62" fmla="*/ 68 w 79"/>
                  <a:gd name="T63" fmla="*/ 76 h 83"/>
                  <a:gd name="T64" fmla="*/ 72 w 79"/>
                  <a:gd name="T65" fmla="*/ 72 h 83"/>
                  <a:gd name="T66" fmla="*/ 72 w 79"/>
                  <a:gd name="T67" fmla="*/ 68 h 83"/>
                  <a:gd name="T68" fmla="*/ 72 w 79"/>
                  <a:gd name="T69" fmla="*/ 34 h 83"/>
                  <a:gd name="T70" fmla="*/ 49 w 79"/>
                  <a:gd name="T71" fmla="*/ 34 h 83"/>
                  <a:gd name="T72" fmla="*/ 49 w 79"/>
                  <a:gd name="T73" fmla="*/ 26 h 83"/>
                  <a:gd name="T74" fmla="*/ 79 w 79"/>
                  <a:gd name="T75" fmla="*/ 26 h 83"/>
                  <a:gd name="T76" fmla="*/ 79 w 79"/>
                  <a:gd name="T77" fmla="*/ 15 h 83"/>
                  <a:gd name="T78" fmla="*/ 41 w 79"/>
                  <a:gd name="T79" fmla="*/ 15 h 83"/>
                  <a:gd name="T80" fmla="*/ 41 w 79"/>
                  <a:gd name="T81" fmla="*/ 15 h 83"/>
                  <a:gd name="T82" fmla="*/ 49 w 79"/>
                  <a:gd name="T83" fmla="*/ 11 h 83"/>
                  <a:gd name="T84" fmla="*/ 49 w 79"/>
                  <a:gd name="T85" fmla="*/ 11 h 83"/>
                  <a:gd name="T86" fmla="*/ 49 w 79"/>
                  <a:gd name="T8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3">
                    <a:moveTo>
                      <a:pt x="49" y="11"/>
                    </a:moveTo>
                    <a:lnTo>
                      <a:pt x="49" y="11"/>
                    </a:lnTo>
                    <a:lnTo>
                      <a:pt x="49" y="8"/>
                    </a:lnTo>
                    <a:lnTo>
                      <a:pt x="45" y="0"/>
                    </a:lnTo>
                    <a:lnTo>
                      <a:pt x="38" y="4"/>
                    </a:lnTo>
                    <a:lnTo>
                      <a:pt x="30" y="4"/>
                    </a:lnTo>
                    <a:lnTo>
                      <a:pt x="34" y="15"/>
                    </a:lnTo>
                    <a:lnTo>
                      <a:pt x="0" y="15"/>
                    </a:lnTo>
                    <a:lnTo>
                      <a:pt x="0" y="26"/>
                    </a:lnTo>
                    <a:lnTo>
                      <a:pt x="34" y="26"/>
                    </a:lnTo>
                    <a:lnTo>
                      <a:pt x="34" y="34"/>
                    </a:lnTo>
                    <a:lnTo>
                      <a:pt x="11" y="34"/>
                    </a:lnTo>
                    <a:lnTo>
                      <a:pt x="11" y="76"/>
                    </a:lnTo>
                    <a:lnTo>
                      <a:pt x="22" y="76"/>
                    </a:lnTo>
                    <a:lnTo>
                      <a:pt x="22" y="45"/>
                    </a:lnTo>
                    <a:lnTo>
                      <a:pt x="34" y="45"/>
                    </a:lnTo>
                    <a:lnTo>
                      <a:pt x="34" y="83"/>
                    </a:lnTo>
                    <a:lnTo>
                      <a:pt x="45" y="83"/>
                    </a:lnTo>
                    <a:lnTo>
                      <a:pt x="49" y="45"/>
                    </a:lnTo>
                    <a:lnTo>
                      <a:pt x="60" y="45"/>
                    </a:lnTo>
                    <a:lnTo>
                      <a:pt x="60" y="64"/>
                    </a:lnTo>
                    <a:lnTo>
                      <a:pt x="56" y="64"/>
                    </a:lnTo>
                    <a:lnTo>
                      <a:pt x="49" y="64"/>
                    </a:lnTo>
                    <a:lnTo>
                      <a:pt x="53" y="76"/>
                    </a:lnTo>
                    <a:lnTo>
                      <a:pt x="68" y="76"/>
                    </a:lnTo>
                    <a:lnTo>
                      <a:pt x="72" y="72"/>
                    </a:lnTo>
                    <a:lnTo>
                      <a:pt x="72" y="68"/>
                    </a:lnTo>
                    <a:lnTo>
                      <a:pt x="72" y="34"/>
                    </a:lnTo>
                    <a:lnTo>
                      <a:pt x="49" y="34"/>
                    </a:lnTo>
                    <a:lnTo>
                      <a:pt x="49" y="26"/>
                    </a:lnTo>
                    <a:lnTo>
                      <a:pt x="79" y="26"/>
                    </a:lnTo>
                    <a:lnTo>
                      <a:pt x="79" y="15"/>
                    </a:lnTo>
                    <a:lnTo>
                      <a:pt x="41" y="15"/>
                    </a:lnTo>
                    <a:lnTo>
                      <a:pt x="49"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0" name="Freeform 28"/>
              <p:cNvSpPr>
                <a:spLocks noEditPoints="1" noChangeArrowheads="1"/>
              </p:cNvSpPr>
              <p:nvPr/>
            </p:nvSpPr>
            <p:spPr bwMode="auto">
              <a:xfrm>
                <a:off x="7090" y="3862"/>
                <a:ext cx="131" cy="124"/>
              </a:xfrm>
              <a:custGeom>
                <a:avLst/>
                <a:gdLst>
                  <a:gd name="T0" fmla="*/ 34 w 83"/>
                  <a:gd name="T1" fmla="*/ 22 h 79"/>
                  <a:gd name="T2" fmla="*/ 7 w 83"/>
                  <a:gd name="T3" fmla="*/ 79 h 79"/>
                  <a:gd name="T4" fmla="*/ 19 w 83"/>
                  <a:gd name="T5" fmla="*/ 34 h 79"/>
                  <a:gd name="T6" fmla="*/ 26 w 83"/>
                  <a:gd name="T7" fmla="*/ 37 h 79"/>
                  <a:gd name="T8" fmla="*/ 30 w 83"/>
                  <a:gd name="T9" fmla="*/ 41 h 79"/>
                  <a:gd name="T10" fmla="*/ 23 w 83"/>
                  <a:gd name="T11" fmla="*/ 53 h 79"/>
                  <a:gd name="T12" fmla="*/ 34 w 83"/>
                  <a:gd name="T13" fmla="*/ 56 h 79"/>
                  <a:gd name="T14" fmla="*/ 23 w 83"/>
                  <a:gd name="T15" fmla="*/ 64 h 79"/>
                  <a:gd name="T16" fmla="*/ 34 w 83"/>
                  <a:gd name="T17" fmla="*/ 75 h 79"/>
                  <a:gd name="T18" fmla="*/ 45 w 83"/>
                  <a:gd name="T19" fmla="*/ 64 h 79"/>
                  <a:gd name="T20" fmla="*/ 60 w 83"/>
                  <a:gd name="T21" fmla="*/ 56 h 79"/>
                  <a:gd name="T22" fmla="*/ 45 w 83"/>
                  <a:gd name="T23" fmla="*/ 53 h 79"/>
                  <a:gd name="T24" fmla="*/ 60 w 83"/>
                  <a:gd name="T25" fmla="*/ 41 h 79"/>
                  <a:gd name="T26" fmla="*/ 53 w 83"/>
                  <a:gd name="T27" fmla="*/ 41 h 79"/>
                  <a:gd name="T28" fmla="*/ 57 w 83"/>
                  <a:gd name="T29" fmla="*/ 37 h 79"/>
                  <a:gd name="T30" fmla="*/ 57 w 83"/>
                  <a:gd name="T31" fmla="*/ 37 h 79"/>
                  <a:gd name="T32" fmla="*/ 64 w 83"/>
                  <a:gd name="T33" fmla="*/ 34 h 79"/>
                  <a:gd name="T34" fmla="*/ 64 w 83"/>
                  <a:gd name="T35" fmla="*/ 64 h 79"/>
                  <a:gd name="T36" fmla="*/ 57 w 83"/>
                  <a:gd name="T37" fmla="*/ 68 h 79"/>
                  <a:gd name="T38" fmla="*/ 53 w 83"/>
                  <a:gd name="T39" fmla="*/ 68 h 79"/>
                  <a:gd name="T40" fmla="*/ 57 w 83"/>
                  <a:gd name="T41" fmla="*/ 79 h 79"/>
                  <a:gd name="T42" fmla="*/ 72 w 83"/>
                  <a:gd name="T43" fmla="*/ 79 h 79"/>
                  <a:gd name="T44" fmla="*/ 75 w 83"/>
                  <a:gd name="T45" fmla="*/ 68 h 79"/>
                  <a:gd name="T46" fmla="*/ 45 w 83"/>
                  <a:gd name="T47" fmla="*/ 22 h 79"/>
                  <a:gd name="T48" fmla="*/ 83 w 83"/>
                  <a:gd name="T49" fmla="*/ 19 h 79"/>
                  <a:gd name="T50" fmla="*/ 45 w 83"/>
                  <a:gd name="T51" fmla="*/ 7 h 79"/>
                  <a:gd name="T52" fmla="*/ 49 w 83"/>
                  <a:gd name="T53" fmla="*/ 0 h 79"/>
                  <a:gd name="T54" fmla="*/ 49 w 83"/>
                  <a:gd name="T55" fmla="*/ 0 h 79"/>
                  <a:gd name="T56" fmla="*/ 38 w 83"/>
                  <a:gd name="T57" fmla="*/ 7 h 79"/>
                  <a:gd name="T58" fmla="*/ 0 w 83"/>
                  <a:gd name="T59" fmla="*/ 19 h 79"/>
                  <a:gd name="T60" fmla="*/ 34 w 83"/>
                  <a:gd name="T61" fmla="*/ 19 h 79"/>
                  <a:gd name="T62" fmla="*/ 41 w 83"/>
                  <a:gd name="T63" fmla="*/ 41 h 79"/>
                  <a:gd name="T64" fmla="*/ 38 w 83"/>
                  <a:gd name="T65" fmla="*/ 34 h 79"/>
                  <a:gd name="T66" fmla="*/ 38 w 83"/>
                  <a:gd name="T67" fmla="*/ 34 h 79"/>
                  <a:gd name="T68" fmla="*/ 45 w 83"/>
                  <a:gd name="T69" fmla="*/ 34 h 79"/>
                  <a:gd name="T70" fmla="*/ 34 w 83"/>
                  <a:gd name="T71" fmla="*/ 41 h 79"/>
                  <a:gd name="T72" fmla="*/ 41 w 83"/>
                  <a:gd name="T73" fmla="*/ 4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9">
                    <a:moveTo>
                      <a:pt x="34" y="19"/>
                    </a:moveTo>
                    <a:lnTo>
                      <a:pt x="34" y="22"/>
                    </a:lnTo>
                    <a:lnTo>
                      <a:pt x="7" y="22"/>
                    </a:lnTo>
                    <a:lnTo>
                      <a:pt x="7" y="79"/>
                    </a:lnTo>
                    <a:lnTo>
                      <a:pt x="19" y="79"/>
                    </a:lnTo>
                    <a:lnTo>
                      <a:pt x="19" y="34"/>
                    </a:lnTo>
                    <a:lnTo>
                      <a:pt x="34" y="34"/>
                    </a:lnTo>
                    <a:lnTo>
                      <a:pt x="26" y="37"/>
                    </a:lnTo>
                    <a:lnTo>
                      <a:pt x="30" y="41"/>
                    </a:lnTo>
                    <a:lnTo>
                      <a:pt x="23" y="41"/>
                    </a:lnTo>
                    <a:lnTo>
                      <a:pt x="23" y="53"/>
                    </a:lnTo>
                    <a:lnTo>
                      <a:pt x="34" y="53"/>
                    </a:lnTo>
                    <a:lnTo>
                      <a:pt x="34" y="56"/>
                    </a:lnTo>
                    <a:lnTo>
                      <a:pt x="23" y="56"/>
                    </a:lnTo>
                    <a:lnTo>
                      <a:pt x="23" y="64"/>
                    </a:lnTo>
                    <a:lnTo>
                      <a:pt x="34" y="64"/>
                    </a:lnTo>
                    <a:lnTo>
                      <a:pt x="34" y="75"/>
                    </a:lnTo>
                    <a:lnTo>
                      <a:pt x="45" y="75"/>
                    </a:lnTo>
                    <a:lnTo>
                      <a:pt x="45" y="64"/>
                    </a:lnTo>
                    <a:lnTo>
                      <a:pt x="60" y="64"/>
                    </a:lnTo>
                    <a:lnTo>
                      <a:pt x="60" y="56"/>
                    </a:lnTo>
                    <a:lnTo>
                      <a:pt x="45" y="56"/>
                    </a:lnTo>
                    <a:lnTo>
                      <a:pt x="45" y="53"/>
                    </a:lnTo>
                    <a:lnTo>
                      <a:pt x="60" y="53"/>
                    </a:lnTo>
                    <a:lnTo>
                      <a:pt x="60" y="41"/>
                    </a:lnTo>
                    <a:lnTo>
                      <a:pt x="53" y="41"/>
                    </a:lnTo>
                    <a:lnTo>
                      <a:pt x="57" y="37"/>
                    </a:lnTo>
                    <a:lnTo>
                      <a:pt x="53" y="34"/>
                    </a:lnTo>
                    <a:lnTo>
                      <a:pt x="64" y="34"/>
                    </a:lnTo>
                    <a:lnTo>
                      <a:pt x="64" y="64"/>
                    </a:lnTo>
                    <a:lnTo>
                      <a:pt x="60" y="68"/>
                    </a:lnTo>
                    <a:lnTo>
                      <a:pt x="57" y="68"/>
                    </a:lnTo>
                    <a:lnTo>
                      <a:pt x="53" y="68"/>
                    </a:lnTo>
                    <a:lnTo>
                      <a:pt x="57" y="79"/>
                    </a:lnTo>
                    <a:lnTo>
                      <a:pt x="72" y="79"/>
                    </a:lnTo>
                    <a:lnTo>
                      <a:pt x="75" y="75"/>
                    </a:lnTo>
                    <a:lnTo>
                      <a:pt x="75" y="68"/>
                    </a:lnTo>
                    <a:lnTo>
                      <a:pt x="75" y="22"/>
                    </a:lnTo>
                    <a:lnTo>
                      <a:pt x="45" y="22"/>
                    </a:lnTo>
                    <a:lnTo>
                      <a:pt x="45" y="19"/>
                    </a:lnTo>
                    <a:lnTo>
                      <a:pt x="83" y="19"/>
                    </a:lnTo>
                    <a:lnTo>
                      <a:pt x="83" y="7"/>
                    </a:lnTo>
                    <a:lnTo>
                      <a:pt x="45" y="7"/>
                    </a:lnTo>
                    <a:lnTo>
                      <a:pt x="49" y="0"/>
                    </a:lnTo>
                    <a:lnTo>
                      <a:pt x="38" y="0"/>
                    </a:lnTo>
                    <a:lnTo>
                      <a:pt x="38" y="7"/>
                    </a:lnTo>
                    <a:lnTo>
                      <a:pt x="0" y="7"/>
                    </a:lnTo>
                    <a:lnTo>
                      <a:pt x="0" y="19"/>
                    </a:lnTo>
                    <a:lnTo>
                      <a:pt x="34" y="19"/>
                    </a:lnTo>
                    <a:close/>
                    <a:moveTo>
                      <a:pt x="41" y="41"/>
                    </a:moveTo>
                    <a:lnTo>
                      <a:pt x="41" y="41"/>
                    </a:lnTo>
                    <a:lnTo>
                      <a:pt x="38" y="34"/>
                    </a:lnTo>
                    <a:lnTo>
                      <a:pt x="45" y="34"/>
                    </a:lnTo>
                    <a:lnTo>
                      <a:pt x="41" y="41"/>
                    </a:lnTo>
                    <a:lnTo>
                      <a:pt x="34" y="41"/>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1" name="Freeform 29"/>
              <p:cNvSpPr>
                <a:spLocks noEditPoints="1" noChangeArrowheads="1"/>
              </p:cNvSpPr>
              <p:nvPr/>
            </p:nvSpPr>
            <p:spPr bwMode="auto">
              <a:xfrm>
                <a:off x="7231" y="3862"/>
                <a:ext cx="131" cy="131"/>
              </a:xfrm>
              <a:custGeom>
                <a:avLst/>
                <a:gdLst>
                  <a:gd name="T0" fmla="*/ 34 w 83"/>
                  <a:gd name="T1" fmla="*/ 11 h 83"/>
                  <a:gd name="T2" fmla="*/ 34 w 83"/>
                  <a:gd name="T3" fmla="*/ 41 h 83"/>
                  <a:gd name="T4" fmla="*/ 0 w 83"/>
                  <a:gd name="T5" fmla="*/ 41 h 83"/>
                  <a:gd name="T6" fmla="*/ 0 w 83"/>
                  <a:gd name="T7" fmla="*/ 53 h 83"/>
                  <a:gd name="T8" fmla="*/ 34 w 83"/>
                  <a:gd name="T9" fmla="*/ 53 h 83"/>
                  <a:gd name="T10" fmla="*/ 34 w 83"/>
                  <a:gd name="T11" fmla="*/ 83 h 83"/>
                  <a:gd name="T12" fmla="*/ 46 w 83"/>
                  <a:gd name="T13" fmla="*/ 83 h 83"/>
                  <a:gd name="T14" fmla="*/ 46 w 83"/>
                  <a:gd name="T15" fmla="*/ 53 h 83"/>
                  <a:gd name="T16" fmla="*/ 83 w 83"/>
                  <a:gd name="T17" fmla="*/ 53 h 83"/>
                  <a:gd name="T18" fmla="*/ 83 w 83"/>
                  <a:gd name="T19" fmla="*/ 41 h 83"/>
                  <a:gd name="T20" fmla="*/ 46 w 83"/>
                  <a:gd name="T21" fmla="*/ 41 h 83"/>
                  <a:gd name="T22" fmla="*/ 46 w 83"/>
                  <a:gd name="T23" fmla="*/ 11 h 83"/>
                  <a:gd name="T24" fmla="*/ 72 w 83"/>
                  <a:gd name="T25" fmla="*/ 11 h 83"/>
                  <a:gd name="T26" fmla="*/ 72 w 83"/>
                  <a:gd name="T27" fmla="*/ 0 h 83"/>
                  <a:gd name="T28" fmla="*/ 8 w 83"/>
                  <a:gd name="T29" fmla="*/ 0 h 83"/>
                  <a:gd name="T30" fmla="*/ 8 w 83"/>
                  <a:gd name="T31" fmla="*/ 11 h 83"/>
                  <a:gd name="T32" fmla="*/ 34 w 83"/>
                  <a:gd name="T33" fmla="*/ 11 h 83"/>
                  <a:gd name="T34" fmla="*/ 34 w 83"/>
                  <a:gd name="T35" fmla="*/ 11 h 83"/>
                  <a:gd name="T36" fmla="*/ 19 w 83"/>
                  <a:gd name="T37" fmla="*/ 34 h 83"/>
                  <a:gd name="T38" fmla="*/ 19 w 83"/>
                  <a:gd name="T39" fmla="*/ 34 h 83"/>
                  <a:gd name="T40" fmla="*/ 23 w 83"/>
                  <a:gd name="T41" fmla="*/ 41 h 83"/>
                  <a:gd name="T42" fmla="*/ 23 w 83"/>
                  <a:gd name="T43" fmla="*/ 41 h 83"/>
                  <a:gd name="T44" fmla="*/ 31 w 83"/>
                  <a:gd name="T45" fmla="*/ 34 h 83"/>
                  <a:gd name="T46" fmla="*/ 31 w 83"/>
                  <a:gd name="T47" fmla="*/ 34 h 83"/>
                  <a:gd name="T48" fmla="*/ 19 w 83"/>
                  <a:gd name="T49" fmla="*/ 15 h 83"/>
                  <a:gd name="T50" fmla="*/ 19 w 83"/>
                  <a:gd name="T51" fmla="*/ 15 h 83"/>
                  <a:gd name="T52" fmla="*/ 12 w 83"/>
                  <a:gd name="T53" fmla="*/ 19 h 83"/>
                  <a:gd name="T54" fmla="*/ 12 w 83"/>
                  <a:gd name="T55" fmla="*/ 19 h 83"/>
                  <a:gd name="T56" fmla="*/ 19 w 83"/>
                  <a:gd name="T57" fmla="*/ 34 h 83"/>
                  <a:gd name="T58" fmla="*/ 19 w 83"/>
                  <a:gd name="T59" fmla="*/ 34 h 83"/>
                  <a:gd name="T60" fmla="*/ 19 w 83"/>
                  <a:gd name="T61" fmla="*/ 34 h 83"/>
                  <a:gd name="T62" fmla="*/ 61 w 83"/>
                  <a:gd name="T63" fmla="*/ 41 h 83"/>
                  <a:gd name="T64" fmla="*/ 61 w 83"/>
                  <a:gd name="T65" fmla="*/ 41 h 83"/>
                  <a:gd name="T66" fmla="*/ 61 w 83"/>
                  <a:gd name="T67" fmla="*/ 41 h 83"/>
                  <a:gd name="T68" fmla="*/ 61 w 83"/>
                  <a:gd name="T69" fmla="*/ 41 h 83"/>
                  <a:gd name="T70" fmla="*/ 68 w 83"/>
                  <a:gd name="T71" fmla="*/ 26 h 83"/>
                  <a:gd name="T72" fmla="*/ 68 w 83"/>
                  <a:gd name="T73" fmla="*/ 26 h 83"/>
                  <a:gd name="T74" fmla="*/ 72 w 83"/>
                  <a:gd name="T75" fmla="*/ 19 h 83"/>
                  <a:gd name="T76" fmla="*/ 61 w 83"/>
                  <a:gd name="T77" fmla="*/ 15 h 83"/>
                  <a:gd name="T78" fmla="*/ 61 w 83"/>
                  <a:gd name="T79" fmla="*/ 15 h 83"/>
                  <a:gd name="T80" fmla="*/ 50 w 83"/>
                  <a:gd name="T81" fmla="*/ 34 h 83"/>
                  <a:gd name="T82" fmla="*/ 50 w 83"/>
                  <a:gd name="T83" fmla="*/ 34 h 83"/>
                  <a:gd name="T84" fmla="*/ 50 w 83"/>
                  <a:gd name="T85" fmla="*/ 34 h 83"/>
                  <a:gd name="T86" fmla="*/ 61 w 83"/>
                  <a:gd name="T87" fmla="*/ 41 h 83"/>
                  <a:gd name="T88" fmla="*/ 61 w 83"/>
                  <a:gd name="T89" fmla="*/ 41 h 83"/>
                  <a:gd name="T90" fmla="*/ 61 w 83"/>
                  <a:gd name="T91"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83">
                    <a:moveTo>
                      <a:pt x="34" y="11"/>
                    </a:moveTo>
                    <a:lnTo>
                      <a:pt x="34" y="41"/>
                    </a:lnTo>
                    <a:lnTo>
                      <a:pt x="0" y="41"/>
                    </a:lnTo>
                    <a:lnTo>
                      <a:pt x="0" y="53"/>
                    </a:lnTo>
                    <a:lnTo>
                      <a:pt x="34" y="53"/>
                    </a:lnTo>
                    <a:lnTo>
                      <a:pt x="34" y="83"/>
                    </a:lnTo>
                    <a:lnTo>
                      <a:pt x="46" y="83"/>
                    </a:lnTo>
                    <a:lnTo>
                      <a:pt x="46" y="53"/>
                    </a:lnTo>
                    <a:lnTo>
                      <a:pt x="83" y="53"/>
                    </a:lnTo>
                    <a:lnTo>
                      <a:pt x="83" y="41"/>
                    </a:lnTo>
                    <a:lnTo>
                      <a:pt x="46" y="41"/>
                    </a:lnTo>
                    <a:lnTo>
                      <a:pt x="46" y="11"/>
                    </a:lnTo>
                    <a:lnTo>
                      <a:pt x="72" y="11"/>
                    </a:lnTo>
                    <a:lnTo>
                      <a:pt x="72" y="0"/>
                    </a:lnTo>
                    <a:lnTo>
                      <a:pt x="8" y="0"/>
                    </a:lnTo>
                    <a:lnTo>
                      <a:pt x="8" y="11"/>
                    </a:lnTo>
                    <a:lnTo>
                      <a:pt x="34" y="11"/>
                    </a:lnTo>
                    <a:close/>
                    <a:moveTo>
                      <a:pt x="19" y="34"/>
                    </a:moveTo>
                    <a:lnTo>
                      <a:pt x="19" y="34"/>
                    </a:lnTo>
                    <a:lnTo>
                      <a:pt x="23" y="41"/>
                    </a:lnTo>
                    <a:lnTo>
                      <a:pt x="31" y="34"/>
                    </a:lnTo>
                    <a:lnTo>
                      <a:pt x="19" y="15"/>
                    </a:lnTo>
                    <a:lnTo>
                      <a:pt x="12" y="19"/>
                    </a:lnTo>
                    <a:lnTo>
                      <a:pt x="19" y="34"/>
                    </a:lnTo>
                    <a:close/>
                    <a:moveTo>
                      <a:pt x="61" y="41"/>
                    </a:moveTo>
                    <a:lnTo>
                      <a:pt x="61" y="41"/>
                    </a:lnTo>
                    <a:lnTo>
                      <a:pt x="68" y="26"/>
                    </a:lnTo>
                    <a:lnTo>
                      <a:pt x="72" y="19"/>
                    </a:lnTo>
                    <a:lnTo>
                      <a:pt x="61" y="15"/>
                    </a:lnTo>
                    <a:lnTo>
                      <a:pt x="50" y="34"/>
                    </a:lnTo>
                    <a:lnTo>
                      <a:pt x="61" y="4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2" name="Freeform 30"/>
              <p:cNvSpPr>
                <a:spLocks noChangeArrowheads="1"/>
              </p:cNvSpPr>
              <p:nvPr/>
            </p:nvSpPr>
            <p:spPr bwMode="auto">
              <a:xfrm>
                <a:off x="7381" y="3862"/>
                <a:ext cx="124" cy="124"/>
              </a:xfrm>
              <a:custGeom>
                <a:avLst/>
                <a:gdLst>
                  <a:gd name="T0" fmla="*/ 45 w 79"/>
                  <a:gd name="T1" fmla="*/ 11 h 79"/>
                  <a:gd name="T2" fmla="*/ 45 w 79"/>
                  <a:gd name="T3" fmla="*/ 11 h 79"/>
                  <a:gd name="T4" fmla="*/ 45 w 79"/>
                  <a:gd name="T5" fmla="*/ 7 h 79"/>
                  <a:gd name="T6" fmla="*/ 45 w 79"/>
                  <a:gd name="T7" fmla="*/ 7 h 79"/>
                  <a:gd name="T8" fmla="*/ 41 w 79"/>
                  <a:gd name="T9" fmla="*/ 0 h 79"/>
                  <a:gd name="T10" fmla="*/ 41 w 79"/>
                  <a:gd name="T11" fmla="*/ 0 h 79"/>
                  <a:gd name="T12" fmla="*/ 38 w 79"/>
                  <a:gd name="T13" fmla="*/ 0 h 79"/>
                  <a:gd name="T14" fmla="*/ 38 w 79"/>
                  <a:gd name="T15" fmla="*/ 0 h 79"/>
                  <a:gd name="T16" fmla="*/ 30 w 79"/>
                  <a:gd name="T17" fmla="*/ 0 h 79"/>
                  <a:gd name="T18" fmla="*/ 30 w 79"/>
                  <a:gd name="T19" fmla="*/ 0 h 79"/>
                  <a:gd name="T20" fmla="*/ 34 w 79"/>
                  <a:gd name="T21" fmla="*/ 11 h 79"/>
                  <a:gd name="T22" fmla="*/ 0 w 79"/>
                  <a:gd name="T23" fmla="*/ 11 h 79"/>
                  <a:gd name="T24" fmla="*/ 0 w 79"/>
                  <a:gd name="T25" fmla="*/ 22 h 79"/>
                  <a:gd name="T26" fmla="*/ 34 w 79"/>
                  <a:gd name="T27" fmla="*/ 22 h 79"/>
                  <a:gd name="T28" fmla="*/ 34 w 79"/>
                  <a:gd name="T29" fmla="*/ 30 h 79"/>
                  <a:gd name="T30" fmla="*/ 7 w 79"/>
                  <a:gd name="T31" fmla="*/ 30 h 79"/>
                  <a:gd name="T32" fmla="*/ 7 w 79"/>
                  <a:gd name="T33" fmla="*/ 71 h 79"/>
                  <a:gd name="T34" fmla="*/ 19 w 79"/>
                  <a:gd name="T35" fmla="*/ 71 h 79"/>
                  <a:gd name="T36" fmla="*/ 19 w 79"/>
                  <a:gd name="T37" fmla="*/ 41 h 79"/>
                  <a:gd name="T38" fmla="*/ 34 w 79"/>
                  <a:gd name="T39" fmla="*/ 41 h 79"/>
                  <a:gd name="T40" fmla="*/ 34 w 79"/>
                  <a:gd name="T41" fmla="*/ 79 h 79"/>
                  <a:gd name="T42" fmla="*/ 45 w 79"/>
                  <a:gd name="T43" fmla="*/ 79 h 79"/>
                  <a:gd name="T44" fmla="*/ 45 w 79"/>
                  <a:gd name="T45" fmla="*/ 41 h 79"/>
                  <a:gd name="T46" fmla="*/ 56 w 79"/>
                  <a:gd name="T47" fmla="*/ 41 h 79"/>
                  <a:gd name="T48" fmla="*/ 56 w 79"/>
                  <a:gd name="T49" fmla="*/ 60 h 79"/>
                  <a:gd name="T50" fmla="*/ 56 w 79"/>
                  <a:gd name="T51" fmla="*/ 60 h 79"/>
                  <a:gd name="T52" fmla="*/ 53 w 79"/>
                  <a:gd name="T53" fmla="*/ 60 h 79"/>
                  <a:gd name="T54" fmla="*/ 49 w 79"/>
                  <a:gd name="T55" fmla="*/ 60 h 79"/>
                  <a:gd name="T56" fmla="*/ 49 w 79"/>
                  <a:gd name="T57" fmla="*/ 60 h 79"/>
                  <a:gd name="T58" fmla="*/ 49 w 79"/>
                  <a:gd name="T59" fmla="*/ 71 h 79"/>
                  <a:gd name="T60" fmla="*/ 49 w 79"/>
                  <a:gd name="T61" fmla="*/ 71 h 79"/>
                  <a:gd name="T62" fmla="*/ 64 w 79"/>
                  <a:gd name="T63" fmla="*/ 71 h 79"/>
                  <a:gd name="T64" fmla="*/ 68 w 79"/>
                  <a:gd name="T65" fmla="*/ 68 h 79"/>
                  <a:gd name="T66" fmla="*/ 68 w 79"/>
                  <a:gd name="T67" fmla="*/ 64 h 79"/>
                  <a:gd name="T68" fmla="*/ 68 w 79"/>
                  <a:gd name="T69" fmla="*/ 30 h 79"/>
                  <a:gd name="T70" fmla="*/ 45 w 79"/>
                  <a:gd name="T71" fmla="*/ 30 h 79"/>
                  <a:gd name="T72" fmla="*/ 45 w 79"/>
                  <a:gd name="T73" fmla="*/ 22 h 79"/>
                  <a:gd name="T74" fmla="*/ 79 w 79"/>
                  <a:gd name="T75" fmla="*/ 22 h 79"/>
                  <a:gd name="T76" fmla="*/ 79 w 79"/>
                  <a:gd name="T77" fmla="*/ 11 h 79"/>
                  <a:gd name="T78" fmla="*/ 38 w 79"/>
                  <a:gd name="T79" fmla="*/ 11 h 79"/>
                  <a:gd name="T80" fmla="*/ 38 w 79"/>
                  <a:gd name="T81" fmla="*/ 11 h 79"/>
                  <a:gd name="T82" fmla="*/ 45 w 79"/>
                  <a:gd name="T83" fmla="*/ 11 h 79"/>
                  <a:gd name="T84" fmla="*/ 45 w 79"/>
                  <a:gd name="T85" fmla="*/ 11 h 79"/>
                  <a:gd name="T86" fmla="*/ 45 w 79"/>
                  <a:gd name="T87"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9">
                    <a:moveTo>
                      <a:pt x="45" y="11"/>
                    </a:moveTo>
                    <a:lnTo>
                      <a:pt x="45" y="11"/>
                    </a:lnTo>
                    <a:lnTo>
                      <a:pt x="45" y="7"/>
                    </a:lnTo>
                    <a:lnTo>
                      <a:pt x="41" y="0"/>
                    </a:lnTo>
                    <a:lnTo>
                      <a:pt x="38" y="0"/>
                    </a:lnTo>
                    <a:lnTo>
                      <a:pt x="30" y="0"/>
                    </a:lnTo>
                    <a:lnTo>
                      <a:pt x="34" y="11"/>
                    </a:lnTo>
                    <a:lnTo>
                      <a:pt x="0" y="11"/>
                    </a:lnTo>
                    <a:lnTo>
                      <a:pt x="0" y="22"/>
                    </a:lnTo>
                    <a:lnTo>
                      <a:pt x="34" y="22"/>
                    </a:lnTo>
                    <a:lnTo>
                      <a:pt x="34" y="30"/>
                    </a:lnTo>
                    <a:lnTo>
                      <a:pt x="7" y="30"/>
                    </a:lnTo>
                    <a:lnTo>
                      <a:pt x="7" y="71"/>
                    </a:lnTo>
                    <a:lnTo>
                      <a:pt x="19" y="71"/>
                    </a:lnTo>
                    <a:lnTo>
                      <a:pt x="19" y="41"/>
                    </a:lnTo>
                    <a:lnTo>
                      <a:pt x="34" y="41"/>
                    </a:lnTo>
                    <a:lnTo>
                      <a:pt x="34" y="79"/>
                    </a:lnTo>
                    <a:lnTo>
                      <a:pt x="45" y="79"/>
                    </a:lnTo>
                    <a:lnTo>
                      <a:pt x="45" y="41"/>
                    </a:lnTo>
                    <a:lnTo>
                      <a:pt x="56" y="41"/>
                    </a:lnTo>
                    <a:lnTo>
                      <a:pt x="56" y="60"/>
                    </a:lnTo>
                    <a:lnTo>
                      <a:pt x="53" y="60"/>
                    </a:lnTo>
                    <a:lnTo>
                      <a:pt x="49" y="60"/>
                    </a:lnTo>
                    <a:lnTo>
                      <a:pt x="49" y="71"/>
                    </a:lnTo>
                    <a:lnTo>
                      <a:pt x="64" y="71"/>
                    </a:lnTo>
                    <a:lnTo>
                      <a:pt x="68" y="68"/>
                    </a:lnTo>
                    <a:lnTo>
                      <a:pt x="68" y="64"/>
                    </a:lnTo>
                    <a:lnTo>
                      <a:pt x="68" y="30"/>
                    </a:lnTo>
                    <a:lnTo>
                      <a:pt x="45" y="30"/>
                    </a:lnTo>
                    <a:lnTo>
                      <a:pt x="45" y="22"/>
                    </a:lnTo>
                    <a:lnTo>
                      <a:pt x="79" y="22"/>
                    </a:lnTo>
                    <a:lnTo>
                      <a:pt x="79" y="11"/>
                    </a:lnTo>
                    <a:lnTo>
                      <a:pt x="38" y="11"/>
                    </a:lnTo>
                    <a:lnTo>
                      <a:pt x="45"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3" name="Freeform 31"/>
              <p:cNvSpPr>
                <a:spLocks noEditPoints="1" noChangeArrowheads="1"/>
              </p:cNvSpPr>
              <p:nvPr/>
            </p:nvSpPr>
            <p:spPr bwMode="auto">
              <a:xfrm>
                <a:off x="8612" y="3441"/>
                <a:ext cx="120" cy="131"/>
              </a:xfrm>
              <a:custGeom>
                <a:avLst/>
                <a:gdLst>
                  <a:gd name="T0" fmla="*/ 45 w 76"/>
                  <a:gd name="T1" fmla="*/ 3 h 83"/>
                  <a:gd name="T2" fmla="*/ 45 w 76"/>
                  <a:gd name="T3" fmla="*/ 3 h 83"/>
                  <a:gd name="T4" fmla="*/ 45 w 76"/>
                  <a:gd name="T5" fmla="*/ 0 h 83"/>
                  <a:gd name="T6" fmla="*/ 45 w 76"/>
                  <a:gd name="T7" fmla="*/ 0 h 83"/>
                  <a:gd name="T8" fmla="*/ 30 w 76"/>
                  <a:gd name="T9" fmla="*/ 0 h 83"/>
                  <a:gd name="T10" fmla="*/ 30 w 76"/>
                  <a:gd name="T11" fmla="*/ 0 h 83"/>
                  <a:gd name="T12" fmla="*/ 30 w 76"/>
                  <a:gd name="T13" fmla="*/ 0 h 83"/>
                  <a:gd name="T14" fmla="*/ 30 w 76"/>
                  <a:gd name="T15" fmla="*/ 0 h 83"/>
                  <a:gd name="T16" fmla="*/ 34 w 76"/>
                  <a:gd name="T17" fmla="*/ 11 h 83"/>
                  <a:gd name="T18" fmla="*/ 4 w 76"/>
                  <a:gd name="T19" fmla="*/ 11 h 83"/>
                  <a:gd name="T20" fmla="*/ 4 w 76"/>
                  <a:gd name="T21" fmla="*/ 30 h 83"/>
                  <a:gd name="T22" fmla="*/ 15 w 76"/>
                  <a:gd name="T23" fmla="*/ 30 h 83"/>
                  <a:gd name="T24" fmla="*/ 15 w 76"/>
                  <a:gd name="T25" fmla="*/ 18 h 83"/>
                  <a:gd name="T26" fmla="*/ 64 w 76"/>
                  <a:gd name="T27" fmla="*/ 18 h 83"/>
                  <a:gd name="T28" fmla="*/ 64 w 76"/>
                  <a:gd name="T29" fmla="*/ 30 h 83"/>
                  <a:gd name="T30" fmla="*/ 76 w 76"/>
                  <a:gd name="T31" fmla="*/ 30 h 83"/>
                  <a:gd name="T32" fmla="*/ 76 w 76"/>
                  <a:gd name="T33" fmla="*/ 11 h 83"/>
                  <a:gd name="T34" fmla="*/ 45 w 76"/>
                  <a:gd name="T35" fmla="*/ 11 h 83"/>
                  <a:gd name="T36" fmla="*/ 45 w 76"/>
                  <a:gd name="T37" fmla="*/ 11 h 83"/>
                  <a:gd name="T38" fmla="*/ 45 w 76"/>
                  <a:gd name="T39" fmla="*/ 3 h 83"/>
                  <a:gd name="T40" fmla="*/ 45 w 76"/>
                  <a:gd name="T41" fmla="*/ 3 h 83"/>
                  <a:gd name="T42" fmla="*/ 45 w 76"/>
                  <a:gd name="T43" fmla="*/ 3 h 83"/>
                  <a:gd name="T44" fmla="*/ 34 w 76"/>
                  <a:gd name="T45" fmla="*/ 45 h 83"/>
                  <a:gd name="T46" fmla="*/ 34 w 76"/>
                  <a:gd name="T47" fmla="*/ 64 h 83"/>
                  <a:gd name="T48" fmla="*/ 34 w 76"/>
                  <a:gd name="T49" fmla="*/ 64 h 83"/>
                  <a:gd name="T50" fmla="*/ 30 w 76"/>
                  <a:gd name="T51" fmla="*/ 67 h 83"/>
                  <a:gd name="T52" fmla="*/ 23 w 76"/>
                  <a:gd name="T53" fmla="*/ 67 h 83"/>
                  <a:gd name="T54" fmla="*/ 23 w 76"/>
                  <a:gd name="T55" fmla="*/ 67 h 83"/>
                  <a:gd name="T56" fmla="*/ 27 w 76"/>
                  <a:gd name="T57" fmla="*/ 83 h 83"/>
                  <a:gd name="T58" fmla="*/ 27 w 76"/>
                  <a:gd name="T59" fmla="*/ 83 h 83"/>
                  <a:gd name="T60" fmla="*/ 42 w 76"/>
                  <a:gd name="T61" fmla="*/ 79 h 83"/>
                  <a:gd name="T62" fmla="*/ 45 w 76"/>
                  <a:gd name="T63" fmla="*/ 75 h 83"/>
                  <a:gd name="T64" fmla="*/ 45 w 76"/>
                  <a:gd name="T65" fmla="*/ 71 h 83"/>
                  <a:gd name="T66" fmla="*/ 45 w 76"/>
                  <a:gd name="T67" fmla="*/ 45 h 83"/>
                  <a:gd name="T68" fmla="*/ 76 w 76"/>
                  <a:gd name="T69" fmla="*/ 45 h 83"/>
                  <a:gd name="T70" fmla="*/ 76 w 76"/>
                  <a:gd name="T71" fmla="*/ 33 h 83"/>
                  <a:gd name="T72" fmla="*/ 0 w 76"/>
                  <a:gd name="T73" fmla="*/ 33 h 83"/>
                  <a:gd name="T74" fmla="*/ 0 w 76"/>
                  <a:gd name="T75" fmla="*/ 45 h 83"/>
                  <a:gd name="T76" fmla="*/ 34 w 76"/>
                  <a:gd name="T77" fmla="*/ 45 h 83"/>
                  <a:gd name="T78" fmla="*/ 34 w 76"/>
                  <a:gd name="T79"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83">
                    <a:moveTo>
                      <a:pt x="45" y="3"/>
                    </a:moveTo>
                    <a:lnTo>
                      <a:pt x="45" y="3"/>
                    </a:lnTo>
                    <a:lnTo>
                      <a:pt x="45" y="0"/>
                    </a:lnTo>
                    <a:lnTo>
                      <a:pt x="30" y="0"/>
                    </a:lnTo>
                    <a:lnTo>
                      <a:pt x="34" y="11"/>
                    </a:lnTo>
                    <a:lnTo>
                      <a:pt x="4" y="11"/>
                    </a:lnTo>
                    <a:lnTo>
                      <a:pt x="4" y="30"/>
                    </a:lnTo>
                    <a:lnTo>
                      <a:pt x="15" y="30"/>
                    </a:lnTo>
                    <a:lnTo>
                      <a:pt x="15" y="18"/>
                    </a:lnTo>
                    <a:lnTo>
                      <a:pt x="64" y="18"/>
                    </a:lnTo>
                    <a:lnTo>
                      <a:pt x="64" y="30"/>
                    </a:lnTo>
                    <a:lnTo>
                      <a:pt x="76" y="30"/>
                    </a:lnTo>
                    <a:lnTo>
                      <a:pt x="76" y="11"/>
                    </a:lnTo>
                    <a:lnTo>
                      <a:pt x="45" y="11"/>
                    </a:lnTo>
                    <a:lnTo>
                      <a:pt x="45" y="3"/>
                    </a:lnTo>
                    <a:close/>
                    <a:moveTo>
                      <a:pt x="34" y="45"/>
                    </a:moveTo>
                    <a:lnTo>
                      <a:pt x="34" y="64"/>
                    </a:lnTo>
                    <a:lnTo>
                      <a:pt x="30" y="67"/>
                    </a:lnTo>
                    <a:lnTo>
                      <a:pt x="23" y="67"/>
                    </a:lnTo>
                    <a:lnTo>
                      <a:pt x="27" y="83"/>
                    </a:lnTo>
                    <a:lnTo>
                      <a:pt x="42" y="79"/>
                    </a:lnTo>
                    <a:lnTo>
                      <a:pt x="45" y="75"/>
                    </a:lnTo>
                    <a:lnTo>
                      <a:pt x="45" y="71"/>
                    </a:lnTo>
                    <a:lnTo>
                      <a:pt x="45" y="45"/>
                    </a:lnTo>
                    <a:lnTo>
                      <a:pt x="76" y="45"/>
                    </a:lnTo>
                    <a:lnTo>
                      <a:pt x="76" y="33"/>
                    </a:lnTo>
                    <a:lnTo>
                      <a:pt x="0" y="33"/>
                    </a:lnTo>
                    <a:lnTo>
                      <a:pt x="0" y="45"/>
                    </a:lnTo>
                    <a:lnTo>
                      <a:pt x="34" y="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4" name="Freeform 32"/>
              <p:cNvSpPr>
                <a:spLocks noEditPoints="1" noChangeArrowheads="1"/>
              </p:cNvSpPr>
              <p:nvPr/>
            </p:nvSpPr>
            <p:spPr bwMode="auto">
              <a:xfrm>
                <a:off x="8749" y="3441"/>
                <a:ext cx="131" cy="124"/>
              </a:xfrm>
              <a:custGeom>
                <a:avLst/>
                <a:gdLst>
                  <a:gd name="T0" fmla="*/ 23 w 83"/>
                  <a:gd name="T1" fmla="*/ 3 h 79"/>
                  <a:gd name="T2" fmla="*/ 15 w 83"/>
                  <a:gd name="T3" fmla="*/ 0 h 79"/>
                  <a:gd name="T4" fmla="*/ 0 w 83"/>
                  <a:gd name="T5" fmla="*/ 22 h 79"/>
                  <a:gd name="T6" fmla="*/ 8 w 83"/>
                  <a:gd name="T7" fmla="*/ 30 h 79"/>
                  <a:gd name="T8" fmla="*/ 26 w 83"/>
                  <a:gd name="T9" fmla="*/ 3 h 79"/>
                  <a:gd name="T10" fmla="*/ 23 w 83"/>
                  <a:gd name="T11" fmla="*/ 3 h 79"/>
                  <a:gd name="T12" fmla="*/ 23 w 83"/>
                  <a:gd name="T13" fmla="*/ 3 h 79"/>
                  <a:gd name="T14" fmla="*/ 41 w 83"/>
                  <a:gd name="T15" fmla="*/ 33 h 79"/>
                  <a:gd name="T16" fmla="*/ 38 w 83"/>
                  <a:gd name="T17" fmla="*/ 26 h 79"/>
                  <a:gd name="T18" fmla="*/ 41 w 83"/>
                  <a:gd name="T19" fmla="*/ 26 h 79"/>
                  <a:gd name="T20" fmla="*/ 57 w 83"/>
                  <a:gd name="T21" fmla="*/ 26 h 79"/>
                  <a:gd name="T22" fmla="*/ 49 w 83"/>
                  <a:gd name="T23" fmla="*/ 33 h 79"/>
                  <a:gd name="T24" fmla="*/ 49 w 83"/>
                  <a:gd name="T25" fmla="*/ 26 h 79"/>
                  <a:gd name="T26" fmla="*/ 68 w 83"/>
                  <a:gd name="T27" fmla="*/ 26 h 79"/>
                  <a:gd name="T28" fmla="*/ 64 w 83"/>
                  <a:gd name="T29" fmla="*/ 33 h 79"/>
                  <a:gd name="T30" fmla="*/ 64 w 83"/>
                  <a:gd name="T31" fmla="*/ 26 h 79"/>
                  <a:gd name="T32" fmla="*/ 45 w 83"/>
                  <a:gd name="T33" fmla="*/ 56 h 79"/>
                  <a:gd name="T34" fmla="*/ 49 w 83"/>
                  <a:gd name="T35" fmla="*/ 60 h 79"/>
                  <a:gd name="T36" fmla="*/ 49 w 83"/>
                  <a:gd name="T37" fmla="*/ 67 h 79"/>
                  <a:gd name="T38" fmla="*/ 60 w 83"/>
                  <a:gd name="T39" fmla="*/ 64 h 79"/>
                  <a:gd name="T40" fmla="*/ 79 w 83"/>
                  <a:gd name="T41" fmla="*/ 52 h 79"/>
                  <a:gd name="T42" fmla="*/ 26 w 83"/>
                  <a:gd name="T43" fmla="*/ 45 h 79"/>
                  <a:gd name="T44" fmla="*/ 57 w 83"/>
                  <a:gd name="T45" fmla="*/ 52 h 79"/>
                  <a:gd name="T46" fmla="*/ 45 w 83"/>
                  <a:gd name="T47" fmla="*/ 56 h 79"/>
                  <a:gd name="T48" fmla="*/ 45 w 83"/>
                  <a:gd name="T49" fmla="*/ 56 h 79"/>
                  <a:gd name="T50" fmla="*/ 72 w 83"/>
                  <a:gd name="T51" fmla="*/ 67 h 79"/>
                  <a:gd name="T52" fmla="*/ 75 w 83"/>
                  <a:gd name="T53" fmla="*/ 75 h 79"/>
                  <a:gd name="T54" fmla="*/ 83 w 83"/>
                  <a:gd name="T55" fmla="*/ 67 h 79"/>
                  <a:gd name="T56" fmla="*/ 72 w 83"/>
                  <a:gd name="T57" fmla="*/ 52 h 79"/>
                  <a:gd name="T58" fmla="*/ 64 w 83"/>
                  <a:gd name="T59" fmla="*/ 60 h 79"/>
                  <a:gd name="T60" fmla="*/ 68 w 83"/>
                  <a:gd name="T61" fmla="*/ 67 h 79"/>
                  <a:gd name="T62" fmla="*/ 60 w 83"/>
                  <a:gd name="T63" fmla="*/ 64 h 79"/>
                  <a:gd name="T64" fmla="*/ 57 w 83"/>
                  <a:gd name="T65" fmla="*/ 71 h 79"/>
                  <a:gd name="T66" fmla="*/ 49 w 83"/>
                  <a:gd name="T67" fmla="*/ 71 h 79"/>
                  <a:gd name="T68" fmla="*/ 45 w 83"/>
                  <a:gd name="T69" fmla="*/ 67 h 79"/>
                  <a:gd name="T70" fmla="*/ 34 w 83"/>
                  <a:gd name="T71" fmla="*/ 56 h 79"/>
                  <a:gd name="T72" fmla="*/ 26 w 83"/>
                  <a:gd name="T73" fmla="*/ 56 h 79"/>
                  <a:gd name="T74" fmla="*/ 23 w 83"/>
                  <a:gd name="T75" fmla="*/ 71 h 79"/>
                  <a:gd name="T76" fmla="*/ 23 w 83"/>
                  <a:gd name="T77" fmla="*/ 41 h 79"/>
                  <a:gd name="T78" fmla="*/ 26 w 83"/>
                  <a:gd name="T79" fmla="*/ 41 h 79"/>
                  <a:gd name="T80" fmla="*/ 79 w 83"/>
                  <a:gd name="T81" fmla="*/ 18 h 79"/>
                  <a:gd name="T82" fmla="*/ 57 w 83"/>
                  <a:gd name="T83" fmla="*/ 15 h 79"/>
                  <a:gd name="T84" fmla="*/ 79 w 83"/>
                  <a:gd name="T85" fmla="*/ 3 h 79"/>
                  <a:gd name="T86" fmla="*/ 57 w 83"/>
                  <a:gd name="T87" fmla="*/ 3 h 79"/>
                  <a:gd name="T88" fmla="*/ 60 w 83"/>
                  <a:gd name="T89" fmla="*/ 3 h 79"/>
                  <a:gd name="T90" fmla="*/ 60 w 83"/>
                  <a:gd name="T91" fmla="*/ 0 h 79"/>
                  <a:gd name="T92" fmla="*/ 45 w 83"/>
                  <a:gd name="T93" fmla="*/ 0 h 79"/>
                  <a:gd name="T94" fmla="*/ 26 w 83"/>
                  <a:gd name="T95" fmla="*/ 3 h 79"/>
                  <a:gd name="T96" fmla="*/ 45 w 83"/>
                  <a:gd name="T97" fmla="*/ 15 h 79"/>
                  <a:gd name="T98" fmla="*/ 26 w 83"/>
                  <a:gd name="T99" fmla="*/ 18 h 79"/>
                  <a:gd name="T100" fmla="*/ 26 w 83"/>
                  <a:gd name="T101" fmla="*/ 22 h 79"/>
                  <a:gd name="T102" fmla="*/ 19 w 83"/>
                  <a:gd name="T103" fmla="*/ 18 h 79"/>
                  <a:gd name="T104" fmla="*/ 0 w 83"/>
                  <a:gd name="T105" fmla="*/ 49 h 79"/>
                  <a:gd name="T106" fmla="*/ 8 w 83"/>
                  <a:gd name="T107" fmla="*/ 56 h 79"/>
                  <a:gd name="T108" fmla="*/ 11 w 83"/>
                  <a:gd name="T109" fmla="*/ 79 h 79"/>
                  <a:gd name="T110" fmla="*/ 23 w 83"/>
                  <a:gd name="T111" fmla="*/ 75 h 79"/>
                  <a:gd name="T112" fmla="*/ 30 w 83"/>
                  <a:gd name="T113" fmla="*/ 79 h 79"/>
                  <a:gd name="T114" fmla="*/ 34 w 83"/>
                  <a:gd name="T115" fmla="*/ 71 h 79"/>
                  <a:gd name="T116" fmla="*/ 38 w 83"/>
                  <a:gd name="T117" fmla="*/ 79 h 79"/>
                  <a:gd name="T118" fmla="*/ 64 w 83"/>
                  <a:gd name="T119" fmla="*/ 79 h 79"/>
                  <a:gd name="T120" fmla="*/ 68 w 83"/>
                  <a:gd name="T121" fmla="*/ 79 h 79"/>
                  <a:gd name="T122" fmla="*/ 72 w 83"/>
                  <a:gd name="T123"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79">
                    <a:moveTo>
                      <a:pt x="23" y="3"/>
                    </a:moveTo>
                    <a:lnTo>
                      <a:pt x="23" y="3"/>
                    </a:lnTo>
                    <a:lnTo>
                      <a:pt x="15" y="0"/>
                    </a:lnTo>
                    <a:lnTo>
                      <a:pt x="8" y="11"/>
                    </a:lnTo>
                    <a:lnTo>
                      <a:pt x="0" y="22"/>
                    </a:lnTo>
                    <a:lnTo>
                      <a:pt x="8" y="30"/>
                    </a:lnTo>
                    <a:lnTo>
                      <a:pt x="26" y="3"/>
                    </a:lnTo>
                    <a:lnTo>
                      <a:pt x="23" y="3"/>
                    </a:lnTo>
                    <a:close/>
                    <a:moveTo>
                      <a:pt x="41" y="26"/>
                    </a:moveTo>
                    <a:lnTo>
                      <a:pt x="41" y="33"/>
                    </a:lnTo>
                    <a:lnTo>
                      <a:pt x="38" y="33"/>
                    </a:lnTo>
                    <a:lnTo>
                      <a:pt x="38" y="26"/>
                    </a:lnTo>
                    <a:lnTo>
                      <a:pt x="41" y="26"/>
                    </a:lnTo>
                    <a:close/>
                    <a:moveTo>
                      <a:pt x="49" y="26"/>
                    </a:moveTo>
                    <a:lnTo>
                      <a:pt x="57" y="26"/>
                    </a:lnTo>
                    <a:lnTo>
                      <a:pt x="57" y="33"/>
                    </a:lnTo>
                    <a:lnTo>
                      <a:pt x="49" y="33"/>
                    </a:lnTo>
                    <a:lnTo>
                      <a:pt x="49" y="26"/>
                    </a:lnTo>
                    <a:close/>
                    <a:moveTo>
                      <a:pt x="64" y="26"/>
                    </a:moveTo>
                    <a:lnTo>
                      <a:pt x="68" y="26"/>
                    </a:lnTo>
                    <a:lnTo>
                      <a:pt x="68" y="33"/>
                    </a:lnTo>
                    <a:lnTo>
                      <a:pt x="64" y="33"/>
                    </a:lnTo>
                    <a:lnTo>
                      <a:pt x="64" y="26"/>
                    </a:lnTo>
                    <a:close/>
                    <a:moveTo>
                      <a:pt x="45" y="56"/>
                    </a:moveTo>
                    <a:lnTo>
                      <a:pt x="45" y="56"/>
                    </a:lnTo>
                    <a:lnTo>
                      <a:pt x="49" y="60"/>
                    </a:lnTo>
                    <a:lnTo>
                      <a:pt x="49" y="67"/>
                    </a:lnTo>
                    <a:lnTo>
                      <a:pt x="60" y="64"/>
                    </a:lnTo>
                    <a:lnTo>
                      <a:pt x="57" y="52"/>
                    </a:lnTo>
                    <a:lnTo>
                      <a:pt x="79" y="52"/>
                    </a:lnTo>
                    <a:lnTo>
                      <a:pt x="79" y="45"/>
                    </a:lnTo>
                    <a:lnTo>
                      <a:pt x="26" y="45"/>
                    </a:lnTo>
                    <a:lnTo>
                      <a:pt x="26" y="52"/>
                    </a:lnTo>
                    <a:lnTo>
                      <a:pt x="57" y="52"/>
                    </a:lnTo>
                    <a:lnTo>
                      <a:pt x="45" y="56"/>
                    </a:lnTo>
                    <a:close/>
                    <a:moveTo>
                      <a:pt x="72" y="67"/>
                    </a:moveTo>
                    <a:lnTo>
                      <a:pt x="72" y="67"/>
                    </a:lnTo>
                    <a:lnTo>
                      <a:pt x="75" y="75"/>
                    </a:lnTo>
                    <a:lnTo>
                      <a:pt x="83" y="67"/>
                    </a:lnTo>
                    <a:lnTo>
                      <a:pt x="72" y="52"/>
                    </a:lnTo>
                    <a:lnTo>
                      <a:pt x="64" y="60"/>
                    </a:lnTo>
                    <a:lnTo>
                      <a:pt x="68" y="67"/>
                    </a:lnTo>
                    <a:lnTo>
                      <a:pt x="60" y="64"/>
                    </a:lnTo>
                    <a:lnTo>
                      <a:pt x="60" y="71"/>
                    </a:lnTo>
                    <a:lnTo>
                      <a:pt x="57" y="71"/>
                    </a:lnTo>
                    <a:lnTo>
                      <a:pt x="49" y="71"/>
                    </a:lnTo>
                    <a:lnTo>
                      <a:pt x="45" y="71"/>
                    </a:lnTo>
                    <a:lnTo>
                      <a:pt x="45" y="67"/>
                    </a:lnTo>
                    <a:lnTo>
                      <a:pt x="45" y="56"/>
                    </a:lnTo>
                    <a:lnTo>
                      <a:pt x="34" y="56"/>
                    </a:lnTo>
                    <a:lnTo>
                      <a:pt x="34" y="60"/>
                    </a:lnTo>
                    <a:lnTo>
                      <a:pt x="26" y="56"/>
                    </a:lnTo>
                    <a:lnTo>
                      <a:pt x="23" y="71"/>
                    </a:lnTo>
                    <a:lnTo>
                      <a:pt x="23" y="41"/>
                    </a:lnTo>
                    <a:lnTo>
                      <a:pt x="26" y="30"/>
                    </a:lnTo>
                    <a:lnTo>
                      <a:pt x="26" y="41"/>
                    </a:lnTo>
                    <a:lnTo>
                      <a:pt x="79" y="41"/>
                    </a:lnTo>
                    <a:lnTo>
                      <a:pt x="79" y="18"/>
                    </a:lnTo>
                    <a:lnTo>
                      <a:pt x="57" y="18"/>
                    </a:lnTo>
                    <a:lnTo>
                      <a:pt x="57" y="15"/>
                    </a:lnTo>
                    <a:lnTo>
                      <a:pt x="79" y="15"/>
                    </a:lnTo>
                    <a:lnTo>
                      <a:pt x="79" y="3"/>
                    </a:lnTo>
                    <a:lnTo>
                      <a:pt x="57" y="3"/>
                    </a:lnTo>
                    <a:lnTo>
                      <a:pt x="60" y="3"/>
                    </a:lnTo>
                    <a:lnTo>
                      <a:pt x="60" y="0"/>
                    </a:lnTo>
                    <a:lnTo>
                      <a:pt x="49" y="0"/>
                    </a:lnTo>
                    <a:lnTo>
                      <a:pt x="45" y="0"/>
                    </a:lnTo>
                    <a:lnTo>
                      <a:pt x="45" y="3"/>
                    </a:lnTo>
                    <a:lnTo>
                      <a:pt x="26" y="3"/>
                    </a:lnTo>
                    <a:lnTo>
                      <a:pt x="26" y="15"/>
                    </a:lnTo>
                    <a:lnTo>
                      <a:pt x="45" y="15"/>
                    </a:lnTo>
                    <a:lnTo>
                      <a:pt x="45" y="18"/>
                    </a:lnTo>
                    <a:lnTo>
                      <a:pt x="26" y="18"/>
                    </a:lnTo>
                    <a:lnTo>
                      <a:pt x="26" y="22"/>
                    </a:lnTo>
                    <a:lnTo>
                      <a:pt x="19" y="18"/>
                    </a:lnTo>
                    <a:lnTo>
                      <a:pt x="11" y="33"/>
                    </a:lnTo>
                    <a:lnTo>
                      <a:pt x="0" y="49"/>
                    </a:lnTo>
                    <a:lnTo>
                      <a:pt x="8" y="56"/>
                    </a:lnTo>
                    <a:lnTo>
                      <a:pt x="11" y="52"/>
                    </a:lnTo>
                    <a:lnTo>
                      <a:pt x="11" y="79"/>
                    </a:lnTo>
                    <a:lnTo>
                      <a:pt x="23" y="79"/>
                    </a:lnTo>
                    <a:lnTo>
                      <a:pt x="23" y="75"/>
                    </a:lnTo>
                    <a:lnTo>
                      <a:pt x="30" y="79"/>
                    </a:lnTo>
                    <a:lnTo>
                      <a:pt x="34" y="64"/>
                    </a:lnTo>
                    <a:lnTo>
                      <a:pt x="34" y="71"/>
                    </a:lnTo>
                    <a:lnTo>
                      <a:pt x="38" y="79"/>
                    </a:lnTo>
                    <a:lnTo>
                      <a:pt x="45" y="79"/>
                    </a:lnTo>
                    <a:lnTo>
                      <a:pt x="64" y="79"/>
                    </a:lnTo>
                    <a:lnTo>
                      <a:pt x="68" y="79"/>
                    </a:lnTo>
                    <a:lnTo>
                      <a:pt x="72"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5" name="Freeform 33"/>
              <p:cNvSpPr>
                <a:spLocks noChangeArrowheads="1"/>
              </p:cNvSpPr>
              <p:nvPr/>
            </p:nvSpPr>
            <p:spPr bwMode="auto">
              <a:xfrm>
                <a:off x="8897" y="3441"/>
                <a:ext cx="126" cy="124"/>
              </a:xfrm>
              <a:custGeom>
                <a:avLst/>
                <a:gdLst>
                  <a:gd name="T0" fmla="*/ 46 w 80"/>
                  <a:gd name="T1" fmla="*/ 11 h 79"/>
                  <a:gd name="T2" fmla="*/ 46 w 80"/>
                  <a:gd name="T3" fmla="*/ 11 h 79"/>
                  <a:gd name="T4" fmla="*/ 46 w 80"/>
                  <a:gd name="T5" fmla="*/ 7 h 79"/>
                  <a:gd name="T6" fmla="*/ 46 w 80"/>
                  <a:gd name="T7" fmla="*/ 7 h 79"/>
                  <a:gd name="T8" fmla="*/ 46 w 80"/>
                  <a:gd name="T9" fmla="*/ 0 h 79"/>
                  <a:gd name="T10" fmla="*/ 46 w 80"/>
                  <a:gd name="T11" fmla="*/ 0 h 79"/>
                  <a:gd name="T12" fmla="*/ 38 w 80"/>
                  <a:gd name="T13" fmla="*/ 0 h 79"/>
                  <a:gd name="T14" fmla="*/ 38 w 80"/>
                  <a:gd name="T15" fmla="*/ 0 h 79"/>
                  <a:gd name="T16" fmla="*/ 30 w 80"/>
                  <a:gd name="T17" fmla="*/ 0 h 79"/>
                  <a:gd name="T18" fmla="*/ 30 w 80"/>
                  <a:gd name="T19" fmla="*/ 0 h 79"/>
                  <a:gd name="T20" fmla="*/ 34 w 80"/>
                  <a:gd name="T21" fmla="*/ 11 h 79"/>
                  <a:gd name="T22" fmla="*/ 0 w 80"/>
                  <a:gd name="T23" fmla="*/ 11 h 79"/>
                  <a:gd name="T24" fmla="*/ 0 w 80"/>
                  <a:gd name="T25" fmla="*/ 22 h 79"/>
                  <a:gd name="T26" fmla="*/ 34 w 80"/>
                  <a:gd name="T27" fmla="*/ 22 h 79"/>
                  <a:gd name="T28" fmla="*/ 34 w 80"/>
                  <a:gd name="T29" fmla="*/ 33 h 79"/>
                  <a:gd name="T30" fmla="*/ 8 w 80"/>
                  <a:gd name="T31" fmla="*/ 33 h 79"/>
                  <a:gd name="T32" fmla="*/ 8 w 80"/>
                  <a:gd name="T33" fmla="*/ 71 h 79"/>
                  <a:gd name="T34" fmla="*/ 23 w 80"/>
                  <a:gd name="T35" fmla="*/ 71 h 79"/>
                  <a:gd name="T36" fmla="*/ 23 w 80"/>
                  <a:gd name="T37" fmla="*/ 41 h 79"/>
                  <a:gd name="T38" fmla="*/ 34 w 80"/>
                  <a:gd name="T39" fmla="*/ 41 h 79"/>
                  <a:gd name="T40" fmla="*/ 34 w 80"/>
                  <a:gd name="T41" fmla="*/ 79 h 79"/>
                  <a:gd name="T42" fmla="*/ 46 w 80"/>
                  <a:gd name="T43" fmla="*/ 79 h 79"/>
                  <a:gd name="T44" fmla="*/ 46 w 80"/>
                  <a:gd name="T45" fmla="*/ 41 h 79"/>
                  <a:gd name="T46" fmla="*/ 57 w 80"/>
                  <a:gd name="T47" fmla="*/ 41 h 79"/>
                  <a:gd name="T48" fmla="*/ 57 w 80"/>
                  <a:gd name="T49" fmla="*/ 60 h 79"/>
                  <a:gd name="T50" fmla="*/ 57 w 80"/>
                  <a:gd name="T51" fmla="*/ 60 h 79"/>
                  <a:gd name="T52" fmla="*/ 57 w 80"/>
                  <a:gd name="T53" fmla="*/ 64 h 79"/>
                  <a:gd name="T54" fmla="*/ 49 w 80"/>
                  <a:gd name="T55" fmla="*/ 64 h 79"/>
                  <a:gd name="T56" fmla="*/ 49 w 80"/>
                  <a:gd name="T57" fmla="*/ 64 h 79"/>
                  <a:gd name="T58" fmla="*/ 49 w 80"/>
                  <a:gd name="T59" fmla="*/ 75 h 79"/>
                  <a:gd name="T60" fmla="*/ 49 w 80"/>
                  <a:gd name="T61" fmla="*/ 75 h 79"/>
                  <a:gd name="T62" fmla="*/ 64 w 80"/>
                  <a:gd name="T63" fmla="*/ 71 h 79"/>
                  <a:gd name="T64" fmla="*/ 68 w 80"/>
                  <a:gd name="T65" fmla="*/ 67 h 79"/>
                  <a:gd name="T66" fmla="*/ 68 w 80"/>
                  <a:gd name="T67" fmla="*/ 64 h 79"/>
                  <a:gd name="T68" fmla="*/ 68 w 80"/>
                  <a:gd name="T69" fmla="*/ 33 h 79"/>
                  <a:gd name="T70" fmla="*/ 46 w 80"/>
                  <a:gd name="T71" fmla="*/ 33 h 79"/>
                  <a:gd name="T72" fmla="*/ 46 w 80"/>
                  <a:gd name="T73" fmla="*/ 22 h 79"/>
                  <a:gd name="T74" fmla="*/ 80 w 80"/>
                  <a:gd name="T75" fmla="*/ 22 h 79"/>
                  <a:gd name="T76" fmla="*/ 80 w 80"/>
                  <a:gd name="T77" fmla="*/ 11 h 79"/>
                  <a:gd name="T78" fmla="*/ 38 w 80"/>
                  <a:gd name="T79" fmla="*/ 11 h 79"/>
                  <a:gd name="T80" fmla="*/ 38 w 80"/>
                  <a:gd name="T81" fmla="*/ 11 h 79"/>
                  <a:gd name="T82" fmla="*/ 46 w 80"/>
                  <a:gd name="T83" fmla="*/ 11 h 79"/>
                  <a:gd name="T84" fmla="*/ 46 w 80"/>
                  <a:gd name="T85" fmla="*/ 11 h 79"/>
                  <a:gd name="T86" fmla="*/ 46 w 80"/>
                  <a:gd name="T87"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79">
                    <a:moveTo>
                      <a:pt x="46" y="11"/>
                    </a:moveTo>
                    <a:lnTo>
                      <a:pt x="46" y="11"/>
                    </a:lnTo>
                    <a:lnTo>
                      <a:pt x="46" y="7"/>
                    </a:lnTo>
                    <a:lnTo>
                      <a:pt x="46" y="0"/>
                    </a:lnTo>
                    <a:lnTo>
                      <a:pt x="38" y="0"/>
                    </a:lnTo>
                    <a:lnTo>
                      <a:pt x="30" y="0"/>
                    </a:lnTo>
                    <a:lnTo>
                      <a:pt x="34" y="11"/>
                    </a:lnTo>
                    <a:lnTo>
                      <a:pt x="0" y="11"/>
                    </a:lnTo>
                    <a:lnTo>
                      <a:pt x="0" y="22"/>
                    </a:lnTo>
                    <a:lnTo>
                      <a:pt x="34" y="22"/>
                    </a:lnTo>
                    <a:lnTo>
                      <a:pt x="34" y="33"/>
                    </a:lnTo>
                    <a:lnTo>
                      <a:pt x="8" y="33"/>
                    </a:lnTo>
                    <a:lnTo>
                      <a:pt x="8" y="71"/>
                    </a:lnTo>
                    <a:lnTo>
                      <a:pt x="23" y="71"/>
                    </a:lnTo>
                    <a:lnTo>
                      <a:pt x="23" y="41"/>
                    </a:lnTo>
                    <a:lnTo>
                      <a:pt x="34" y="41"/>
                    </a:lnTo>
                    <a:lnTo>
                      <a:pt x="34" y="79"/>
                    </a:lnTo>
                    <a:lnTo>
                      <a:pt x="46" y="79"/>
                    </a:lnTo>
                    <a:lnTo>
                      <a:pt x="46" y="41"/>
                    </a:lnTo>
                    <a:lnTo>
                      <a:pt x="57" y="41"/>
                    </a:lnTo>
                    <a:lnTo>
                      <a:pt x="57" y="60"/>
                    </a:lnTo>
                    <a:lnTo>
                      <a:pt x="57" y="64"/>
                    </a:lnTo>
                    <a:lnTo>
                      <a:pt x="49" y="64"/>
                    </a:lnTo>
                    <a:lnTo>
                      <a:pt x="49" y="75"/>
                    </a:lnTo>
                    <a:lnTo>
                      <a:pt x="64" y="71"/>
                    </a:lnTo>
                    <a:lnTo>
                      <a:pt x="68" y="67"/>
                    </a:lnTo>
                    <a:lnTo>
                      <a:pt x="68" y="64"/>
                    </a:lnTo>
                    <a:lnTo>
                      <a:pt x="68" y="33"/>
                    </a:lnTo>
                    <a:lnTo>
                      <a:pt x="46" y="33"/>
                    </a:lnTo>
                    <a:lnTo>
                      <a:pt x="46" y="22"/>
                    </a:lnTo>
                    <a:lnTo>
                      <a:pt x="80" y="22"/>
                    </a:lnTo>
                    <a:lnTo>
                      <a:pt x="80" y="11"/>
                    </a:lnTo>
                    <a:lnTo>
                      <a:pt x="38" y="11"/>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6" name="Freeform 34"/>
              <p:cNvSpPr>
                <a:spLocks noChangeArrowheads="1"/>
              </p:cNvSpPr>
              <p:nvPr/>
            </p:nvSpPr>
            <p:spPr bwMode="auto">
              <a:xfrm>
                <a:off x="5960" y="6077"/>
                <a:ext cx="1590" cy="2253"/>
              </a:xfrm>
              <a:custGeom>
                <a:avLst/>
                <a:gdLst>
                  <a:gd name="T0" fmla="*/ 951 w 1011"/>
                  <a:gd name="T1" fmla="*/ 705 h 1433"/>
                  <a:gd name="T2" fmla="*/ 909 w 1011"/>
                  <a:gd name="T3" fmla="*/ 679 h 1433"/>
                  <a:gd name="T4" fmla="*/ 785 w 1011"/>
                  <a:gd name="T5" fmla="*/ 686 h 1433"/>
                  <a:gd name="T6" fmla="*/ 815 w 1011"/>
                  <a:gd name="T7" fmla="*/ 667 h 1433"/>
                  <a:gd name="T8" fmla="*/ 807 w 1011"/>
                  <a:gd name="T9" fmla="*/ 633 h 1433"/>
                  <a:gd name="T10" fmla="*/ 815 w 1011"/>
                  <a:gd name="T11" fmla="*/ 611 h 1433"/>
                  <a:gd name="T12" fmla="*/ 781 w 1011"/>
                  <a:gd name="T13" fmla="*/ 532 h 1433"/>
                  <a:gd name="T14" fmla="*/ 785 w 1011"/>
                  <a:gd name="T15" fmla="*/ 445 h 1433"/>
                  <a:gd name="T16" fmla="*/ 774 w 1011"/>
                  <a:gd name="T17" fmla="*/ 373 h 1433"/>
                  <a:gd name="T18" fmla="*/ 792 w 1011"/>
                  <a:gd name="T19" fmla="*/ 286 h 1433"/>
                  <a:gd name="T20" fmla="*/ 717 w 1011"/>
                  <a:gd name="T21" fmla="*/ 249 h 1433"/>
                  <a:gd name="T22" fmla="*/ 660 w 1011"/>
                  <a:gd name="T23" fmla="*/ 260 h 1433"/>
                  <a:gd name="T24" fmla="*/ 596 w 1011"/>
                  <a:gd name="T25" fmla="*/ 260 h 1433"/>
                  <a:gd name="T26" fmla="*/ 555 w 1011"/>
                  <a:gd name="T27" fmla="*/ 271 h 1433"/>
                  <a:gd name="T28" fmla="*/ 513 w 1011"/>
                  <a:gd name="T29" fmla="*/ 222 h 1433"/>
                  <a:gd name="T30" fmla="*/ 558 w 1011"/>
                  <a:gd name="T31" fmla="*/ 162 h 1433"/>
                  <a:gd name="T32" fmla="*/ 540 w 1011"/>
                  <a:gd name="T33" fmla="*/ 83 h 1433"/>
                  <a:gd name="T34" fmla="*/ 411 w 1011"/>
                  <a:gd name="T35" fmla="*/ 37 h 1433"/>
                  <a:gd name="T36" fmla="*/ 392 w 1011"/>
                  <a:gd name="T37" fmla="*/ 181 h 1433"/>
                  <a:gd name="T38" fmla="*/ 298 w 1011"/>
                  <a:gd name="T39" fmla="*/ 211 h 1433"/>
                  <a:gd name="T40" fmla="*/ 226 w 1011"/>
                  <a:gd name="T41" fmla="*/ 218 h 1433"/>
                  <a:gd name="T42" fmla="*/ 125 w 1011"/>
                  <a:gd name="T43" fmla="*/ 403 h 1433"/>
                  <a:gd name="T44" fmla="*/ 79 w 1011"/>
                  <a:gd name="T45" fmla="*/ 381 h 1433"/>
                  <a:gd name="T46" fmla="*/ 49 w 1011"/>
                  <a:gd name="T47" fmla="*/ 479 h 1433"/>
                  <a:gd name="T48" fmla="*/ 83 w 1011"/>
                  <a:gd name="T49" fmla="*/ 577 h 1433"/>
                  <a:gd name="T50" fmla="*/ 38 w 1011"/>
                  <a:gd name="T51" fmla="*/ 622 h 1433"/>
                  <a:gd name="T52" fmla="*/ 4 w 1011"/>
                  <a:gd name="T53" fmla="*/ 675 h 1433"/>
                  <a:gd name="T54" fmla="*/ 0 w 1011"/>
                  <a:gd name="T55" fmla="*/ 784 h 1433"/>
                  <a:gd name="T56" fmla="*/ 113 w 1011"/>
                  <a:gd name="T57" fmla="*/ 973 h 1433"/>
                  <a:gd name="T58" fmla="*/ 83 w 1011"/>
                  <a:gd name="T59" fmla="*/ 1037 h 1433"/>
                  <a:gd name="T60" fmla="*/ 121 w 1011"/>
                  <a:gd name="T61" fmla="*/ 1230 h 1433"/>
                  <a:gd name="T62" fmla="*/ 192 w 1011"/>
                  <a:gd name="T63" fmla="*/ 1369 h 1433"/>
                  <a:gd name="T64" fmla="*/ 321 w 1011"/>
                  <a:gd name="T65" fmla="*/ 1396 h 1433"/>
                  <a:gd name="T66" fmla="*/ 381 w 1011"/>
                  <a:gd name="T67" fmla="*/ 1260 h 1433"/>
                  <a:gd name="T68" fmla="*/ 423 w 1011"/>
                  <a:gd name="T69" fmla="*/ 1256 h 1433"/>
                  <a:gd name="T70" fmla="*/ 449 w 1011"/>
                  <a:gd name="T71" fmla="*/ 1245 h 1433"/>
                  <a:gd name="T72" fmla="*/ 460 w 1011"/>
                  <a:gd name="T73" fmla="*/ 1339 h 1433"/>
                  <a:gd name="T74" fmla="*/ 426 w 1011"/>
                  <a:gd name="T75" fmla="*/ 1422 h 1433"/>
                  <a:gd name="T76" fmla="*/ 479 w 1011"/>
                  <a:gd name="T77" fmla="*/ 1388 h 1433"/>
                  <a:gd name="T78" fmla="*/ 589 w 1011"/>
                  <a:gd name="T79" fmla="*/ 1380 h 1433"/>
                  <a:gd name="T80" fmla="*/ 592 w 1011"/>
                  <a:gd name="T81" fmla="*/ 1316 h 1433"/>
                  <a:gd name="T82" fmla="*/ 547 w 1011"/>
                  <a:gd name="T83" fmla="*/ 1116 h 1433"/>
                  <a:gd name="T84" fmla="*/ 641 w 1011"/>
                  <a:gd name="T85" fmla="*/ 1158 h 1433"/>
                  <a:gd name="T86" fmla="*/ 634 w 1011"/>
                  <a:gd name="T87" fmla="*/ 1237 h 1433"/>
                  <a:gd name="T88" fmla="*/ 645 w 1011"/>
                  <a:gd name="T89" fmla="*/ 1267 h 1433"/>
                  <a:gd name="T90" fmla="*/ 664 w 1011"/>
                  <a:gd name="T91" fmla="*/ 1165 h 1433"/>
                  <a:gd name="T92" fmla="*/ 675 w 1011"/>
                  <a:gd name="T93" fmla="*/ 1097 h 1433"/>
                  <a:gd name="T94" fmla="*/ 687 w 1011"/>
                  <a:gd name="T95" fmla="*/ 1018 h 1433"/>
                  <a:gd name="T96" fmla="*/ 755 w 1011"/>
                  <a:gd name="T97" fmla="*/ 1018 h 1433"/>
                  <a:gd name="T98" fmla="*/ 724 w 1011"/>
                  <a:gd name="T99" fmla="*/ 1128 h 1433"/>
                  <a:gd name="T100" fmla="*/ 770 w 1011"/>
                  <a:gd name="T101" fmla="*/ 1045 h 1433"/>
                  <a:gd name="T102" fmla="*/ 853 w 1011"/>
                  <a:gd name="T103" fmla="*/ 882 h 1433"/>
                  <a:gd name="T104" fmla="*/ 879 w 1011"/>
                  <a:gd name="T105" fmla="*/ 852 h 1433"/>
                  <a:gd name="T106" fmla="*/ 1007 w 1011"/>
                  <a:gd name="T107" fmla="*/ 788 h 1433"/>
                  <a:gd name="T108" fmla="*/ 992 w 1011"/>
                  <a:gd name="T109" fmla="*/ 728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1" h="1433">
                    <a:moveTo>
                      <a:pt x="977" y="724"/>
                    </a:moveTo>
                    <a:lnTo>
                      <a:pt x="932" y="739"/>
                    </a:lnTo>
                    <a:lnTo>
                      <a:pt x="921" y="728"/>
                    </a:lnTo>
                    <a:lnTo>
                      <a:pt x="943" y="713"/>
                    </a:lnTo>
                    <a:lnTo>
                      <a:pt x="951" y="705"/>
                    </a:lnTo>
                    <a:lnTo>
                      <a:pt x="955" y="690"/>
                    </a:lnTo>
                    <a:lnTo>
                      <a:pt x="951" y="682"/>
                    </a:lnTo>
                    <a:lnTo>
                      <a:pt x="943" y="675"/>
                    </a:lnTo>
                    <a:lnTo>
                      <a:pt x="932" y="675"/>
                    </a:lnTo>
                    <a:lnTo>
                      <a:pt x="909" y="679"/>
                    </a:lnTo>
                    <a:lnTo>
                      <a:pt x="868" y="690"/>
                    </a:lnTo>
                    <a:lnTo>
                      <a:pt x="845" y="701"/>
                    </a:lnTo>
                    <a:lnTo>
                      <a:pt x="834" y="709"/>
                    </a:lnTo>
                    <a:lnTo>
                      <a:pt x="796" y="694"/>
                    </a:lnTo>
                    <a:lnTo>
                      <a:pt x="785" y="686"/>
                    </a:lnTo>
                    <a:lnTo>
                      <a:pt x="781" y="682"/>
                    </a:lnTo>
                    <a:lnTo>
                      <a:pt x="781" y="675"/>
                    </a:lnTo>
                    <a:lnTo>
                      <a:pt x="792" y="675"/>
                    </a:lnTo>
                    <a:lnTo>
                      <a:pt x="807" y="671"/>
                    </a:lnTo>
                    <a:lnTo>
                      <a:pt x="815" y="667"/>
                    </a:lnTo>
                    <a:lnTo>
                      <a:pt x="815" y="664"/>
                    </a:lnTo>
                    <a:lnTo>
                      <a:pt x="815" y="660"/>
                    </a:lnTo>
                    <a:lnTo>
                      <a:pt x="811" y="649"/>
                    </a:lnTo>
                    <a:lnTo>
                      <a:pt x="804" y="645"/>
                    </a:lnTo>
                    <a:lnTo>
                      <a:pt x="807" y="633"/>
                    </a:lnTo>
                    <a:lnTo>
                      <a:pt x="807" y="626"/>
                    </a:lnTo>
                    <a:lnTo>
                      <a:pt x="811" y="622"/>
                    </a:lnTo>
                    <a:lnTo>
                      <a:pt x="815" y="622"/>
                    </a:lnTo>
                    <a:lnTo>
                      <a:pt x="815" y="611"/>
                    </a:lnTo>
                    <a:lnTo>
                      <a:pt x="811" y="584"/>
                    </a:lnTo>
                    <a:lnTo>
                      <a:pt x="807" y="569"/>
                    </a:lnTo>
                    <a:lnTo>
                      <a:pt x="804" y="554"/>
                    </a:lnTo>
                    <a:lnTo>
                      <a:pt x="792" y="543"/>
                    </a:lnTo>
                    <a:lnTo>
                      <a:pt x="781" y="532"/>
                    </a:lnTo>
                    <a:lnTo>
                      <a:pt x="762" y="516"/>
                    </a:lnTo>
                    <a:lnTo>
                      <a:pt x="755" y="505"/>
                    </a:lnTo>
                    <a:lnTo>
                      <a:pt x="755" y="498"/>
                    </a:lnTo>
                    <a:lnTo>
                      <a:pt x="755" y="494"/>
                    </a:lnTo>
                    <a:lnTo>
                      <a:pt x="785" y="445"/>
                    </a:lnTo>
                    <a:lnTo>
                      <a:pt x="785" y="437"/>
                    </a:lnTo>
                    <a:lnTo>
                      <a:pt x="785" y="426"/>
                    </a:lnTo>
                    <a:lnTo>
                      <a:pt x="781" y="403"/>
                    </a:lnTo>
                    <a:lnTo>
                      <a:pt x="774" y="373"/>
                    </a:lnTo>
                    <a:lnTo>
                      <a:pt x="777" y="366"/>
                    </a:lnTo>
                    <a:lnTo>
                      <a:pt x="792" y="343"/>
                    </a:lnTo>
                    <a:lnTo>
                      <a:pt x="796" y="332"/>
                    </a:lnTo>
                    <a:lnTo>
                      <a:pt x="800" y="316"/>
                    </a:lnTo>
                    <a:lnTo>
                      <a:pt x="800" y="301"/>
                    </a:lnTo>
                    <a:lnTo>
                      <a:pt x="792" y="286"/>
                    </a:lnTo>
                    <a:lnTo>
                      <a:pt x="785" y="275"/>
                    </a:lnTo>
                    <a:lnTo>
                      <a:pt x="770" y="264"/>
                    </a:lnTo>
                    <a:lnTo>
                      <a:pt x="758" y="260"/>
                    </a:lnTo>
                    <a:lnTo>
                      <a:pt x="743" y="252"/>
                    </a:lnTo>
                    <a:lnTo>
                      <a:pt x="717" y="249"/>
                    </a:lnTo>
                    <a:lnTo>
                      <a:pt x="706" y="249"/>
                    </a:lnTo>
                    <a:lnTo>
                      <a:pt x="702" y="252"/>
                    </a:lnTo>
                    <a:lnTo>
                      <a:pt x="687" y="260"/>
                    </a:lnTo>
                    <a:lnTo>
                      <a:pt x="668" y="264"/>
                    </a:lnTo>
                    <a:lnTo>
                      <a:pt x="660" y="260"/>
                    </a:lnTo>
                    <a:lnTo>
                      <a:pt x="649" y="256"/>
                    </a:lnTo>
                    <a:lnTo>
                      <a:pt x="638" y="252"/>
                    </a:lnTo>
                    <a:lnTo>
                      <a:pt x="630" y="252"/>
                    </a:lnTo>
                    <a:lnTo>
                      <a:pt x="611" y="252"/>
                    </a:lnTo>
                    <a:lnTo>
                      <a:pt x="596" y="260"/>
                    </a:lnTo>
                    <a:lnTo>
                      <a:pt x="592" y="260"/>
                    </a:lnTo>
                    <a:lnTo>
                      <a:pt x="589" y="264"/>
                    </a:lnTo>
                    <a:lnTo>
                      <a:pt x="574" y="271"/>
                    </a:lnTo>
                    <a:lnTo>
                      <a:pt x="566" y="271"/>
                    </a:lnTo>
                    <a:lnTo>
                      <a:pt x="555" y="271"/>
                    </a:lnTo>
                    <a:lnTo>
                      <a:pt x="543" y="267"/>
                    </a:lnTo>
                    <a:lnTo>
                      <a:pt x="528" y="260"/>
                    </a:lnTo>
                    <a:lnTo>
                      <a:pt x="517" y="252"/>
                    </a:lnTo>
                    <a:lnTo>
                      <a:pt x="513" y="237"/>
                    </a:lnTo>
                    <a:lnTo>
                      <a:pt x="513" y="222"/>
                    </a:lnTo>
                    <a:lnTo>
                      <a:pt x="521" y="211"/>
                    </a:lnTo>
                    <a:lnTo>
                      <a:pt x="536" y="188"/>
                    </a:lnTo>
                    <a:lnTo>
                      <a:pt x="543" y="177"/>
                    </a:lnTo>
                    <a:lnTo>
                      <a:pt x="547" y="173"/>
                    </a:lnTo>
                    <a:lnTo>
                      <a:pt x="558" y="162"/>
                    </a:lnTo>
                    <a:lnTo>
                      <a:pt x="562" y="143"/>
                    </a:lnTo>
                    <a:lnTo>
                      <a:pt x="562" y="132"/>
                    </a:lnTo>
                    <a:lnTo>
                      <a:pt x="562" y="117"/>
                    </a:lnTo>
                    <a:lnTo>
                      <a:pt x="551" y="101"/>
                    </a:lnTo>
                    <a:lnTo>
                      <a:pt x="540" y="83"/>
                    </a:lnTo>
                    <a:lnTo>
                      <a:pt x="502" y="41"/>
                    </a:lnTo>
                    <a:lnTo>
                      <a:pt x="453" y="0"/>
                    </a:lnTo>
                    <a:lnTo>
                      <a:pt x="434" y="11"/>
                    </a:lnTo>
                    <a:lnTo>
                      <a:pt x="423" y="22"/>
                    </a:lnTo>
                    <a:lnTo>
                      <a:pt x="411" y="37"/>
                    </a:lnTo>
                    <a:lnTo>
                      <a:pt x="408" y="49"/>
                    </a:lnTo>
                    <a:lnTo>
                      <a:pt x="404" y="67"/>
                    </a:lnTo>
                    <a:lnTo>
                      <a:pt x="400" y="90"/>
                    </a:lnTo>
                    <a:lnTo>
                      <a:pt x="396" y="150"/>
                    </a:lnTo>
                    <a:lnTo>
                      <a:pt x="392" y="181"/>
                    </a:lnTo>
                    <a:lnTo>
                      <a:pt x="389" y="203"/>
                    </a:lnTo>
                    <a:lnTo>
                      <a:pt x="381" y="218"/>
                    </a:lnTo>
                    <a:lnTo>
                      <a:pt x="370" y="222"/>
                    </a:lnTo>
                    <a:lnTo>
                      <a:pt x="355" y="226"/>
                    </a:lnTo>
                    <a:lnTo>
                      <a:pt x="336" y="222"/>
                    </a:lnTo>
                    <a:lnTo>
                      <a:pt x="298" y="211"/>
                    </a:lnTo>
                    <a:lnTo>
                      <a:pt x="275" y="207"/>
                    </a:lnTo>
                    <a:lnTo>
                      <a:pt x="260" y="203"/>
                    </a:lnTo>
                    <a:lnTo>
                      <a:pt x="245" y="207"/>
                    </a:lnTo>
                    <a:lnTo>
                      <a:pt x="238" y="207"/>
                    </a:lnTo>
                    <a:lnTo>
                      <a:pt x="226" y="218"/>
                    </a:lnTo>
                    <a:lnTo>
                      <a:pt x="223" y="222"/>
                    </a:lnTo>
                    <a:lnTo>
                      <a:pt x="147" y="373"/>
                    </a:lnTo>
                    <a:lnTo>
                      <a:pt x="136" y="392"/>
                    </a:lnTo>
                    <a:lnTo>
                      <a:pt x="125" y="403"/>
                    </a:lnTo>
                    <a:lnTo>
                      <a:pt x="113" y="403"/>
                    </a:lnTo>
                    <a:lnTo>
                      <a:pt x="102" y="399"/>
                    </a:lnTo>
                    <a:lnTo>
                      <a:pt x="94" y="396"/>
                    </a:lnTo>
                    <a:lnTo>
                      <a:pt x="87" y="388"/>
                    </a:lnTo>
                    <a:lnTo>
                      <a:pt x="79" y="381"/>
                    </a:lnTo>
                    <a:lnTo>
                      <a:pt x="72" y="384"/>
                    </a:lnTo>
                    <a:lnTo>
                      <a:pt x="64" y="388"/>
                    </a:lnTo>
                    <a:lnTo>
                      <a:pt x="57" y="403"/>
                    </a:lnTo>
                    <a:lnTo>
                      <a:pt x="49" y="426"/>
                    </a:lnTo>
                    <a:lnTo>
                      <a:pt x="49" y="452"/>
                    </a:lnTo>
                    <a:lnTo>
                      <a:pt x="49" y="479"/>
                    </a:lnTo>
                    <a:lnTo>
                      <a:pt x="53" y="505"/>
                    </a:lnTo>
                    <a:lnTo>
                      <a:pt x="60" y="532"/>
                    </a:lnTo>
                    <a:lnTo>
                      <a:pt x="72" y="547"/>
                    </a:lnTo>
                    <a:lnTo>
                      <a:pt x="79" y="562"/>
                    </a:lnTo>
                    <a:lnTo>
                      <a:pt x="83" y="577"/>
                    </a:lnTo>
                    <a:lnTo>
                      <a:pt x="79" y="588"/>
                    </a:lnTo>
                    <a:lnTo>
                      <a:pt x="76" y="596"/>
                    </a:lnTo>
                    <a:lnTo>
                      <a:pt x="64" y="611"/>
                    </a:lnTo>
                    <a:lnTo>
                      <a:pt x="57" y="615"/>
                    </a:lnTo>
                    <a:lnTo>
                      <a:pt x="38" y="622"/>
                    </a:lnTo>
                    <a:lnTo>
                      <a:pt x="26" y="630"/>
                    </a:lnTo>
                    <a:lnTo>
                      <a:pt x="15" y="641"/>
                    </a:lnTo>
                    <a:lnTo>
                      <a:pt x="8" y="649"/>
                    </a:lnTo>
                    <a:lnTo>
                      <a:pt x="4" y="667"/>
                    </a:lnTo>
                    <a:lnTo>
                      <a:pt x="4" y="675"/>
                    </a:lnTo>
                    <a:lnTo>
                      <a:pt x="15" y="694"/>
                    </a:lnTo>
                    <a:lnTo>
                      <a:pt x="19" y="713"/>
                    </a:lnTo>
                    <a:lnTo>
                      <a:pt x="19" y="732"/>
                    </a:lnTo>
                    <a:lnTo>
                      <a:pt x="15" y="747"/>
                    </a:lnTo>
                    <a:lnTo>
                      <a:pt x="8" y="777"/>
                    </a:lnTo>
                    <a:lnTo>
                      <a:pt x="0" y="784"/>
                    </a:lnTo>
                    <a:lnTo>
                      <a:pt x="0" y="788"/>
                    </a:lnTo>
                    <a:lnTo>
                      <a:pt x="26" y="833"/>
                    </a:lnTo>
                    <a:lnTo>
                      <a:pt x="49" y="867"/>
                    </a:lnTo>
                    <a:lnTo>
                      <a:pt x="72" y="901"/>
                    </a:lnTo>
                    <a:lnTo>
                      <a:pt x="113" y="973"/>
                    </a:lnTo>
                    <a:lnTo>
                      <a:pt x="106" y="981"/>
                    </a:lnTo>
                    <a:lnTo>
                      <a:pt x="102" y="988"/>
                    </a:lnTo>
                    <a:lnTo>
                      <a:pt x="94" y="999"/>
                    </a:lnTo>
                    <a:lnTo>
                      <a:pt x="87" y="1018"/>
                    </a:lnTo>
                    <a:lnTo>
                      <a:pt x="83" y="1037"/>
                    </a:lnTo>
                    <a:lnTo>
                      <a:pt x="79" y="1064"/>
                    </a:lnTo>
                    <a:lnTo>
                      <a:pt x="83" y="1094"/>
                    </a:lnTo>
                    <a:lnTo>
                      <a:pt x="109" y="1196"/>
                    </a:lnTo>
                    <a:lnTo>
                      <a:pt x="121" y="1230"/>
                    </a:lnTo>
                    <a:lnTo>
                      <a:pt x="140" y="1248"/>
                    </a:lnTo>
                    <a:lnTo>
                      <a:pt x="151" y="1267"/>
                    </a:lnTo>
                    <a:lnTo>
                      <a:pt x="162" y="1286"/>
                    </a:lnTo>
                    <a:lnTo>
                      <a:pt x="181" y="1335"/>
                    </a:lnTo>
                    <a:lnTo>
                      <a:pt x="192" y="1369"/>
                    </a:lnTo>
                    <a:lnTo>
                      <a:pt x="211" y="1392"/>
                    </a:lnTo>
                    <a:lnTo>
                      <a:pt x="234" y="1411"/>
                    </a:lnTo>
                    <a:lnTo>
                      <a:pt x="253" y="1426"/>
                    </a:lnTo>
                    <a:lnTo>
                      <a:pt x="291" y="1414"/>
                    </a:lnTo>
                    <a:lnTo>
                      <a:pt x="321" y="1396"/>
                    </a:lnTo>
                    <a:lnTo>
                      <a:pt x="321" y="1339"/>
                    </a:lnTo>
                    <a:lnTo>
                      <a:pt x="374" y="1335"/>
                    </a:lnTo>
                    <a:lnTo>
                      <a:pt x="370" y="1282"/>
                    </a:lnTo>
                    <a:lnTo>
                      <a:pt x="374" y="1267"/>
                    </a:lnTo>
                    <a:lnTo>
                      <a:pt x="381" y="1260"/>
                    </a:lnTo>
                    <a:lnTo>
                      <a:pt x="389" y="1260"/>
                    </a:lnTo>
                    <a:lnTo>
                      <a:pt x="396" y="1260"/>
                    </a:lnTo>
                    <a:lnTo>
                      <a:pt x="400" y="1263"/>
                    </a:lnTo>
                    <a:lnTo>
                      <a:pt x="408" y="1263"/>
                    </a:lnTo>
                    <a:lnTo>
                      <a:pt x="423" y="1256"/>
                    </a:lnTo>
                    <a:lnTo>
                      <a:pt x="434" y="1241"/>
                    </a:lnTo>
                    <a:lnTo>
                      <a:pt x="438" y="1237"/>
                    </a:lnTo>
                    <a:lnTo>
                      <a:pt x="445" y="1237"/>
                    </a:lnTo>
                    <a:lnTo>
                      <a:pt x="449" y="1245"/>
                    </a:lnTo>
                    <a:lnTo>
                      <a:pt x="449" y="1275"/>
                    </a:lnTo>
                    <a:lnTo>
                      <a:pt x="430" y="1309"/>
                    </a:lnTo>
                    <a:lnTo>
                      <a:pt x="419" y="1328"/>
                    </a:lnTo>
                    <a:lnTo>
                      <a:pt x="438" y="1339"/>
                    </a:lnTo>
                    <a:lnTo>
                      <a:pt x="457" y="1339"/>
                    </a:lnTo>
                    <a:lnTo>
                      <a:pt x="460" y="1339"/>
                    </a:lnTo>
                    <a:lnTo>
                      <a:pt x="464" y="1354"/>
                    </a:lnTo>
                    <a:lnTo>
                      <a:pt x="464" y="1369"/>
                    </a:lnTo>
                    <a:lnTo>
                      <a:pt x="453" y="1384"/>
                    </a:lnTo>
                    <a:lnTo>
                      <a:pt x="441" y="1396"/>
                    </a:lnTo>
                    <a:lnTo>
                      <a:pt x="430" y="1411"/>
                    </a:lnTo>
                    <a:lnTo>
                      <a:pt x="426" y="1422"/>
                    </a:lnTo>
                    <a:lnTo>
                      <a:pt x="426" y="1433"/>
                    </a:lnTo>
                    <a:lnTo>
                      <a:pt x="468" y="1433"/>
                    </a:lnTo>
                    <a:lnTo>
                      <a:pt x="475" y="1426"/>
                    </a:lnTo>
                    <a:lnTo>
                      <a:pt x="479" y="1411"/>
                    </a:lnTo>
                    <a:lnTo>
                      <a:pt x="479" y="1388"/>
                    </a:lnTo>
                    <a:lnTo>
                      <a:pt x="491" y="1392"/>
                    </a:lnTo>
                    <a:lnTo>
                      <a:pt x="521" y="1392"/>
                    </a:lnTo>
                    <a:lnTo>
                      <a:pt x="555" y="1392"/>
                    </a:lnTo>
                    <a:lnTo>
                      <a:pt x="574" y="1388"/>
                    </a:lnTo>
                    <a:lnTo>
                      <a:pt x="589" y="1380"/>
                    </a:lnTo>
                    <a:lnTo>
                      <a:pt x="604" y="1373"/>
                    </a:lnTo>
                    <a:lnTo>
                      <a:pt x="608" y="1365"/>
                    </a:lnTo>
                    <a:lnTo>
                      <a:pt x="608" y="1358"/>
                    </a:lnTo>
                    <a:lnTo>
                      <a:pt x="608" y="1350"/>
                    </a:lnTo>
                    <a:lnTo>
                      <a:pt x="608" y="1343"/>
                    </a:lnTo>
                    <a:lnTo>
                      <a:pt x="592" y="1316"/>
                    </a:lnTo>
                    <a:lnTo>
                      <a:pt x="566" y="1260"/>
                    </a:lnTo>
                    <a:lnTo>
                      <a:pt x="555" y="1245"/>
                    </a:lnTo>
                    <a:lnTo>
                      <a:pt x="555" y="1150"/>
                    </a:lnTo>
                    <a:lnTo>
                      <a:pt x="487" y="1113"/>
                    </a:lnTo>
                    <a:lnTo>
                      <a:pt x="547" y="1116"/>
                    </a:lnTo>
                    <a:lnTo>
                      <a:pt x="592" y="1124"/>
                    </a:lnTo>
                    <a:lnTo>
                      <a:pt x="611" y="1128"/>
                    </a:lnTo>
                    <a:lnTo>
                      <a:pt x="619" y="1135"/>
                    </a:lnTo>
                    <a:lnTo>
                      <a:pt x="634" y="1150"/>
                    </a:lnTo>
                    <a:lnTo>
                      <a:pt x="641" y="1158"/>
                    </a:lnTo>
                    <a:lnTo>
                      <a:pt x="645" y="1165"/>
                    </a:lnTo>
                    <a:lnTo>
                      <a:pt x="649" y="1177"/>
                    </a:lnTo>
                    <a:lnTo>
                      <a:pt x="649" y="1192"/>
                    </a:lnTo>
                    <a:lnTo>
                      <a:pt x="645" y="1214"/>
                    </a:lnTo>
                    <a:lnTo>
                      <a:pt x="634" y="1237"/>
                    </a:lnTo>
                    <a:lnTo>
                      <a:pt x="630" y="1248"/>
                    </a:lnTo>
                    <a:lnTo>
                      <a:pt x="626" y="1267"/>
                    </a:lnTo>
                    <a:lnTo>
                      <a:pt x="626" y="1279"/>
                    </a:lnTo>
                    <a:lnTo>
                      <a:pt x="630" y="1282"/>
                    </a:lnTo>
                    <a:lnTo>
                      <a:pt x="634" y="1279"/>
                    </a:lnTo>
                    <a:lnTo>
                      <a:pt x="645" y="1267"/>
                    </a:lnTo>
                    <a:lnTo>
                      <a:pt x="657" y="1252"/>
                    </a:lnTo>
                    <a:lnTo>
                      <a:pt x="664" y="1233"/>
                    </a:lnTo>
                    <a:lnTo>
                      <a:pt x="668" y="1214"/>
                    </a:lnTo>
                    <a:lnTo>
                      <a:pt x="668" y="1196"/>
                    </a:lnTo>
                    <a:lnTo>
                      <a:pt x="664" y="1165"/>
                    </a:lnTo>
                    <a:lnTo>
                      <a:pt x="660" y="1150"/>
                    </a:lnTo>
                    <a:lnTo>
                      <a:pt x="660" y="1139"/>
                    </a:lnTo>
                    <a:lnTo>
                      <a:pt x="664" y="1128"/>
                    </a:lnTo>
                    <a:lnTo>
                      <a:pt x="664" y="1105"/>
                    </a:lnTo>
                    <a:lnTo>
                      <a:pt x="675" y="1097"/>
                    </a:lnTo>
                    <a:lnTo>
                      <a:pt x="675" y="1082"/>
                    </a:lnTo>
                    <a:lnTo>
                      <a:pt x="672" y="1056"/>
                    </a:lnTo>
                    <a:lnTo>
                      <a:pt x="675" y="1041"/>
                    </a:lnTo>
                    <a:lnTo>
                      <a:pt x="679" y="1026"/>
                    </a:lnTo>
                    <a:lnTo>
                      <a:pt x="687" y="1018"/>
                    </a:lnTo>
                    <a:lnTo>
                      <a:pt x="698" y="1014"/>
                    </a:lnTo>
                    <a:lnTo>
                      <a:pt x="713" y="1014"/>
                    </a:lnTo>
                    <a:lnTo>
                      <a:pt x="728" y="1011"/>
                    </a:lnTo>
                    <a:lnTo>
                      <a:pt x="743" y="1007"/>
                    </a:lnTo>
                    <a:lnTo>
                      <a:pt x="755" y="1018"/>
                    </a:lnTo>
                    <a:lnTo>
                      <a:pt x="755" y="1048"/>
                    </a:lnTo>
                    <a:lnTo>
                      <a:pt x="706" y="1109"/>
                    </a:lnTo>
                    <a:lnTo>
                      <a:pt x="709" y="1113"/>
                    </a:lnTo>
                    <a:lnTo>
                      <a:pt x="717" y="1124"/>
                    </a:lnTo>
                    <a:lnTo>
                      <a:pt x="724" y="1128"/>
                    </a:lnTo>
                    <a:lnTo>
                      <a:pt x="728" y="1124"/>
                    </a:lnTo>
                    <a:lnTo>
                      <a:pt x="736" y="1116"/>
                    </a:lnTo>
                    <a:lnTo>
                      <a:pt x="743" y="1101"/>
                    </a:lnTo>
                    <a:lnTo>
                      <a:pt x="758" y="1067"/>
                    </a:lnTo>
                    <a:lnTo>
                      <a:pt x="770" y="1045"/>
                    </a:lnTo>
                    <a:lnTo>
                      <a:pt x="781" y="1030"/>
                    </a:lnTo>
                    <a:lnTo>
                      <a:pt x="811" y="1018"/>
                    </a:lnTo>
                    <a:lnTo>
                      <a:pt x="834" y="1018"/>
                    </a:lnTo>
                    <a:lnTo>
                      <a:pt x="834" y="958"/>
                    </a:lnTo>
                    <a:lnTo>
                      <a:pt x="864" y="909"/>
                    </a:lnTo>
                    <a:lnTo>
                      <a:pt x="853" y="882"/>
                    </a:lnTo>
                    <a:lnTo>
                      <a:pt x="857" y="875"/>
                    </a:lnTo>
                    <a:lnTo>
                      <a:pt x="864" y="860"/>
                    </a:lnTo>
                    <a:lnTo>
                      <a:pt x="868" y="856"/>
                    </a:lnTo>
                    <a:lnTo>
                      <a:pt x="872" y="852"/>
                    </a:lnTo>
                    <a:lnTo>
                      <a:pt x="879" y="852"/>
                    </a:lnTo>
                    <a:lnTo>
                      <a:pt x="883" y="860"/>
                    </a:lnTo>
                    <a:lnTo>
                      <a:pt x="887" y="890"/>
                    </a:lnTo>
                    <a:lnTo>
                      <a:pt x="902" y="882"/>
                    </a:lnTo>
                    <a:lnTo>
                      <a:pt x="909" y="852"/>
                    </a:lnTo>
                    <a:lnTo>
                      <a:pt x="943" y="837"/>
                    </a:lnTo>
                    <a:lnTo>
                      <a:pt x="1007" y="788"/>
                    </a:lnTo>
                    <a:lnTo>
                      <a:pt x="1011" y="777"/>
                    </a:lnTo>
                    <a:lnTo>
                      <a:pt x="1011" y="754"/>
                    </a:lnTo>
                    <a:lnTo>
                      <a:pt x="1011" y="747"/>
                    </a:lnTo>
                    <a:lnTo>
                      <a:pt x="1004" y="735"/>
                    </a:lnTo>
                    <a:lnTo>
                      <a:pt x="992" y="728"/>
                    </a:lnTo>
                    <a:lnTo>
                      <a:pt x="977" y="724"/>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7" name="Freeform 35"/>
              <p:cNvSpPr>
                <a:spLocks noChangeArrowheads="1"/>
              </p:cNvSpPr>
              <p:nvPr/>
            </p:nvSpPr>
            <p:spPr bwMode="auto">
              <a:xfrm>
                <a:off x="7623" y="3838"/>
                <a:ext cx="1923" cy="1844"/>
              </a:xfrm>
              <a:custGeom>
                <a:avLst/>
                <a:gdLst>
                  <a:gd name="T0" fmla="*/ 1144 w 1223"/>
                  <a:gd name="T1" fmla="*/ 203 h 1173"/>
                  <a:gd name="T2" fmla="*/ 1110 w 1223"/>
                  <a:gd name="T3" fmla="*/ 196 h 1173"/>
                  <a:gd name="T4" fmla="*/ 1061 w 1223"/>
                  <a:gd name="T5" fmla="*/ 252 h 1173"/>
                  <a:gd name="T6" fmla="*/ 985 w 1223"/>
                  <a:gd name="T7" fmla="*/ 200 h 1173"/>
                  <a:gd name="T8" fmla="*/ 910 w 1223"/>
                  <a:gd name="T9" fmla="*/ 184 h 1173"/>
                  <a:gd name="T10" fmla="*/ 989 w 1223"/>
                  <a:gd name="T11" fmla="*/ 158 h 1173"/>
                  <a:gd name="T12" fmla="*/ 1076 w 1223"/>
                  <a:gd name="T13" fmla="*/ 196 h 1173"/>
                  <a:gd name="T14" fmla="*/ 1102 w 1223"/>
                  <a:gd name="T15" fmla="*/ 158 h 1173"/>
                  <a:gd name="T16" fmla="*/ 1080 w 1223"/>
                  <a:gd name="T17" fmla="*/ 124 h 1173"/>
                  <a:gd name="T18" fmla="*/ 1004 w 1223"/>
                  <a:gd name="T19" fmla="*/ 60 h 1173"/>
                  <a:gd name="T20" fmla="*/ 917 w 1223"/>
                  <a:gd name="T21" fmla="*/ 71 h 1173"/>
                  <a:gd name="T22" fmla="*/ 800 w 1223"/>
                  <a:gd name="T23" fmla="*/ 7 h 1173"/>
                  <a:gd name="T24" fmla="*/ 729 w 1223"/>
                  <a:gd name="T25" fmla="*/ 26 h 1173"/>
                  <a:gd name="T26" fmla="*/ 612 w 1223"/>
                  <a:gd name="T27" fmla="*/ 94 h 1173"/>
                  <a:gd name="T28" fmla="*/ 483 w 1223"/>
                  <a:gd name="T29" fmla="*/ 83 h 1173"/>
                  <a:gd name="T30" fmla="*/ 423 w 1223"/>
                  <a:gd name="T31" fmla="*/ 124 h 1173"/>
                  <a:gd name="T32" fmla="*/ 246 w 1223"/>
                  <a:gd name="T33" fmla="*/ 196 h 1173"/>
                  <a:gd name="T34" fmla="*/ 242 w 1223"/>
                  <a:gd name="T35" fmla="*/ 230 h 1173"/>
                  <a:gd name="T36" fmla="*/ 253 w 1223"/>
                  <a:gd name="T37" fmla="*/ 313 h 1173"/>
                  <a:gd name="T38" fmla="*/ 204 w 1223"/>
                  <a:gd name="T39" fmla="*/ 358 h 1173"/>
                  <a:gd name="T40" fmla="*/ 163 w 1223"/>
                  <a:gd name="T41" fmla="*/ 418 h 1173"/>
                  <a:gd name="T42" fmla="*/ 110 w 1223"/>
                  <a:gd name="T43" fmla="*/ 592 h 1173"/>
                  <a:gd name="T44" fmla="*/ 80 w 1223"/>
                  <a:gd name="T45" fmla="*/ 690 h 1173"/>
                  <a:gd name="T46" fmla="*/ 0 w 1223"/>
                  <a:gd name="T47" fmla="*/ 750 h 1173"/>
                  <a:gd name="T48" fmla="*/ 16 w 1223"/>
                  <a:gd name="T49" fmla="*/ 875 h 1173"/>
                  <a:gd name="T50" fmla="*/ 114 w 1223"/>
                  <a:gd name="T51" fmla="*/ 932 h 1173"/>
                  <a:gd name="T52" fmla="*/ 200 w 1223"/>
                  <a:gd name="T53" fmla="*/ 898 h 1173"/>
                  <a:gd name="T54" fmla="*/ 314 w 1223"/>
                  <a:gd name="T55" fmla="*/ 886 h 1173"/>
                  <a:gd name="T56" fmla="*/ 423 w 1223"/>
                  <a:gd name="T57" fmla="*/ 845 h 1173"/>
                  <a:gd name="T58" fmla="*/ 540 w 1223"/>
                  <a:gd name="T59" fmla="*/ 815 h 1173"/>
                  <a:gd name="T60" fmla="*/ 616 w 1223"/>
                  <a:gd name="T61" fmla="*/ 818 h 1173"/>
                  <a:gd name="T62" fmla="*/ 714 w 1223"/>
                  <a:gd name="T63" fmla="*/ 1003 h 1173"/>
                  <a:gd name="T64" fmla="*/ 736 w 1223"/>
                  <a:gd name="T65" fmla="*/ 1079 h 1173"/>
                  <a:gd name="T66" fmla="*/ 778 w 1223"/>
                  <a:gd name="T67" fmla="*/ 1003 h 1173"/>
                  <a:gd name="T68" fmla="*/ 793 w 1223"/>
                  <a:gd name="T69" fmla="*/ 1098 h 1173"/>
                  <a:gd name="T70" fmla="*/ 815 w 1223"/>
                  <a:gd name="T71" fmla="*/ 1079 h 1173"/>
                  <a:gd name="T72" fmla="*/ 838 w 1223"/>
                  <a:gd name="T73" fmla="*/ 1015 h 1173"/>
                  <a:gd name="T74" fmla="*/ 921 w 1223"/>
                  <a:gd name="T75" fmla="*/ 1045 h 1173"/>
                  <a:gd name="T76" fmla="*/ 955 w 1223"/>
                  <a:gd name="T77" fmla="*/ 1173 h 1173"/>
                  <a:gd name="T78" fmla="*/ 1008 w 1223"/>
                  <a:gd name="T79" fmla="*/ 1086 h 1173"/>
                  <a:gd name="T80" fmla="*/ 1042 w 1223"/>
                  <a:gd name="T81" fmla="*/ 1154 h 1173"/>
                  <a:gd name="T82" fmla="*/ 1053 w 1223"/>
                  <a:gd name="T83" fmla="*/ 1064 h 1173"/>
                  <a:gd name="T84" fmla="*/ 1008 w 1223"/>
                  <a:gd name="T85" fmla="*/ 1030 h 1173"/>
                  <a:gd name="T86" fmla="*/ 997 w 1223"/>
                  <a:gd name="T87" fmla="*/ 962 h 1173"/>
                  <a:gd name="T88" fmla="*/ 966 w 1223"/>
                  <a:gd name="T89" fmla="*/ 981 h 1173"/>
                  <a:gd name="T90" fmla="*/ 929 w 1223"/>
                  <a:gd name="T91" fmla="*/ 950 h 1173"/>
                  <a:gd name="T92" fmla="*/ 887 w 1223"/>
                  <a:gd name="T93" fmla="*/ 924 h 1173"/>
                  <a:gd name="T94" fmla="*/ 887 w 1223"/>
                  <a:gd name="T95" fmla="*/ 898 h 1173"/>
                  <a:gd name="T96" fmla="*/ 1019 w 1223"/>
                  <a:gd name="T97" fmla="*/ 830 h 1173"/>
                  <a:gd name="T98" fmla="*/ 997 w 1223"/>
                  <a:gd name="T99" fmla="*/ 743 h 1173"/>
                  <a:gd name="T100" fmla="*/ 1015 w 1223"/>
                  <a:gd name="T101" fmla="*/ 679 h 1173"/>
                  <a:gd name="T102" fmla="*/ 1061 w 1223"/>
                  <a:gd name="T103" fmla="*/ 641 h 1173"/>
                  <a:gd name="T104" fmla="*/ 1015 w 1223"/>
                  <a:gd name="T105" fmla="*/ 566 h 1173"/>
                  <a:gd name="T106" fmla="*/ 902 w 1223"/>
                  <a:gd name="T107" fmla="*/ 528 h 1173"/>
                  <a:gd name="T108" fmla="*/ 970 w 1223"/>
                  <a:gd name="T109" fmla="*/ 452 h 1173"/>
                  <a:gd name="T110" fmla="*/ 1004 w 1223"/>
                  <a:gd name="T111" fmla="*/ 381 h 1173"/>
                  <a:gd name="T112" fmla="*/ 1023 w 1223"/>
                  <a:gd name="T113" fmla="*/ 339 h 1173"/>
                  <a:gd name="T114" fmla="*/ 1219 w 1223"/>
                  <a:gd name="T115" fmla="*/ 245 h 1173"/>
                  <a:gd name="T116" fmla="*/ 1204 w 1223"/>
                  <a:gd name="T117" fmla="*/ 234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3" h="1173">
                    <a:moveTo>
                      <a:pt x="1204" y="234"/>
                    </a:moveTo>
                    <a:lnTo>
                      <a:pt x="1204" y="234"/>
                    </a:lnTo>
                    <a:lnTo>
                      <a:pt x="1185" y="234"/>
                    </a:lnTo>
                    <a:lnTo>
                      <a:pt x="1174" y="234"/>
                    </a:lnTo>
                    <a:lnTo>
                      <a:pt x="1163" y="234"/>
                    </a:lnTo>
                    <a:lnTo>
                      <a:pt x="1144" y="203"/>
                    </a:lnTo>
                    <a:lnTo>
                      <a:pt x="1140" y="200"/>
                    </a:lnTo>
                    <a:lnTo>
                      <a:pt x="1136" y="196"/>
                    </a:lnTo>
                    <a:lnTo>
                      <a:pt x="1129" y="192"/>
                    </a:lnTo>
                    <a:lnTo>
                      <a:pt x="1110" y="196"/>
                    </a:lnTo>
                    <a:lnTo>
                      <a:pt x="1095" y="200"/>
                    </a:lnTo>
                    <a:lnTo>
                      <a:pt x="1072" y="222"/>
                    </a:lnTo>
                    <a:lnTo>
                      <a:pt x="1068" y="234"/>
                    </a:lnTo>
                    <a:lnTo>
                      <a:pt x="1061" y="252"/>
                    </a:lnTo>
                    <a:lnTo>
                      <a:pt x="1049" y="283"/>
                    </a:lnTo>
                    <a:lnTo>
                      <a:pt x="1034" y="290"/>
                    </a:lnTo>
                    <a:lnTo>
                      <a:pt x="1000" y="267"/>
                    </a:lnTo>
                    <a:lnTo>
                      <a:pt x="985" y="245"/>
                    </a:lnTo>
                    <a:lnTo>
                      <a:pt x="985" y="222"/>
                    </a:lnTo>
                    <a:lnTo>
                      <a:pt x="985" y="200"/>
                    </a:lnTo>
                    <a:lnTo>
                      <a:pt x="981" y="192"/>
                    </a:lnTo>
                    <a:lnTo>
                      <a:pt x="970" y="192"/>
                    </a:lnTo>
                    <a:lnTo>
                      <a:pt x="951" y="196"/>
                    </a:lnTo>
                    <a:lnTo>
                      <a:pt x="932" y="196"/>
                    </a:lnTo>
                    <a:lnTo>
                      <a:pt x="921" y="192"/>
                    </a:lnTo>
                    <a:lnTo>
                      <a:pt x="910" y="184"/>
                    </a:lnTo>
                    <a:lnTo>
                      <a:pt x="902" y="181"/>
                    </a:lnTo>
                    <a:lnTo>
                      <a:pt x="902" y="169"/>
                    </a:lnTo>
                    <a:lnTo>
                      <a:pt x="910" y="154"/>
                    </a:lnTo>
                    <a:lnTo>
                      <a:pt x="936" y="151"/>
                    </a:lnTo>
                    <a:lnTo>
                      <a:pt x="966" y="151"/>
                    </a:lnTo>
                    <a:lnTo>
                      <a:pt x="989" y="158"/>
                    </a:lnTo>
                    <a:lnTo>
                      <a:pt x="1004" y="166"/>
                    </a:lnTo>
                    <a:lnTo>
                      <a:pt x="1031" y="169"/>
                    </a:lnTo>
                    <a:lnTo>
                      <a:pt x="1042" y="169"/>
                    </a:lnTo>
                    <a:lnTo>
                      <a:pt x="1072" y="196"/>
                    </a:lnTo>
                    <a:lnTo>
                      <a:pt x="1076" y="196"/>
                    </a:lnTo>
                    <a:lnTo>
                      <a:pt x="1087" y="192"/>
                    </a:lnTo>
                    <a:lnTo>
                      <a:pt x="1091" y="188"/>
                    </a:lnTo>
                    <a:lnTo>
                      <a:pt x="1098" y="181"/>
                    </a:lnTo>
                    <a:lnTo>
                      <a:pt x="1102" y="169"/>
                    </a:lnTo>
                    <a:lnTo>
                      <a:pt x="1102" y="158"/>
                    </a:lnTo>
                    <a:lnTo>
                      <a:pt x="1102" y="147"/>
                    </a:lnTo>
                    <a:lnTo>
                      <a:pt x="1102" y="135"/>
                    </a:lnTo>
                    <a:lnTo>
                      <a:pt x="1095" y="132"/>
                    </a:lnTo>
                    <a:lnTo>
                      <a:pt x="1091" y="128"/>
                    </a:lnTo>
                    <a:lnTo>
                      <a:pt x="1083" y="124"/>
                    </a:lnTo>
                    <a:lnTo>
                      <a:pt x="1080" y="124"/>
                    </a:lnTo>
                    <a:lnTo>
                      <a:pt x="1065" y="64"/>
                    </a:lnTo>
                    <a:lnTo>
                      <a:pt x="1068" y="64"/>
                    </a:lnTo>
                    <a:lnTo>
                      <a:pt x="1061" y="60"/>
                    </a:lnTo>
                    <a:lnTo>
                      <a:pt x="1038" y="56"/>
                    </a:lnTo>
                    <a:lnTo>
                      <a:pt x="1004" y="60"/>
                    </a:lnTo>
                    <a:lnTo>
                      <a:pt x="978" y="64"/>
                    </a:lnTo>
                    <a:lnTo>
                      <a:pt x="951" y="71"/>
                    </a:lnTo>
                    <a:lnTo>
                      <a:pt x="948" y="75"/>
                    </a:lnTo>
                    <a:lnTo>
                      <a:pt x="929" y="75"/>
                    </a:lnTo>
                    <a:lnTo>
                      <a:pt x="917" y="71"/>
                    </a:lnTo>
                    <a:lnTo>
                      <a:pt x="898" y="68"/>
                    </a:lnTo>
                    <a:lnTo>
                      <a:pt x="880" y="56"/>
                    </a:lnTo>
                    <a:lnTo>
                      <a:pt x="857" y="41"/>
                    </a:lnTo>
                    <a:lnTo>
                      <a:pt x="815" y="15"/>
                    </a:lnTo>
                    <a:lnTo>
                      <a:pt x="800" y="7"/>
                    </a:lnTo>
                    <a:lnTo>
                      <a:pt x="785" y="0"/>
                    </a:lnTo>
                    <a:lnTo>
                      <a:pt x="774" y="0"/>
                    </a:lnTo>
                    <a:lnTo>
                      <a:pt x="763" y="3"/>
                    </a:lnTo>
                    <a:lnTo>
                      <a:pt x="748" y="11"/>
                    </a:lnTo>
                    <a:lnTo>
                      <a:pt x="729" y="26"/>
                    </a:lnTo>
                    <a:lnTo>
                      <a:pt x="695" y="49"/>
                    </a:lnTo>
                    <a:lnTo>
                      <a:pt x="665" y="64"/>
                    </a:lnTo>
                    <a:lnTo>
                      <a:pt x="642" y="79"/>
                    </a:lnTo>
                    <a:lnTo>
                      <a:pt x="634" y="83"/>
                    </a:lnTo>
                    <a:lnTo>
                      <a:pt x="612" y="94"/>
                    </a:lnTo>
                    <a:lnTo>
                      <a:pt x="597" y="98"/>
                    </a:lnTo>
                    <a:lnTo>
                      <a:pt x="574" y="98"/>
                    </a:lnTo>
                    <a:lnTo>
                      <a:pt x="548" y="94"/>
                    </a:lnTo>
                    <a:lnTo>
                      <a:pt x="514" y="90"/>
                    </a:lnTo>
                    <a:lnTo>
                      <a:pt x="483" y="83"/>
                    </a:lnTo>
                    <a:lnTo>
                      <a:pt x="461" y="83"/>
                    </a:lnTo>
                    <a:lnTo>
                      <a:pt x="442" y="90"/>
                    </a:lnTo>
                    <a:lnTo>
                      <a:pt x="431" y="98"/>
                    </a:lnTo>
                    <a:lnTo>
                      <a:pt x="427" y="105"/>
                    </a:lnTo>
                    <a:lnTo>
                      <a:pt x="423" y="117"/>
                    </a:lnTo>
                    <a:lnTo>
                      <a:pt x="423" y="124"/>
                    </a:lnTo>
                    <a:lnTo>
                      <a:pt x="314" y="218"/>
                    </a:lnTo>
                    <a:lnTo>
                      <a:pt x="287" y="215"/>
                    </a:lnTo>
                    <a:lnTo>
                      <a:pt x="265" y="211"/>
                    </a:lnTo>
                    <a:lnTo>
                      <a:pt x="257" y="203"/>
                    </a:lnTo>
                    <a:lnTo>
                      <a:pt x="246" y="196"/>
                    </a:lnTo>
                    <a:lnTo>
                      <a:pt x="246" y="200"/>
                    </a:lnTo>
                    <a:lnTo>
                      <a:pt x="238" y="203"/>
                    </a:lnTo>
                    <a:lnTo>
                      <a:pt x="238" y="211"/>
                    </a:lnTo>
                    <a:lnTo>
                      <a:pt x="238" y="218"/>
                    </a:lnTo>
                    <a:lnTo>
                      <a:pt x="242" y="230"/>
                    </a:lnTo>
                    <a:lnTo>
                      <a:pt x="250" y="241"/>
                    </a:lnTo>
                    <a:lnTo>
                      <a:pt x="265" y="267"/>
                    </a:lnTo>
                    <a:lnTo>
                      <a:pt x="268" y="283"/>
                    </a:lnTo>
                    <a:lnTo>
                      <a:pt x="265" y="298"/>
                    </a:lnTo>
                    <a:lnTo>
                      <a:pt x="253" y="313"/>
                    </a:lnTo>
                    <a:lnTo>
                      <a:pt x="242" y="332"/>
                    </a:lnTo>
                    <a:lnTo>
                      <a:pt x="227" y="343"/>
                    </a:lnTo>
                    <a:lnTo>
                      <a:pt x="208" y="358"/>
                    </a:lnTo>
                    <a:lnTo>
                      <a:pt x="204" y="358"/>
                    </a:lnTo>
                    <a:lnTo>
                      <a:pt x="193" y="366"/>
                    </a:lnTo>
                    <a:lnTo>
                      <a:pt x="185" y="373"/>
                    </a:lnTo>
                    <a:lnTo>
                      <a:pt x="178" y="381"/>
                    </a:lnTo>
                    <a:lnTo>
                      <a:pt x="170" y="396"/>
                    </a:lnTo>
                    <a:lnTo>
                      <a:pt x="163" y="418"/>
                    </a:lnTo>
                    <a:lnTo>
                      <a:pt x="148" y="479"/>
                    </a:lnTo>
                    <a:lnTo>
                      <a:pt x="144" y="494"/>
                    </a:lnTo>
                    <a:lnTo>
                      <a:pt x="140" y="509"/>
                    </a:lnTo>
                    <a:lnTo>
                      <a:pt x="129" y="550"/>
                    </a:lnTo>
                    <a:lnTo>
                      <a:pt x="110" y="592"/>
                    </a:lnTo>
                    <a:lnTo>
                      <a:pt x="99" y="607"/>
                    </a:lnTo>
                    <a:lnTo>
                      <a:pt x="87" y="615"/>
                    </a:lnTo>
                    <a:lnTo>
                      <a:pt x="87" y="641"/>
                    </a:lnTo>
                    <a:lnTo>
                      <a:pt x="84" y="664"/>
                    </a:lnTo>
                    <a:lnTo>
                      <a:pt x="80" y="690"/>
                    </a:lnTo>
                    <a:lnTo>
                      <a:pt x="68" y="713"/>
                    </a:lnTo>
                    <a:lnTo>
                      <a:pt x="53" y="735"/>
                    </a:lnTo>
                    <a:lnTo>
                      <a:pt x="42" y="743"/>
                    </a:lnTo>
                    <a:lnTo>
                      <a:pt x="31" y="750"/>
                    </a:lnTo>
                    <a:lnTo>
                      <a:pt x="19" y="750"/>
                    </a:lnTo>
                    <a:lnTo>
                      <a:pt x="0" y="750"/>
                    </a:lnTo>
                    <a:lnTo>
                      <a:pt x="0" y="754"/>
                    </a:lnTo>
                    <a:lnTo>
                      <a:pt x="4" y="788"/>
                    </a:lnTo>
                    <a:lnTo>
                      <a:pt x="8" y="856"/>
                    </a:lnTo>
                    <a:lnTo>
                      <a:pt x="16" y="875"/>
                    </a:lnTo>
                    <a:lnTo>
                      <a:pt x="27" y="886"/>
                    </a:lnTo>
                    <a:lnTo>
                      <a:pt x="46" y="901"/>
                    </a:lnTo>
                    <a:lnTo>
                      <a:pt x="65" y="913"/>
                    </a:lnTo>
                    <a:lnTo>
                      <a:pt x="99" y="924"/>
                    </a:lnTo>
                    <a:lnTo>
                      <a:pt x="114" y="932"/>
                    </a:lnTo>
                    <a:lnTo>
                      <a:pt x="129" y="939"/>
                    </a:lnTo>
                    <a:lnTo>
                      <a:pt x="136" y="932"/>
                    </a:lnTo>
                    <a:lnTo>
                      <a:pt x="155" y="916"/>
                    </a:lnTo>
                    <a:lnTo>
                      <a:pt x="185" y="901"/>
                    </a:lnTo>
                    <a:lnTo>
                      <a:pt x="200" y="898"/>
                    </a:lnTo>
                    <a:lnTo>
                      <a:pt x="216" y="894"/>
                    </a:lnTo>
                    <a:lnTo>
                      <a:pt x="250" y="894"/>
                    </a:lnTo>
                    <a:lnTo>
                      <a:pt x="280" y="890"/>
                    </a:lnTo>
                    <a:lnTo>
                      <a:pt x="314" y="886"/>
                    </a:lnTo>
                    <a:lnTo>
                      <a:pt x="329" y="875"/>
                    </a:lnTo>
                    <a:lnTo>
                      <a:pt x="348" y="864"/>
                    </a:lnTo>
                    <a:lnTo>
                      <a:pt x="378" y="852"/>
                    </a:lnTo>
                    <a:lnTo>
                      <a:pt x="412" y="845"/>
                    </a:lnTo>
                    <a:lnTo>
                      <a:pt x="423" y="845"/>
                    </a:lnTo>
                    <a:lnTo>
                      <a:pt x="453" y="845"/>
                    </a:lnTo>
                    <a:lnTo>
                      <a:pt x="476" y="841"/>
                    </a:lnTo>
                    <a:lnTo>
                      <a:pt x="495" y="837"/>
                    </a:lnTo>
                    <a:lnTo>
                      <a:pt x="517" y="826"/>
                    </a:lnTo>
                    <a:lnTo>
                      <a:pt x="540" y="815"/>
                    </a:lnTo>
                    <a:lnTo>
                      <a:pt x="563" y="803"/>
                    </a:lnTo>
                    <a:lnTo>
                      <a:pt x="578" y="799"/>
                    </a:lnTo>
                    <a:lnTo>
                      <a:pt x="593" y="799"/>
                    </a:lnTo>
                    <a:lnTo>
                      <a:pt x="604" y="803"/>
                    </a:lnTo>
                    <a:lnTo>
                      <a:pt x="612" y="811"/>
                    </a:lnTo>
                    <a:lnTo>
                      <a:pt x="616" y="818"/>
                    </a:lnTo>
                    <a:lnTo>
                      <a:pt x="623" y="826"/>
                    </a:lnTo>
                    <a:lnTo>
                      <a:pt x="638" y="939"/>
                    </a:lnTo>
                    <a:lnTo>
                      <a:pt x="695" y="962"/>
                    </a:lnTo>
                    <a:lnTo>
                      <a:pt x="710" y="973"/>
                    </a:lnTo>
                    <a:lnTo>
                      <a:pt x="714" y="1003"/>
                    </a:lnTo>
                    <a:lnTo>
                      <a:pt x="714" y="1026"/>
                    </a:lnTo>
                    <a:lnTo>
                      <a:pt x="717" y="1045"/>
                    </a:lnTo>
                    <a:lnTo>
                      <a:pt x="721" y="1056"/>
                    </a:lnTo>
                    <a:lnTo>
                      <a:pt x="732" y="1071"/>
                    </a:lnTo>
                    <a:lnTo>
                      <a:pt x="736" y="1075"/>
                    </a:lnTo>
                    <a:lnTo>
                      <a:pt x="736" y="1079"/>
                    </a:lnTo>
                    <a:lnTo>
                      <a:pt x="744" y="1071"/>
                    </a:lnTo>
                    <a:lnTo>
                      <a:pt x="759" y="1045"/>
                    </a:lnTo>
                    <a:lnTo>
                      <a:pt x="766" y="996"/>
                    </a:lnTo>
                    <a:lnTo>
                      <a:pt x="770" y="996"/>
                    </a:lnTo>
                    <a:lnTo>
                      <a:pt x="778" y="1003"/>
                    </a:lnTo>
                    <a:lnTo>
                      <a:pt x="785" y="1015"/>
                    </a:lnTo>
                    <a:lnTo>
                      <a:pt x="789" y="1026"/>
                    </a:lnTo>
                    <a:lnTo>
                      <a:pt x="789" y="1041"/>
                    </a:lnTo>
                    <a:lnTo>
                      <a:pt x="789" y="1071"/>
                    </a:lnTo>
                    <a:lnTo>
                      <a:pt x="793" y="1098"/>
                    </a:lnTo>
                    <a:lnTo>
                      <a:pt x="797" y="1105"/>
                    </a:lnTo>
                    <a:lnTo>
                      <a:pt x="800" y="1113"/>
                    </a:lnTo>
                    <a:lnTo>
                      <a:pt x="808" y="1113"/>
                    </a:lnTo>
                    <a:lnTo>
                      <a:pt x="819" y="1113"/>
                    </a:lnTo>
                    <a:lnTo>
                      <a:pt x="815" y="1098"/>
                    </a:lnTo>
                    <a:lnTo>
                      <a:pt x="815" y="1079"/>
                    </a:lnTo>
                    <a:lnTo>
                      <a:pt x="819" y="1037"/>
                    </a:lnTo>
                    <a:lnTo>
                      <a:pt x="827" y="1011"/>
                    </a:lnTo>
                    <a:lnTo>
                      <a:pt x="808" y="992"/>
                    </a:lnTo>
                    <a:lnTo>
                      <a:pt x="808" y="965"/>
                    </a:lnTo>
                    <a:lnTo>
                      <a:pt x="815" y="954"/>
                    </a:lnTo>
                    <a:lnTo>
                      <a:pt x="838" y="1015"/>
                    </a:lnTo>
                    <a:lnTo>
                      <a:pt x="865" y="1030"/>
                    </a:lnTo>
                    <a:lnTo>
                      <a:pt x="887" y="1041"/>
                    </a:lnTo>
                    <a:lnTo>
                      <a:pt x="910" y="1045"/>
                    </a:lnTo>
                    <a:lnTo>
                      <a:pt x="921" y="1045"/>
                    </a:lnTo>
                    <a:lnTo>
                      <a:pt x="921" y="1048"/>
                    </a:lnTo>
                    <a:lnTo>
                      <a:pt x="914" y="1052"/>
                    </a:lnTo>
                    <a:lnTo>
                      <a:pt x="906" y="1101"/>
                    </a:lnTo>
                    <a:lnTo>
                      <a:pt x="940" y="1082"/>
                    </a:lnTo>
                    <a:lnTo>
                      <a:pt x="951" y="1101"/>
                    </a:lnTo>
                    <a:lnTo>
                      <a:pt x="955" y="1173"/>
                    </a:lnTo>
                    <a:lnTo>
                      <a:pt x="1008" y="1143"/>
                    </a:lnTo>
                    <a:lnTo>
                      <a:pt x="1004" y="1131"/>
                    </a:lnTo>
                    <a:lnTo>
                      <a:pt x="985" y="1113"/>
                    </a:lnTo>
                    <a:lnTo>
                      <a:pt x="985" y="1101"/>
                    </a:lnTo>
                    <a:lnTo>
                      <a:pt x="993" y="1086"/>
                    </a:lnTo>
                    <a:lnTo>
                      <a:pt x="1008" y="1086"/>
                    </a:lnTo>
                    <a:lnTo>
                      <a:pt x="1015" y="1101"/>
                    </a:lnTo>
                    <a:lnTo>
                      <a:pt x="1023" y="1120"/>
                    </a:lnTo>
                    <a:lnTo>
                      <a:pt x="1031" y="1139"/>
                    </a:lnTo>
                    <a:lnTo>
                      <a:pt x="1042" y="1154"/>
                    </a:lnTo>
                    <a:lnTo>
                      <a:pt x="1061" y="1162"/>
                    </a:lnTo>
                    <a:lnTo>
                      <a:pt x="1091" y="1131"/>
                    </a:lnTo>
                    <a:lnTo>
                      <a:pt x="1076" y="1086"/>
                    </a:lnTo>
                    <a:lnTo>
                      <a:pt x="1053" y="1064"/>
                    </a:lnTo>
                    <a:lnTo>
                      <a:pt x="1049" y="1056"/>
                    </a:lnTo>
                    <a:lnTo>
                      <a:pt x="1042" y="1052"/>
                    </a:lnTo>
                    <a:lnTo>
                      <a:pt x="1031" y="1052"/>
                    </a:lnTo>
                    <a:lnTo>
                      <a:pt x="997" y="1052"/>
                    </a:lnTo>
                    <a:lnTo>
                      <a:pt x="1008" y="1030"/>
                    </a:lnTo>
                    <a:lnTo>
                      <a:pt x="1008" y="1003"/>
                    </a:lnTo>
                    <a:lnTo>
                      <a:pt x="1008" y="984"/>
                    </a:lnTo>
                    <a:lnTo>
                      <a:pt x="1000" y="969"/>
                    </a:lnTo>
                    <a:lnTo>
                      <a:pt x="997" y="962"/>
                    </a:lnTo>
                    <a:lnTo>
                      <a:pt x="989" y="962"/>
                    </a:lnTo>
                    <a:lnTo>
                      <a:pt x="974" y="965"/>
                    </a:lnTo>
                    <a:lnTo>
                      <a:pt x="970" y="969"/>
                    </a:lnTo>
                    <a:lnTo>
                      <a:pt x="966" y="981"/>
                    </a:lnTo>
                    <a:lnTo>
                      <a:pt x="966" y="992"/>
                    </a:lnTo>
                    <a:lnTo>
                      <a:pt x="944" y="996"/>
                    </a:lnTo>
                    <a:lnTo>
                      <a:pt x="929" y="977"/>
                    </a:lnTo>
                    <a:lnTo>
                      <a:pt x="929" y="954"/>
                    </a:lnTo>
                    <a:lnTo>
                      <a:pt x="929" y="950"/>
                    </a:lnTo>
                    <a:lnTo>
                      <a:pt x="925" y="947"/>
                    </a:lnTo>
                    <a:lnTo>
                      <a:pt x="921" y="943"/>
                    </a:lnTo>
                    <a:lnTo>
                      <a:pt x="895" y="928"/>
                    </a:lnTo>
                    <a:lnTo>
                      <a:pt x="887" y="924"/>
                    </a:lnTo>
                    <a:lnTo>
                      <a:pt x="883" y="924"/>
                    </a:lnTo>
                    <a:lnTo>
                      <a:pt x="883" y="916"/>
                    </a:lnTo>
                    <a:lnTo>
                      <a:pt x="883" y="909"/>
                    </a:lnTo>
                    <a:lnTo>
                      <a:pt x="887" y="898"/>
                    </a:lnTo>
                    <a:lnTo>
                      <a:pt x="895" y="882"/>
                    </a:lnTo>
                    <a:lnTo>
                      <a:pt x="906" y="871"/>
                    </a:lnTo>
                    <a:lnTo>
                      <a:pt x="1004" y="867"/>
                    </a:lnTo>
                    <a:lnTo>
                      <a:pt x="1008" y="856"/>
                    </a:lnTo>
                    <a:lnTo>
                      <a:pt x="1019" y="830"/>
                    </a:lnTo>
                    <a:lnTo>
                      <a:pt x="1023" y="811"/>
                    </a:lnTo>
                    <a:lnTo>
                      <a:pt x="1023" y="796"/>
                    </a:lnTo>
                    <a:lnTo>
                      <a:pt x="1023" y="781"/>
                    </a:lnTo>
                    <a:lnTo>
                      <a:pt x="1015" y="766"/>
                    </a:lnTo>
                    <a:lnTo>
                      <a:pt x="997" y="743"/>
                    </a:lnTo>
                    <a:lnTo>
                      <a:pt x="985" y="732"/>
                    </a:lnTo>
                    <a:lnTo>
                      <a:pt x="978" y="720"/>
                    </a:lnTo>
                    <a:lnTo>
                      <a:pt x="974" y="709"/>
                    </a:lnTo>
                    <a:lnTo>
                      <a:pt x="978" y="698"/>
                    </a:lnTo>
                    <a:lnTo>
                      <a:pt x="993" y="690"/>
                    </a:lnTo>
                    <a:lnTo>
                      <a:pt x="1015" y="679"/>
                    </a:lnTo>
                    <a:lnTo>
                      <a:pt x="1023" y="675"/>
                    </a:lnTo>
                    <a:lnTo>
                      <a:pt x="1038" y="667"/>
                    </a:lnTo>
                    <a:lnTo>
                      <a:pt x="1049" y="660"/>
                    </a:lnTo>
                    <a:lnTo>
                      <a:pt x="1057" y="652"/>
                    </a:lnTo>
                    <a:lnTo>
                      <a:pt x="1061" y="641"/>
                    </a:lnTo>
                    <a:lnTo>
                      <a:pt x="1065" y="630"/>
                    </a:lnTo>
                    <a:lnTo>
                      <a:pt x="1072" y="600"/>
                    </a:lnTo>
                    <a:lnTo>
                      <a:pt x="1072" y="584"/>
                    </a:lnTo>
                    <a:lnTo>
                      <a:pt x="1065" y="569"/>
                    </a:lnTo>
                    <a:lnTo>
                      <a:pt x="1053" y="562"/>
                    </a:lnTo>
                    <a:lnTo>
                      <a:pt x="1015" y="566"/>
                    </a:lnTo>
                    <a:lnTo>
                      <a:pt x="997" y="566"/>
                    </a:lnTo>
                    <a:lnTo>
                      <a:pt x="981" y="558"/>
                    </a:lnTo>
                    <a:lnTo>
                      <a:pt x="932" y="554"/>
                    </a:lnTo>
                    <a:lnTo>
                      <a:pt x="914" y="550"/>
                    </a:lnTo>
                    <a:lnTo>
                      <a:pt x="902" y="543"/>
                    </a:lnTo>
                    <a:lnTo>
                      <a:pt x="902" y="528"/>
                    </a:lnTo>
                    <a:lnTo>
                      <a:pt x="932" y="532"/>
                    </a:lnTo>
                    <a:lnTo>
                      <a:pt x="981" y="532"/>
                    </a:lnTo>
                    <a:lnTo>
                      <a:pt x="1015" y="520"/>
                    </a:lnTo>
                    <a:lnTo>
                      <a:pt x="1038" y="501"/>
                    </a:lnTo>
                    <a:lnTo>
                      <a:pt x="993" y="467"/>
                    </a:lnTo>
                    <a:lnTo>
                      <a:pt x="970" y="452"/>
                    </a:lnTo>
                    <a:lnTo>
                      <a:pt x="959" y="445"/>
                    </a:lnTo>
                    <a:lnTo>
                      <a:pt x="974" y="422"/>
                    </a:lnTo>
                    <a:lnTo>
                      <a:pt x="997" y="403"/>
                    </a:lnTo>
                    <a:lnTo>
                      <a:pt x="1012" y="388"/>
                    </a:lnTo>
                    <a:lnTo>
                      <a:pt x="1004" y="381"/>
                    </a:lnTo>
                    <a:lnTo>
                      <a:pt x="993" y="366"/>
                    </a:lnTo>
                    <a:lnTo>
                      <a:pt x="993" y="358"/>
                    </a:lnTo>
                    <a:lnTo>
                      <a:pt x="993" y="347"/>
                    </a:lnTo>
                    <a:lnTo>
                      <a:pt x="1004" y="343"/>
                    </a:lnTo>
                    <a:lnTo>
                      <a:pt x="1023" y="339"/>
                    </a:lnTo>
                    <a:lnTo>
                      <a:pt x="1053" y="320"/>
                    </a:lnTo>
                    <a:lnTo>
                      <a:pt x="1083" y="305"/>
                    </a:lnTo>
                    <a:lnTo>
                      <a:pt x="1110" y="283"/>
                    </a:lnTo>
                    <a:lnTo>
                      <a:pt x="1166" y="279"/>
                    </a:lnTo>
                    <a:lnTo>
                      <a:pt x="1219" y="245"/>
                    </a:lnTo>
                    <a:lnTo>
                      <a:pt x="1223" y="237"/>
                    </a:lnTo>
                    <a:lnTo>
                      <a:pt x="1219" y="234"/>
                    </a:lnTo>
                    <a:lnTo>
                      <a:pt x="1204" y="234"/>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8" name="Freeform 36"/>
              <p:cNvSpPr>
                <a:spLocks noChangeArrowheads="1"/>
              </p:cNvSpPr>
              <p:nvPr/>
            </p:nvSpPr>
            <p:spPr bwMode="auto">
              <a:xfrm>
                <a:off x="6028" y="6335"/>
                <a:ext cx="41" cy="36"/>
              </a:xfrm>
              <a:custGeom>
                <a:avLst/>
                <a:gdLst>
                  <a:gd name="T0" fmla="*/ 26 w 26"/>
                  <a:gd name="T1" fmla="*/ 11 h 23"/>
                  <a:gd name="T2" fmla="*/ 26 w 26"/>
                  <a:gd name="T3" fmla="*/ 11 h 23"/>
                  <a:gd name="T4" fmla="*/ 22 w 26"/>
                  <a:gd name="T5" fmla="*/ 19 h 23"/>
                  <a:gd name="T6" fmla="*/ 15 w 26"/>
                  <a:gd name="T7" fmla="*/ 23 h 23"/>
                  <a:gd name="T8" fmla="*/ 15 w 26"/>
                  <a:gd name="T9" fmla="*/ 23 h 23"/>
                  <a:gd name="T10" fmla="*/ 3 w 26"/>
                  <a:gd name="T11" fmla="*/ 19 h 23"/>
                  <a:gd name="T12" fmla="*/ 0 w 26"/>
                  <a:gd name="T13" fmla="*/ 11 h 23"/>
                  <a:gd name="T14" fmla="*/ 0 w 26"/>
                  <a:gd name="T15" fmla="*/ 11 h 23"/>
                  <a:gd name="T16" fmla="*/ 3 w 26"/>
                  <a:gd name="T17" fmla="*/ 0 h 23"/>
                  <a:gd name="T18" fmla="*/ 15 w 26"/>
                  <a:gd name="T19" fmla="*/ 0 h 23"/>
                  <a:gd name="T20" fmla="*/ 15 w 26"/>
                  <a:gd name="T21" fmla="*/ 0 h 23"/>
                  <a:gd name="T22" fmla="*/ 22 w 26"/>
                  <a:gd name="T23" fmla="*/ 0 h 23"/>
                  <a:gd name="T24" fmla="*/ 26 w 26"/>
                  <a:gd name="T25" fmla="*/ 11 h 23"/>
                  <a:gd name="T26" fmla="*/ 26 w 26"/>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3">
                    <a:moveTo>
                      <a:pt x="26" y="11"/>
                    </a:moveTo>
                    <a:lnTo>
                      <a:pt x="26" y="11"/>
                    </a:lnTo>
                    <a:lnTo>
                      <a:pt x="22" y="19"/>
                    </a:lnTo>
                    <a:lnTo>
                      <a:pt x="15" y="23"/>
                    </a:lnTo>
                    <a:lnTo>
                      <a:pt x="3" y="19"/>
                    </a:lnTo>
                    <a:lnTo>
                      <a:pt x="0" y="11"/>
                    </a:lnTo>
                    <a:lnTo>
                      <a:pt x="3" y="0"/>
                    </a:lnTo>
                    <a:lnTo>
                      <a:pt x="15" y="0"/>
                    </a:lnTo>
                    <a:lnTo>
                      <a:pt x="22" y="0"/>
                    </a:lnTo>
                    <a:lnTo>
                      <a:pt x="26"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9" name="Freeform 37"/>
              <p:cNvSpPr>
                <a:spLocks noChangeArrowheads="1"/>
              </p:cNvSpPr>
              <p:nvPr/>
            </p:nvSpPr>
            <p:spPr bwMode="auto">
              <a:xfrm>
                <a:off x="6003" y="6305"/>
                <a:ext cx="90" cy="90"/>
              </a:xfrm>
              <a:custGeom>
                <a:avLst/>
                <a:gdLst>
                  <a:gd name="T0" fmla="*/ 57 w 57"/>
                  <a:gd name="T1" fmla="*/ 30 h 57"/>
                  <a:gd name="T2" fmla="*/ 57 w 57"/>
                  <a:gd name="T3" fmla="*/ 30 h 57"/>
                  <a:gd name="T4" fmla="*/ 57 w 57"/>
                  <a:gd name="T5" fmla="*/ 42 h 57"/>
                  <a:gd name="T6" fmla="*/ 50 w 57"/>
                  <a:gd name="T7" fmla="*/ 49 h 57"/>
                  <a:gd name="T8" fmla="*/ 42 w 57"/>
                  <a:gd name="T9" fmla="*/ 57 h 57"/>
                  <a:gd name="T10" fmla="*/ 31 w 57"/>
                  <a:gd name="T11" fmla="*/ 57 h 57"/>
                  <a:gd name="T12" fmla="*/ 31 w 57"/>
                  <a:gd name="T13" fmla="*/ 57 h 57"/>
                  <a:gd name="T14" fmla="*/ 19 w 57"/>
                  <a:gd name="T15" fmla="*/ 57 h 57"/>
                  <a:gd name="T16" fmla="*/ 8 w 57"/>
                  <a:gd name="T17" fmla="*/ 49 h 57"/>
                  <a:gd name="T18" fmla="*/ 4 w 57"/>
                  <a:gd name="T19" fmla="*/ 42 h 57"/>
                  <a:gd name="T20" fmla="*/ 0 w 57"/>
                  <a:gd name="T21" fmla="*/ 30 h 57"/>
                  <a:gd name="T22" fmla="*/ 0 w 57"/>
                  <a:gd name="T23" fmla="*/ 30 h 57"/>
                  <a:gd name="T24" fmla="*/ 4 w 57"/>
                  <a:gd name="T25" fmla="*/ 19 h 57"/>
                  <a:gd name="T26" fmla="*/ 8 w 57"/>
                  <a:gd name="T27" fmla="*/ 8 h 57"/>
                  <a:gd name="T28" fmla="*/ 19 w 57"/>
                  <a:gd name="T29" fmla="*/ 4 h 57"/>
                  <a:gd name="T30" fmla="*/ 31 w 57"/>
                  <a:gd name="T31" fmla="*/ 0 h 57"/>
                  <a:gd name="T32" fmla="*/ 31 w 57"/>
                  <a:gd name="T33" fmla="*/ 0 h 57"/>
                  <a:gd name="T34" fmla="*/ 42 w 57"/>
                  <a:gd name="T35" fmla="*/ 4 h 57"/>
                  <a:gd name="T36" fmla="*/ 50 w 57"/>
                  <a:gd name="T37" fmla="*/ 8 h 57"/>
                  <a:gd name="T38" fmla="*/ 57 w 57"/>
                  <a:gd name="T39" fmla="*/ 19 h 57"/>
                  <a:gd name="T40" fmla="*/ 57 w 57"/>
                  <a:gd name="T41" fmla="*/ 30 h 57"/>
                  <a:gd name="T42" fmla="*/ 57 w 57"/>
                  <a:gd name="T4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7">
                    <a:moveTo>
                      <a:pt x="57" y="30"/>
                    </a:moveTo>
                    <a:lnTo>
                      <a:pt x="57" y="30"/>
                    </a:lnTo>
                    <a:lnTo>
                      <a:pt x="57" y="42"/>
                    </a:lnTo>
                    <a:lnTo>
                      <a:pt x="50" y="49"/>
                    </a:lnTo>
                    <a:lnTo>
                      <a:pt x="42" y="57"/>
                    </a:lnTo>
                    <a:lnTo>
                      <a:pt x="31" y="57"/>
                    </a:lnTo>
                    <a:lnTo>
                      <a:pt x="19" y="57"/>
                    </a:lnTo>
                    <a:lnTo>
                      <a:pt x="8" y="49"/>
                    </a:lnTo>
                    <a:lnTo>
                      <a:pt x="4" y="42"/>
                    </a:lnTo>
                    <a:lnTo>
                      <a:pt x="0" y="30"/>
                    </a:lnTo>
                    <a:lnTo>
                      <a:pt x="4" y="19"/>
                    </a:lnTo>
                    <a:lnTo>
                      <a:pt x="8" y="8"/>
                    </a:lnTo>
                    <a:lnTo>
                      <a:pt x="19" y="4"/>
                    </a:lnTo>
                    <a:lnTo>
                      <a:pt x="31" y="0"/>
                    </a:lnTo>
                    <a:lnTo>
                      <a:pt x="42" y="4"/>
                    </a:lnTo>
                    <a:lnTo>
                      <a:pt x="50" y="8"/>
                    </a:lnTo>
                    <a:lnTo>
                      <a:pt x="57" y="19"/>
                    </a:lnTo>
                    <a:lnTo>
                      <a:pt x="57" y="30"/>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0" name="Freeform 38"/>
              <p:cNvSpPr>
                <a:spLocks noChangeArrowheads="1"/>
              </p:cNvSpPr>
              <p:nvPr/>
            </p:nvSpPr>
            <p:spPr bwMode="auto">
              <a:xfrm>
                <a:off x="6865" y="7001"/>
                <a:ext cx="41" cy="35"/>
              </a:xfrm>
              <a:custGeom>
                <a:avLst/>
                <a:gdLst>
                  <a:gd name="T0" fmla="*/ 26 w 26"/>
                  <a:gd name="T1" fmla="*/ 11 h 22"/>
                  <a:gd name="T2" fmla="*/ 26 w 26"/>
                  <a:gd name="T3" fmla="*/ 11 h 22"/>
                  <a:gd name="T4" fmla="*/ 22 w 26"/>
                  <a:gd name="T5" fmla="*/ 18 h 22"/>
                  <a:gd name="T6" fmla="*/ 11 w 26"/>
                  <a:gd name="T7" fmla="*/ 22 h 22"/>
                  <a:gd name="T8" fmla="*/ 11 w 26"/>
                  <a:gd name="T9" fmla="*/ 22 h 22"/>
                  <a:gd name="T10" fmla="*/ 3 w 26"/>
                  <a:gd name="T11" fmla="*/ 18 h 22"/>
                  <a:gd name="T12" fmla="*/ 0 w 26"/>
                  <a:gd name="T13" fmla="*/ 11 h 22"/>
                  <a:gd name="T14" fmla="*/ 0 w 26"/>
                  <a:gd name="T15" fmla="*/ 11 h 22"/>
                  <a:gd name="T16" fmla="*/ 3 w 26"/>
                  <a:gd name="T17" fmla="*/ 0 h 22"/>
                  <a:gd name="T18" fmla="*/ 11 w 26"/>
                  <a:gd name="T19" fmla="*/ 0 h 22"/>
                  <a:gd name="T20" fmla="*/ 11 w 26"/>
                  <a:gd name="T21" fmla="*/ 0 h 22"/>
                  <a:gd name="T22" fmla="*/ 22 w 26"/>
                  <a:gd name="T23" fmla="*/ 0 h 22"/>
                  <a:gd name="T24" fmla="*/ 26 w 26"/>
                  <a:gd name="T25" fmla="*/ 11 h 22"/>
                  <a:gd name="T26" fmla="*/ 26 w 26"/>
                  <a:gd name="T2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2">
                    <a:moveTo>
                      <a:pt x="26" y="11"/>
                    </a:moveTo>
                    <a:lnTo>
                      <a:pt x="26" y="11"/>
                    </a:lnTo>
                    <a:lnTo>
                      <a:pt x="22" y="18"/>
                    </a:lnTo>
                    <a:lnTo>
                      <a:pt x="11" y="22"/>
                    </a:lnTo>
                    <a:lnTo>
                      <a:pt x="3" y="18"/>
                    </a:lnTo>
                    <a:lnTo>
                      <a:pt x="0" y="11"/>
                    </a:lnTo>
                    <a:lnTo>
                      <a:pt x="3" y="0"/>
                    </a:lnTo>
                    <a:lnTo>
                      <a:pt x="11" y="0"/>
                    </a:lnTo>
                    <a:lnTo>
                      <a:pt x="22" y="0"/>
                    </a:lnTo>
                    <a:lnTo>
                      <a:pt x="26"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1" name="Freeform 39"/>
              <p:cNvSpPr>
                <a:spLocks noChangeArrowheads="1"/>
              </p:cNvSpPr>
              <p:nvPr/>
            </p:nvSpPr>
            <p:spPr bwMode="auto">
              <a:xfrm>
                <a:off x="6840" y="6971"/>
                <a:ext cx="90" cy="88"/>
              </a:xfrm>
              <a:custGeom>
                <a:avLst/>
                <a:gdLst>
                  <a:gd name="T0" fmla="*/ 57 w 57"/>
                  <a:gd name="T1" fmla="*/ 30 h 56"/>
                  <a:gd name="T2" fmla="*/ 57 w 57"/>
                  <a:gd name="T3" fmla="*/ 30 h 56"/>
                  <a:gd name="T4" fmla="*/ 53 w 57"/>
                  <a:gd name="T5" fmla="*/ 41 h 56"/>
                  <a:gd name="T6" fmla="*/ 50 w 57"/>
                  <a:gd name="T7" fmla="*/ 49 h 56"/>
                  <a:gd name="T8" fmla="*/ 38 w 57"/>
                  <a:gd name="T9" fmla="*/ 56 h 56"/>
                  <a:gd name="T10" fmla="*/ 27 w 57"/>
                  <a:gd name="T11" fmla="*/ 56 h 56"/>
                  <a:gd name="T12" fmla="*/ 27 w 57"/>
                  <a:gd name="T13" fmla="*/ 56 h 56"/>
                  <a:gd name="T14" fmla="*/ 16 w 57"/>
                  <a:gd name="T15" fmla="*/ 56 h 56"/>
                  <a:gd name="T16" fmla="*/ 8 w 57"/>
                  <a:gd name="T17" fmla="*/ 49 h 56"/>
                  <a:gd name="T18" fmla="*/ 0 w 57"/>
                  <a:gd name="T19" fmla="*/ 41 h 56"/>
                  <a:gd name="T20" fmla="*/ 0 w 57"/>
                  <a:gd name="T21" fmla="*/ 30 h 56"/>
                  <a:gd name="T22" fmla="*/ 0 w 57"/>
                  <a:gd name="T23" fmla="*/ 30 h 56"/>
                  <a:gd name="T24" fmla="*/ 0 w 57"/>
                  <a:gd name="T25" fmla="*/ 19 h 56"/>
                  <a:gd name="T26" fmla="*/ 8 w 57"/>
                  <a:gd name="T27" fmla="*/ 7 h 56"/>
                  <a:gd name="T28" fmla="*/ 16 w 57"/>
                  <a:gd name="T29" fmla="*/ 3 h 56"/>
                  <a:gd name="T30" fmla="*/ 27 w 57"/>
                  <a:gd name="T31" fmla="*/ 0 h 56"/>
                  <a:gd name="T32" fmla="*/ 27 w 57"/>
                  <a:gd name="T33" fmla="*/ 0 h 56"/>
                  <a:gd name="T34" fmla="*/ 38 w 57"/>
                  <a:gd name="T35" fmla="*/ 3 h 56"/>
                  <a:gd name="T36" fmla="*/ 50 w 57"/>
                  <a:gd name="T37" fmla="*/ 7 h 56"/>
                  <a:gd name="T38" fmla="*/ 53 w 57"/>
                  <a:gd name="T39" fmla="*/ 19 h 56"/>
                  <a:gd name="T40" fmla="*/ 57 w 57"/>
                  <a:gd name="T41" fmla="*/ 30 h 56"/>
                  <a:gd name="T42" fmla="*/ 57 w 57"/>
                  <a:gd name="T43"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6">
                    <a:moveTo>
                      <a:pt x="57" y="30"/>
                    </a:moveTo>
                    <a:lnTo>
                      <a:pt x="57" y="30"/>
                    </a:lnTo>
                    <a:lnTo>
                      <a:pt x="53" y="41"/>
                    </a:lnTo>
                    <a:lnTo>
                      <a:pt x="50" y="49"/>
                    </a:lnTo>
                    <a:lnTo>
                      <a:pt x="38" y="56"/>
                    </a:lnTo>
                    <a:lnTo>
                      <a:pt x="27" y="56"/>
                    </a:lnTo>
                    <a:lnTo>
                      <a:pt x="16" y="56"/>
                    </a:lnTo>
                    <a:lnTo>
                      <a:pt x="8" y="49"/>
                    </a:lnTo>
                    <a:lnTo>
                      <a:pt x="0" y="41"/>
                    </a:lnTo>
                    <a:lnTo>
                      <a:pt x="0" y="30"/>
                    </a:lnTo>
                    <a:lnTo>
                      <a:pt x="0" y="19"/>
                    </a:lnTo>
                    <a:lnTo>
                      <a:pt x="8" y="7"/>
                    </a:lnTo>
                    <a:lnTo>
                      <a:pt x="16" y="3"/>
                    </a:lnTo>
                    <a:lnTo>
                      <a:pt x="27" y="0"/>
                    </a:lnTo>
                    <a:lnTo>
                      <a:pt x="38" y="3"/>
                    </a:lnTo>
                    <a:lnTo>
                      <a:pt x="50" y="7"/>
                    </a:lnTo>
                    <a:lnTo>
                      <a:pt x="53" y="19"/>
                    </a:lnTo>
                    <a:lnTo>
                      <a:pt x="57" y="30"/>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2" name="Freeform 40"/>
              <p:cNvSpPr>
                <a:spLocks noEditPoints="1" noChangeArrowheads="1"/>
              </p:cNvSpPr>
              <p:nvPr/>
            </p:nvSpPr>
            <p:spPr bwMode="auto">
              <a:xfrm>
                <a:off x="6579" y="7107"/>
                <a:ext cx="131" cy="131"/>
              </a:xfrm>
              <a:custGeom>
                <a:avLst/>
                <a:gdLst>
                  <a:gd name="T0" fmla="*/ 42 w 83"/>
                  <a:gd name="T1" fmla="*/ 18 h 83"/>
                  <a:gd name="T2" fmla="*/ 34 w 83"/>
                  <a:gd name="T3" fmla="*/ 18 h 83"/>
                  <a:gd name="T4" fmla="*/ 23 w 83"/>
                  <a:gd name="T5" fmla="*/ 22 h 83"/>
                  <a:gd name="T6" fmla="*/ 83 w 83"/>
                  <a:gd name="T7" fmla="*/ 33 h 83"/>
                  <a:gd name="T8" fmla="*/ 65 w 83"/>
                  <a:gd name="T9" fmla="*/ 22 h 83"/>
                  <a:gd name="T10" fmla="*/ 68 w 83"/>
                  <a:gd name="T11" fmla="*/ 22 h 83"/>
                  <a:gd name="T12" fmla="*/ 68 w 83"/>
                  <a:gd name="T13" fmla="*/ 18 h 83"/>
                  <a:gd name="T14" fmla="*/ 68 w 83"/>
                  <a:gd name="T15" fmla="*/ 18 h 83"/>
                  <a:gd name="T16" fmla="*/ 68 w 83"/>
                  <a:gd name="T17" fmla="*/ 18 h 83"/>
                  <a:gd name="T18" fmla="*/ 80 w 83"/>
                  <a:gd name="T19" fmla="*/ 7 h 83"/>
                  <a:gd name="T20" fmla="*/ 57 w 83"/>
                  <a:gd name="T21" fmla="*/ 0 h 83"/>
                  <a:gd name="T22" fmla="*/ 53 w 83"/>
                  <a:gd name="T23" fmla="*/ 3 h 83"/>
                  <a:gd name="T24" fmla="*/ 46 w 83"/>
                  <a:gd name="T25" fmla="*/ 3 h 83"/>
                  <a:gd name="T26" fmla="*/ 27 w 83"/>
                  <a:gd name="T27" fmla="*/ 7 h 83"/>
                  <a:gd name="T28" fmla="*/ 27 w 83"/>
                  <a:gd name="T29" fmla="*/ 18 h 83"/>
                  <a:gd name="T30" fmla="*/ 12 w 83"/>
                  <a:gd name="T31" fmla="*/ 3 h 83"/>
                  <a:gd name="T32" fmla="*/ 4 w 83"/>
                  <a:gd name="T33" fmla="*/ 11 h 83"/>
                  <a:gd name="T34" fmla="*/ 16 w 83"/>
                  <a:gd name="T35" fmla="*/ 22 h 83"/>
                  <a:gd name="T36" fmla="*/ 19 w 83"/>
                  <a:gd name="T37" fmla="*/ 18 h 83"/>
                  <a:gd name="T38" fmla="*/ 27 w 83"/>
                  <a:gd name="T39" fmla="*/ 15 h 83"/>
                  <a:gd name="T40" fmla="*/ 12 w 83"/>
                  <a:gd name="T41" fmla="*/ 3 h 83"/>
                  <a:gd name="T42" fmla="*/ 49 w 83"/>
                  <a:gd name="T43" fmla="*/ 22 h 83"/>
                  <a:gd name="T44" fmla="*/ 46 w 83"/>
                  <a:gd name="T45" fmla="*/ 18 h 83"/>
                  <a:gd name="T46" fmla="*/ 57 w 83"/>
                  <a:gd name="T47" fmla="*/ 22 h 83"/>
                  <a:gd name="T48" fmla="*/ 49 w 83"/>
                  <a:gd name="T49" fmla="*/ 22 h 83"/>
                  <a:gd name="T50" fmla="*/ 49 w 83"/>
                  <a:gd name="T51" fmla="*/ 22 h 83"/>
                  <a:gd name="T52" fmla="*/ 12 w 83"/>
                  <a:gd name="T53" fmla="*/ 41 h 83"/>
                  <a:gd name="T54" fmla="*/ 19 w 83"/>
                  <a:gd name="T55" fmla="*/ 33 h 83"/>
                  <a:gd name="T56" fmla="*/ 0 w 83"/>
                  <a:gd name="T57" fmla="*/ 30 h 83"/>
                  <a:gd name="T58" fmla="*/ 12 w 83"/>
                  <a:gd name="T59" fmla="*/ 41 h 83"/>
                  <a:gd name="T60" fmla="*/ 12 w 83"/>
                  <a:gd name="T61" fmla="*/ 41 h 83"/>
                  <a:gd name="T62" fmla="*/ 23 w 83"/>
                  <a:gd name="T63" fmla="*/ 75 h 83"/>
                  <a:gd name="T64" fmla="*/ 46 w 83"/>
                  <a:gd name="T65" fmla="*/ 83 h 83"/>
                  <a:gd name="T66" fmla="*/ 57 w 83"/>
                  <a:gd name="T67" fmla="*/ 75 h 83"/>
                  <a:gd name="T68" fmla="*/ 80 w 83"/>
                  <a:gd name="T69" fmla="*/ 67 h 83"/>
                  <a:gd name="T70" fmla="*/ 57 w 83"/>
                  <a:gd name="T71" fmla="*/ 64 h 83"/>
                  <a:gd name="T72" fmla="*/ 76 w 83"/>
                  <a:gd name="T73" fmla="*/ 33 h 83"/>
                  <a:gd name="T74" fmla="*/ 27 w 83"/>
                  <a:gd name="T75" fmla="*/ 64 h 83"/>
                  <a:gd name="T76" fmla="*/ 46 w 83"/>
                  <a:gd name="T77" fmla="*/ 67 h 83"/>
                  <a:gd name="T78" fmla="*/ 23 w 83"/>
                  <a:gd name="T79" fmla="*/ 67 h 83"/>
                  <a:gd name="T80" fmla="*/ 38 w 83"/>
                  <a:gd name="T81" fmla="*/ 41 h 83"/>
                  <a:gd name="T82" fmla="*/ 65 w 83"/>
                  <a:gd name="T83" fmla="*/ 45 h 83"/>
                  <a:gd name="T84" fmla="*/ 38 w 83"/>
                  <a:gd name="T85" fmla="*/ 45 h 83"/>
                  <a:gd name="T86" fmla="*/ 23 w 83"/>
                  <a:gd name="T87" fmla="*/ 49 h 83"/>
                  <a:gd name="T88" fmla="*/ 16 w 83"/>
                  <a:gd name="T89" fmla="*/ 49 h 83"/>
                  <a:gd name="T90" fmla="*/ 12 w 83"/>
                  <a:gd name="T91" fmla="*/ 45 h 83"/>
                  <a:gd name="T92" fmla="*/ 0 w 83"/>
                  <a:gd name="T93" fmla="*/ 75 h 83"/>
                  <a:gd name="T94" fmla="*/ 12 w 83"/>
                  <a:gd name="T95" fmla="*/ 83 h 83"/>
                  <a:gd name="T96" fmla="*/ 23 w 83"/>
                  <a:gd name="T97" fmla="*/ 49 h 83"/>
                  <a:gd name="T98" fmla="*/ 65 w 83"/>
                  <a:gd name="T99" fmla="*/ 52 h 83"/>
                  <a:gd name="T100" fmla="*/ 38 w 83"/>
                  <a:gd name="T101" fmla="*/ 56 h 83"/>
                  <a:gd name="T102" fmla="*/ 65 w 83"/>
                  <a:gd name="T103"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83">
                    <a:moveTo>
                      <a:pt x="27" y="18"/>
                    </a:moveTo>
                    <a:lnTo>
                      <a:pt x="42" y="18"/>
                    </a:lnTo>
                    <a:lnTo>
                      <a:pt x="34" y="18"/>
                    </a:lnTo>
                    <a:lnTo>
                      <a:pt x="38" y="22"/>
                    </a:lnTo>
                    <a:lnTo>
                      <a:pt x="23" y="22"/>
                    </a:lnTo>
                    <a:lnTo>
                      <a:pt x="23" y="33"/>
                    </a:lnTo>
                    <a:lnTo>
                      <a:pt x="83" y="33"/>
                    </a:lnTo>
                    <a:lnTo>
                      <a:pt x="83" y="22"/>
                    </a:lnTo>
                    <a:lnTo>
                      <a:pt x="65" y="22"/>
                    </a:lnTo>
                    <a:lnTo>
                      <a:pt x="68" y="22"/>
                    </a:lnTo>
                    <a:lnTo>
                      <a:pt x="68" y="18"/>
                    </a:lnTo>
                    <a:lnTo>
                      <a:pt x="80" y="18"/>
                    </a:lnTo>
                    <a:lnTo>
                      <a:pt x="80" y="7"/>
                    </a:lnTo>
                    <a:lnTo>
                      <a:pt x="57" y="7"/>
                    </a:lnTo>
                    <a:lnTo>
                      <a:pt x="57" y="0"/>
                    </a:lnTo>
                    <a:lnTo>
                      <a:pt x="53" y="3"/>
                    </a:lnTo>
                    <a:lnTo>
                      <a:pt x="46" y="3"/>
                    </a:lnTo>
                    <a:lnTo>
                      <a:pt x="46" y="7"/>
                    </a:lnTo>
                    <a:lnTo>
                      <a:pt x="27" y="7"/>
                    </a:lnTo>
                    <a:lnTo>
                      <a:pt x="27" y="18"/>
                    </a:lnTo>
                    <a:close/>
                    <a:moveTo>
                      <a:pt x="12" y="3"/>
                    </a:moveTo>
                    <a:lnTo>
                      <a:pt x="12" y="3"/>
                    </a:lnTo>
                    <a:lnTo>
                      <a:pt x="4" y="11"/>
                    </a:lnTo>
                    <a:lnTo>
                      <a:pt x="16" y="22"/>
                    </a:lnTo>
                    <a:lnTo>
                      <a:pt x="19" y="18"/>
                    </a:lnTo>
                    <a:lnTo>
                      <a:pt x="27" y="15"/>
                    </a:lnTo>
                    <a:lnTo>
                      <a:pt x="12" y="3"/>
                    </a:lnTo>
                    <a:close/>
                    <a:moveTo>
                      <a:pt x="49" y="22"/>
                    </a:moveTo>
                    <a:lnTo>
                      <a:pt x="49" y="22"/>
                    </a:lnTo>
                    <a:lnTo>
                      <a:pt x="46" y="18"/>
                    </a:lnTo>
                    <a:lnTo>
                      <a:pt x="57" y="18"/>
                    </a:lnTo>
                    <a:lnTo>
                      <a:pt x="57" y="22"/>
                    </a:lnTo>
                    <a:lnTo>
                      <a:pt x="49" y="22"/>
                    </a:lnTo>
                    <a:close/>
                    <a:moveTo>
                      <a:pt x="12" y="41"/>
                    </a:moveTo>
                    <a:lnTo>
                      <a:pt x="19" y="33"/>
                    </a:lnTo>
                    <a:lnTo>
                      <a:pt x="8" y="22"/>
                    </a:lnTo>
                    <a:lnTo>
                      <a:pt x="0" y="30"/>
                    </a:lnTo>
                    <a:lnTo>
                      <a:pt x="12" y="41"/>
                    </a:lnTo>
                    <a:close/>
                    <a:moveTo>
                      <a:pt x="23" y="67"/>
                    </a:moveTo>
                    <a:lnTo>
                      <a:pt x="23" y="75"/>
                    </a:lnTo>
                    <a:lnTo>
                      <a:pt x="46" y="75"/>
                    </a:lnTo>
                    <a:lnTo>
                      <a:pt x="46" y="83"/>
                    </a:lnTo>
                    <a:lnTo>
                      <a:pt x="57" y="83"/>
                    </a:lnTo>
                    <a:lnTo>
                      <a:pt x="57" y="75"/>
                    </a:lnTo>
                    <a:lnTo>
                      <a:pt x="80" y="75"/>
                    </a:lnTo>
                    <a:lnTo>
                      <a:pt x="80" y="67"/>
                    </a:lnTo>
                    <a:lnTo>
                      <a:pt x="57" y="67"/>
                    </a:lnTo>
                    <a:lnTo>
                      <a:pt x="57" y="64"/>
                    </a:lnTo>
                    <a:lnTo>
                      <a:pt x="76" y="64"/>
                    </a:lnTo>
                    <a:lnTo>
                      <a:pt x="76" y="33"/>
                    </a:lnTo>
                    <a:lnTo>
                      <a:pt x="31" y="33"/>
                    </a:lnTo>
                    <a:lnTo>
                      <a:pt x="27" y="64"/>
                    </a:lnTo>
                    <a:lnTo>
                      <a:pt x="46" y="64"/>
                    </a:lnTo>
                    <a:lnTo>
                      <a:pt x="46" y="67"/>
                    </a:lnTo>
                    <a:lnTo>
                      <a:pt x="23" y="67"/>
                    </a:lnTo>
                    <a:close/>
                    <a:moveTo>
                      <a:pt x="38" y="45"/>
                    </a:moveTo>
                    <a:lnTo>
                      <a:pt x="38" y="41"/>
                    </a:lnTo>
                    <a:lnTo>
                      <a:pt x="65" y="41"/>
                    </a:lnTo>
                    <a:lnTo>
                      <a:pt x="65" y="45"/>
                    </a:lnTo>
                    <a:lnTo>
                      <a:pt x="38" y="45"/>
                    </a:lnTo>
                    <a:close/>
                    <a:moveTo>
                      <a:pt x="23" y="49"/>
                    </a:moveTo>
                    <a:lnTo>
                      <a:pt x="23" y="49"/>
                    </a:lnTo>
                    <a:lnTo>
                      <a:pt x="16" y="49"/>
                    </a:lnTo>
                    <a:lnTo>
                      <a:pt x="12" y="45"/>
                    </a:lnTo>
                    <a:lnTo>
                      <a:pt x="0" y="75"/>
                    </a:lnTo>
                    <a:lnTo>
                      <a:pt x="12" y="83"/>
                    </a:lnTo>
                    <a:lnTo>
                      <a:pt x="23" y="49"/>
                    </a:lnTo>
                    <a:close/>
                    <a:moveTo>
                      <a:pt x="65" y="52"/>
                    </a:moveTo>
                    <a:lnTo>
                      <a:pt x="65" y="56"/>
                    </a:lnTo>
                    <a:lnTo>
                      <a:pt x="38" y="56"/>
                    </a:lnTo>
                    <a:lnTo>
                      <a:pt x="38" y="52"/>
                    </a:lnTo>
                    <a:lnTo>
                      <a:pt x="65"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3" name="Freeform 41"/>
              <p:cNvSpPr>
                <a:spLocks noEditPoints="1" noChangeArrowheads="1"/>
              </p:cNvSpPr>
              <p:nvPr/>
            </p:nvSpPr>
            <p:spPr bwMode="auto">
              <a:xfrm>
                <a:off x="6722" y="7112"/>
                <a:ext cx="124" cy="126"/>
              </a:xfrm>
              <a:custGeom>
                <a:avLst/>
                <a:gdLst>
                  <a:gd name="T0" fmla="*/ 60 w 79"/>
                  <a:gd name="T1" fmla="*/ 19 h 80"/>
                  <a:gd name="T2" fmla="*/ 53 w 79"/>
                  <a:gd name="T3" fmla="*/ 12 h 80"/>
                  <a:gd name="T4" fmla="*/ 53 w 79"/>
                  <a:gd name="T5" fmla="*/ 8 h 80"/>
                  <a:gd name="T6" fmla="*/ 53 w 79"/>
                  <a:gd name="T7" fmla="*/ 4 h 80"/>
                  <a:gd name="T8" fmla="*/ 49 w 79"/>
                  <a:gd name="T9" fmla="*/ 4 h 80"/>
                  <a:gd name="T10" fmla="*/ 41 w 79"/>
                  <a:gd name="T11" fmla="*/ 4 h 80"/>
                  <a:gd name="T12" fmla="*/ 41 w 79"/>
                  <a:gd name="T13" fmla="*/ 38 h 80"/>
                  <a:gd name="T14" fmla="*/ 38 w 79"/>
                  <a:gd name="T15" fmla="*/ 19 h 80"/>
                  <a:gd name="T16" fmla="*/ 30 w 79"/>
                  <a:gd name="T17" fmla="*/ 8 h 80"/>
                  <a:gd name="T18" fmla="*/ 30 w 79"/>
                  <a:gd name="T19" fmla="*/ 4 h 80"/>
                  <a:gd name="T20" fmla="*/ 30 w 79"/>
                  <a:gd name="T21" fmla="*/ 0 h 80"/>
                  <a:gd name="T22" fmla="*/ 26 w 79"/>
                  <a:gd name="T23" fmla="*/ 0 h 80"/>
                  <a:gd name="T24" fmla="*/ 19 w 79"/>
                  <a:gd name="T25" fmla="*/ 0 h 80"/>
                  <a:gd name="T26" fmla="*/ 19 w 79"/>
                  <a:gd name="T27" fmla="*/ 46 h 80"/>
                  <a:gd name="T28" fmla="*/ 15 w 79"/>
                  <a:gd name="T29" fmla="*/ 61 h 80"/>
                  <a:gd name="T30" fmla="*/ 0 w 79"/>
                  <a:gd name="T31" fmla="*/ 72 h 80"/>
                  <a:gd name="T32" fmla="*/ 11 w 79"/>
                  <a:gd name="T33" fmla="*/ 80 h 80"/>
                  <a:gd name="T34" fmla="*/ 23 w 79"/>
                  <a:gd name="T35" fmla="*/ 68 h 80"/>
                  <a:gd name="T36" fmla="*/ 26 w 79"/>
                  <a:gd name="T37" fmla="*/ 61 h 80"/>
                  <a:gd name="T38" fmla="*/ 30 w 79"/>
                  <a:gd name="T39" fmla="*/ 27 h 80"/>
                  <a:gd name="T40" fmla="*/ 34 w 79"/>
                  <a:gd name="T41" fmla="*/ 49 h 80"/>
                  <a:gd name="T42" fmla="*/ 38 w 79"/>
                  <a:gd name="T43" fmla="*/ 49 h 80"/>
                  <a:gd name="T44" fmla="*/ 41 w 79"/>
                  <a:gd name="T45" fmla="*/ 46 h 80"/>
                  <a:gd name="T46" fmla="*/ 53 w 79"/>
                  <a:gd name="T47" fmla="*/ 76 h 80"/>
                  <a:gd name="T48" fmla="*/ 53 w 79"/>
                  <a:gd name="T49" fmla="*/ 23 h 80"/>
                  <a:gd name="T50" fmla="*/ 57 w 79"/>
                  <a:gd name="T51" fmla="*/ 49 h 80"/>
                  <a:gd name="T52" fmla="*/ 64 w 79"/>
                  <a:gd name="T53" fmla="*/ 80 h 80"/>
                  <a:gd name="T54" fmla="*/ 75 w 79"/>
                  <a:gd name="T55" fmla="*/ 8 h 80"/>
                  <a:gd name="T56" fmla="*/ 75 w 79"/>
                  <a:gd name="T57" fmla="*/ 0 h 80"/>
                  <a:gd name="T58" fmla="*/ 79 w 79"/>
                  <a:gd name="T59" fmla="*/ 0 h 80"/>
                  <a:gd name="T60" fmla="*/ 75 w 79"/>
                  <a:gd name="T61" fmla="*/ 0 h 80"/>
                  <a:gd name="T62" fmla="*/ 64 w 79"/>
                  <a:gd name="T63" fmla="*/ 0 h 80"/>
                  <a:gd name="T64" fmla="*/ 64 w 79"/>
                  <a:gd name="T65" fmla="*/ 38 h 80"/>
                  <a:gd name="T66" fmla="*/ 60 w 79"/>
                  <a:gd name="T67" fmla="*/ 19 h 80"/>
                  <a:gd name="T68" fmla="*/ 15 w 79"/>
                  <a:gd name="T69" fmla="*/ 38 h 80"/>
                  <a:gd name="T70" fmla="*/ 15 w 79"/>
                  <a:gd name="T71" fmla="*/ 23 h 80"/>
                  <a:gd name="T72" fmla="*/ 8 w 79"/>
                  <a:gd name="T73" fmla="*/ 19 h 80"/>
                  <a:gd name="T74" fmla="*/ 8 w 79"/>
                  <a:gd name="T75" fmla="*/ 23 h 80"/>
                  <a:gd name="T76" fmla="*/ 0 w 79"/>
                  <a:gd name="T77" fmla="*/ 46 h 80"/>
                  <a:gd name="T78" fmla="*/ 11 w 79"/>
                  <a:gd name="T79" fmla="*/ 49 h 80"/>
                  <a:gd name="T80" fmla="*/ 15 w 79"/>
                  <a:gd name="T81" fmla="*/ 38 h 80"/>
                  <a:gd name="T82" fmla="*/ 15 w 79"/>
                  <a:gd name="T8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80">
                    <a:moveTo>
                      <a:pt x="60" y="19"/>
                    </a:moveTo>
                    <a:lnTo>
                      <a:pt x="60" y="19"/>
                    </a:lnTo>
                    <a:lnTo>
                      <a:pt x="53" y="23"/>
                    </a:lnTo>
                    <a:lnTo>
                      <a:pt x="53" y="12"/>
                    </a:lnTo>
                    <a:lnTo>
                      <a:pt x="53" y="8"/>
                    </a:lnTo>
                    <a:lnTo>
                      <a:pt x="53" y="4"/>
                    </a:lnTo>
                    <a:lnTo>
                      <a:pt x="49" y="4"/>
                    </a:lnTo>
                    <a:lnTo>
                      <a:pt x="41" y="4"/>
                    </a:lnTo>
                    <a:lnTo>
                      <a:pt x="41" y="38"/>
                    </a:lnTo>
                    <a:lnTo>
                      <a:pt x="38" y="19"/>
                    </a:lnTo>
                    <a:lnTo>
                      <a:pt x="30" y="23"/>
                    </a:lnTo>
                    <a:lnTo>
                      <a:pt x="30" y="8"/>
                    </a:lnTo>
                    <a:lnTo>
                      <a:pt x="30" y="4"/>
                    </a:lnTo>
                    <a:lnTo>
                      <a:pt x="30" y="0"/>
                    </a:lnTo>
                    <a:lnTo>
                      <a:pt x="26" y="0"/>
                    </a:lnTo>
                    <a:lnTo>
                      <a:pt x="19" y="0"/>
                    </a:lnTo>
                    <a:lnTo>
                      <a:pt x="19" y="46"/>
                    </a:lnTo>
                    <a:lnTo>
                      <a:pt x="15" y="53"/>
                    </a:lnTo>
                    <a:lnTo>
                      <a:pt x="15" y="61"/>
                    </a:lnTo>
                    <a:lnTo>
                      <a:pt x="0" y="72"/>
                    </a:lnTo>
                    <a:lnTo>
                      <a:pt x="11" y="80"/>
                    </a:lnTo>
                    <a:lnTo>
                      <a:pt x="23" y="68"/>
                    </a:lnTo>
                    <a:lnTo>
                      <a:pt x="26" y="61"/>
                    </a:lnTo>
                    <a:lnTo>
                      <a:pt x="30" y="42"/>
                    </a:lnTo>
                    <a:lnTo>
                      <a:pt x="30" y="27"/>
                    </a:lnTo>
                    <a:lnTo>
                      <a:pt x="34" y="49"/>
                    </a:lnTo>
                    <a:lnTo>
                      <a:pt x="38" y="49"/>
                    </a:lnTo>
                    <a:lnTo>
                      <a:pt x="41" y="46"/>
                    </a:lnTo>
                    <a:lnTo>
                      <a:pt x="41" y="76"/>
                    </a:lnTo>
                    <a:lnTo>
                      <a:pt x="53" y="76"/>
                    </a:lnTo>
                    <a:lnTo>
                      <a:pt x="53" y="23"/>
                    </a:lnTo>
                    <a:lnTo>
                      <a:pt x="57" y="49"/>
                    </a:lnTo>
                    <a:lnTo>
                      <a:pt x="64" y="49"/>
                    </a:lnTo>
                    <a:lnTo>
                      <a:pt x="64" y="80"/>
                    </a:lnTo>
                    <a:lnTo>
                      <a:pt x="75" y="80"/>
                    </a:lnTo>
                    <a:lnTo>
                      <a:pt x="75" y="8"/>
                    </a:lnTo>
                    <a:lnTo>
                      <a:pt x="75" y="0"/>
                    </a:lnTo>
                    <a:lnTo>
                      <a:pt x="79" y="0"/>
                    </a:lnTo>
                    <a:lnTo>
                      <a:pt x="75" y="0"/>
                    </a:lnTo>
                    <a:lnTo>
                      <a:pt x="64" y="0"/>
                    </a:lnTo>
                    <a:lnTo>
                      <a:pt x="64" y="38"/>
                    </a:lnTo>
                    <a:lnTo>
                      <a:pt x="60" y="19"/>
                    </a:lnTo>
                    <a:close/>
                    <a:moveTo>
                      <a:pt x="15" y="38"/>
                    </a:moveTo>
                    <a:lnTo>
                      <a:pt x="15" y="38"/>
                    </a:lnTo>
                    <a:lnTo>
                      <a:pt x="15" y="23"/>
                    </a:lnTo>
                    <a:lnTo>
                      <a:pt x="8" y="19"/>
                    </a:lnTo>
                    <a:lnTo>
                      <a:pt x="8" y="23"/>
                    </a:lnTo>
                    <a:lnTo>
                      <a:pt x="0" y="46"/>
                    </a:lnTo>
                    <a:lnTo>
                      <a:pt x="11" y="49"/>
                    </a:lnTo>
                    <a:lnTo>
                      <a:pt x="15"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4" name="Freeform 42"/>
              <p:cNvSpPr>
                <a:spLocks noChangeArrowheads="1"/>
              </p:cNvSpPr>
              <p:nvPr/>
            </p:nvSpPr>
            <p:spPr bwMode="auto">
              <a:xfrm>
                <a:off x="6870" y="7107"/>
                <a:ext cx="126" cy="131"/>
              </a:xfrm>
              <a:custGeom>
                <a:avLst/>
                <a:gdLst>
                  <a:gd name="T0" fmla="*/ 46 w 80"/>
                  <a:gd name="T1" fmla="*/ 11 h 83"/>
                  <a:gd name="T2" fmla="*/ 46 w 80"/>
                  <a:gd name="T3" fmla="*/ 11 h 83"/>
                  <a:gd name="T4" fmla="*/ 46 w 80"/>
                  <a:gd name="T5" fmla="*/ 7 h 83"/>
                  <a:gd name="T6" fmla="*/ 46 w 80"/>
                  <a:gd name="T7" fmla="*/ 7 h 83"/>
                  <a:gd name="T8" fmla="*/ 42 w 80"/>
                  <a:gd name="T9" fmla="*/ 0 h 83"/>
                  <a:gd name="T10" fmla="*/ 42 w 80"/>
                  <a:gd name="T11" fmla="*/ 0 h 83"/>
                  <a:gd name="T12" fmla="*/ 38 w 80"/>
                  <a:gd name="T13" fmla="*/ 3 h 83"/>
                  <a:gd name="T14" fmla="*/ 38 w 80"/>
                  <a:gd name="T15" fmla="*/ 3 h 83"/>
                  <a:gd name="T16" fmla="*/ 31 w 80"/>
                  <a:gd name="T17" fmla="*/ 3 h 83"/>
                  <a:gd name="T18" fmla="*/ 31 w 80"/>
                  <a:gd name="T19" fmla="*/ 3 h 83"/>
                  <a:gd name="T20" fmla="*/ 34 w 80"/>
                  <a:gd name="T21" fmla="*/ 15 h 83"/>
                  <a:gd name="T22" fmla="*/ 0 w 80"/>
                  <a:gd name="T23" fmla="*/ 15 h 83"/>
                  <a:gd name="T24" fmla="*/ 0 w 80"/>
                  <a:gd name="T25" fmla="*/ 26 h 83"/>
                  <a:gd name="T26" fmla="*/ 34 w 80"/>
                  <a:gd name="T27" fmla="*/ 26 h 83"/>
                  <a:gd name="T28" fmla="*/ 34 w 80"/>
                  <a:gd name="T29" fmla="*/ 33 h 83"/>
                  <a:gd name="T30" fmla="*/ 8 w 80"/>
                  <a:gd name="T31" fmla="*/ 33 h 83"/>
                  <a:gd name="T32" fmla="*/ 8 w 80"/>
                  <a:gd name="T33" fmla="*/ 75 h 83"/>
                  <a:gd name="T34" fmla="*/ 19 w 80"/>
                  <a:gd name="T35" fmla="*/ 75 h 83"/>
                  <a:gd name="T36" fmla="*/ 19 w 80"/>
                  <a:gd name="T37" fmla="*/ 45 h 83"/>
                  <a:gd name="T38" fmla="*/ 34 w 80"/>
                  <a:gd name="T39" fmla="*/ 45 h 83"/>
                  <a:gd name="T40" fmla="*/ 34 w 80"/>
                  <a:gd name="T41" fmla="*/ 83 h 83"/>
                  <a:gd name="T42" fmla="*/ 46 w 80"/>
                  <a:gd name="T43" fmla="*/ 83 h 83"/>
                  <a:gd name="T44" fmla="*/ 46 w 80"/>
                  <a:gd name="T45" fmla="*/ 45 h 83"/>
                  <a:gd name="T46" fmla="*/ 57 w 80"/>
                  <a:gd name="T47" fmla="*/ 45 h 83"/>
                  <a:gd name="T48" fmla="*/ 57 w 80"/>
                  <a:gd name="T49" fmla="*/ 64 h 83"/>
                  <a:gd name="T50" fmla="*/ 57 w 80"/>
                  <a:gd name="T51" fmla="*/ 64 h 83"/>
                  <a:gd name="T52" fmla="*/ 53 w 80"/>
                  <a:gd name="T53" fmla="*/ 64 h 83"/>
                  <a:gd name="T54" fmla="*/ 46 w 80"/>
                  <a:gd name="T55" fmla="*/ 64 h 83"/>
                  <a:gd name="T56" fmla="*/ 46 w 80"/>
                  <a:gd name="T57" fmla="*/ 64 h 83"/>
                  <a:gd name="T58" fmla="*/ 49 w 80"/>
                  <a:gd name="T59" fmla="*/ 75 h 83"/>
                  <a:gd name="T60" fmla="*/ 49 w 80"/>
                  <a:gd name="T61" fmla="*/ 75 h 83"/>
                  <a:gd name="T62" fmla="*/ 64 w 80"/>
                  <a:gd name="T63" fmla="*/ 75 h 83"/>
                  <a:gd name="T64" fmla="*/ 68 w 80"/>
                  <a:gd name="T65" fmla="*/ 71 h 83"/>
                  <a:gd name="T66" fmla="*/ 68 w 80"/>
                  <a:gd name="T67" fmla="*/ 67 h 83"/>
                  <a:gd name="T68" fmla="*/ 68 w 80"/>
                  <a:gd name="T69" fmla="*/ 33 h 83"/>
                  <a:gd name="T70" fmla="*/ 46 w 80"/>
                  <a:gd name="T71" fmla="*/ 33 h 83"/>
                  <a:gd name="T72" fmla="*/ 46 w 80"/>
                  <a:gd name="T73" fmla="*/ 26 h 83"/>
                  <a:gd name="T74" fmla="*/ 80 w 80"/>
                  <a:gd name="T75" fmla="*/ 26 h 83"/>
                  <a:gd name="T76" fmla="*/ 80 w 80"/>
                  <a:gd name="T77" fmla="*/ 15 h 83"/>
                  <a:gd name="T78" fmla="*/ 38 w 80"/>
                  <a:gd name="T79" fmla="*/ 15 h 83"/>
                  <a:gd name="T80" fmla="*/ 38 w 80"/>
                  <a:gd name="T81" fmla="*/ 15 h 83"/>
                  <a:gd name="T82" fmla="*/ 46 w 80"/>
                  <a:gd name="T83" fmla="*/ 11 h 83"/>
                  <a:gd name="T84" fmla="*/ 46 w 80"/>
                  <a:gd name="T85" fmla="*/ 11 h 83"/>
                  <a:gd name="T86" fmla="*/ 46 w 80"/>
                  <a:gd name="T8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83">
                    <a:moveTo>
                      <a:pt x="46" y="11"/>
                    </a:moveTo>
                    <a:lnTo>
                      <a:pt x="46" y="11"/>
                    </a:lnTo>
                    <a:lnTo>
                      <a:pt x="46" y="7"/>
                    </a:lnTo>
                    <a:lnTo>
                      <a:pt x="42" y="0"/>
                    </a:lnTo>
                    <a:lnTo>
                      <a:pt x="38" y="3"/>
                    </a:lnTo>
                    <a:lnTo>
                      <a:pt x="31" y="3"/>
                    </a:lnTo>
                    <a:lnTo>
                      <a:pt x="34" y="15"/>
                    </a:lnTo>
                    <a:lnTo>
                      <a:pt x="0" y="15"/>
                    </a:lnTo>
                    <a:lnTo>
                      <a:pt x="0" y="26"/>
                    </a:lnTo>
                    <a:lnTo>
                      <a:pt x="34" y="26"/>
                    </a:lnTo>
                    <a:lnTo>
                      <a:pt x="34" y="33"/>
                    </a:lnTo>
                    <a:lnTo>
                      <a:pt x="8" y="33"/>
                    </a:lnTo>
                    <a:lnTo>
                      <a:pt x="8" y="75"/>
                    </a:lnTo>
                    <a:lnTo>
                      <a:pt x="19" y="75"/>
                    </a:lnTo>
                    <a:lnTo>
                      <a:pt x="19" y="45"/>
                    </a:lnTo>
                    <a:lnTo>
                      <a:pt x="34" y="45"/>
                    </a:lnTo>
                    <a:lnTo>
                      <a:pt x="34" y="83"/>
                    </a:lnTo>
                    <a:lnTo>
                      <a:pt x="46" y="83"/>
                    </a:lnTo>
                    <a:lnTo>
                      <a:pt x="46" y="45"/>
                    </a:lnTo>
                    <a:lnTo>
                      <a:pt x="57" y="45"/>
                    </a:lnTo>
                    <a:lnTo>
                      <a:pt x="57" y="64"/>
                    </a:lnTo>
                    <a:lnTo>
                      <a:pt x="53" y="64"/>
                    </a:lnTo>
                    <a:lnTo>
                      <a:pt x="46" y="64"/>
                    </a:lnTo>
                    <a:lnTo>
                      <a:pt x="49" y="75"/>
                    </a:lnTo>
                    <a:lnTo>
                      <a:pt x="64" y="75"/>
                    </a:lnTo>
                    <a:lnTo>
                      <a:pt x="68" y="71"/>
                    </a:lnTo>
                    <a:lnTo>
                      <a:pt x="68" y="67"/>
                    </a:lnTo>
                    <a:lnTo>
                      <a:pt x="68" y="33"/>
                    </a:lnTo>
                    <a:lnTo>
                      <a:pt x="46" y="33"/>
                    </a:lnTo>
                    <a:lnTo>
                      <a:pt x="46" y="26"/>
                    </a:lnTo>
                    <a:lnTo>
                      <a:pt x="80" y="26"/>
                    </a:lnTo>
                    <a:lnTo>
                      <a:pt x="80" y="15"/>
                    </a:lnTo>
                    <a:lnTo>
                      <a:pt x="38" y="15"/>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5" name="Freeform 43"/>
              <p:cNvSpPr>
                <a:spLocks noChangeArrowheads="1"/>
              </p:cNvSpPr>
              <p:nvPr/>
            </p:nvSpPr>
            <p:spPr bwMode="auto">
              <a:xfrm>
                <a:off x="5511" y="6288"/>
                <a:ext cx="126" cy="124"/>
              </a:xfrm>
              <a:custGeom>
                <a:avLst/>
                <a:gdLst>
                  <a:gd name="T0" fmla="*/ 0 w 80"/>
                  <a:gd name="T1" fmla="*/ 72 h 79"/>
                  <a:gd name="T2" fmla="*/ 12 w 80"/>
                  <a:gd name="T3" fmla="*/ 79 h 79"/>
                  <a:gd name="T4" fmla="*/ 27 w 80"/>
                  <a:gd name="T5" fmla="*/ 56 h 79"/>
                  <a:gd name="T6" fmla="*/ 38 w 80"/>
                  <a:gd name="T7" fmla="*/ 26 h 79"/>
                  <a:gd name="T8" fmla="*/ 38 w 80"/>
                  <a:gd name="T9" fmla="*/ 56 h 79"/>
                  <a:gd name="T10" fmla="*/ 23 w 80"/>
                  <a:gd name="T11" fmla="*/ 68 h 79"/>
                  <a:gd name="T12" fmla="*/ 30 w 80"/>
                  <a:gd name="T13" fmla="*/ 75 h 79"/>
                  <a:gd name="T14" fmla="*/ 34 w 80"/>
                  <a:gd name="T15" fmla="*/ 75 h 79"/>
                  <a:gd name="T16" fmla="*/ 38 w 80"/>
                  <a:gd name="T17" fmla="*/ 72 h 79"/>
                  <a:gd name="T18" fmla="*/ 38 w 80"/>
                  <a:gd name="T19" fmla="*/ 72 h 79"/>
                  <a:gd name="T20" fmla="*/ 49 w 80"/>
                  <a:gd name="T21" fmla="*/ 79 h 79"/>
                  <a:gd name="T22" fmla="*/ 68 w 80"/>
                  <a:gd name="T23" fmla="*/ 79 h 79"/>
                  <a:gd name="T24" fmla="*/ 76 w 80"/>
                  <a:gd name="T25" fmla="*/ 75 h 79"/>
                  <a:gd name="T26" fmla="*/ 80 w 80"/>
                  <a:gd name="T27" fmla="*/ 60 h 79"/>
                  <a:gd name="T28" fmla="*/ 68 w 80"/>
                  <a:gd name="T29" fmla="*/ 56 h 79"/>
                  <a:gd name="T30" fmla="*/ 64 w 80"/>
                  <a:gd name="T31" fmla="*/ 68 h 79"/>
                  <a:gd name="T32" fmla="*/ 53 w 80"/>
                  <a:gd name="T33" fmla="*/ 68 h 79"/>
                  <a:gd name="T34" fmla="*/ 49 w 80"/>
                  <a:gd name="T35" fmla="*/ 64 h 79"/>
                  <a:gd name="T36" fmla="*/ 64 w 80"/>
                  <a:gd name="T37" fmla="*/ 49 h 79"/>
                  <a:gd name="T38" fmla="*/ 72 w 80"/>
                  <a:gd name="T39" fmla="*/ 38 h 79"/>
                  <a:gd name="T40" fmla="*/ 61 w 80"/>
                  <a:gd name="T41" fmla="*/ 30 h 79"/>
                  <a:gd name="T42" fmla="*/ 49 w 80"/>
                  <a:gd name="T43" fmla="*/ 49 h 79"/>
                  <a:gd name="T44" fmla="*/ 80 w 80"/>
                  <a:gd name="T45" fmla="*/ 26 h 79"/>
                  <a:gd name="T46" fmla="*/ 61 w 80"/>
                  <a:gd name="T47" fmla="*/ 15 h 79"/>
                  <a:gd name="T48" fmla="*/ 68 w 80"/>
                  <a:gd name="T49" fmla="*/ 11 h 79"/>
                  <a:gd name="T50" fmla="*/ 49 w 80"/>
                  <a:gd name="T51" fmla="*/ 4 h 79"/>
                  <a:gd name="T52" fmla="*/ 57 w 80"/>
                  <a:gd name="T53" fmla="*/ 15 h 79"/>
                  <a:gd name="T54" fmla="*/ 38 w 80"/>
                  <a:gd name="T55" fmla="*/ 15 h 79"/>
                  <a:gd name="T56" fmla="*/ 38 w 80"/>
                  <a:gd name="T57" fmla="*/ 7 h 79"/>
                  <a:gd name="T58" fmla="*/ 38 w 80"/>
                  <a:gd name="T59" fmla="*/ 0 h 79"/>
                  <a:gd name="T60" fmla="*/ 27 w 80"/>
                  <a:gd name="T61" fmla="*/ 0 h 79"/>
                  <a:gd name="T62" fmla="*/ 27 w 80"/>
                  <a:gd name="T63" fmla="*/ 4 h 79"/>
                  <a:gd name="T64" fmla="*/ 0 w 80"/>
                  <a:gd name="T65" fmla="*/ 15 h 79"/>
                  <a:gd name="T66" fmla="*/ 27 w 80"/>
                  <a:gd name="T67" fmla="*/ 26 h 79"/>
                  <a:gd name="T68" fmla="*/ 23 w 80"/>
                  <a:gd name="T69" fmla="*/ 41 h 79"/>
                  <a:gd name="T70" fmla="*/ 12 w 80"/>
                  <a:gd name="T71" fmla="*/ 64 h 79"/>
                  <a:gd name="T72" fmla="*/ 0 w 80"/>
                  <a:gd name="T7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79">
                    <a:moveTo>
                      <a:pt x="0" y="72"/>
                    </a:moveTo>
                    <a:lnTo>
                      <a:pt x="0" y="72"/>
                    </a:lnTo>
                    <a:lnTo>
                      <a:pt x="12" y="79"/>
                    </a:lnTo>
                    <a:lnTo>
                      <a:pt x="23" y="68"/>
                    </a:lnTo>
                    <a:lnTo>
                      <a:pt x="27" y="56"/>
                    </a:lnTo>
                    <a:lnTo>
                      <a:pt x="34" y="41"/>
                    </a:lnTo>
                    <a:lnTo>
                      <a:pt x="38" y="26"/>
                    </a:lnTo>
                    <a:lnTo>
                      <a:pt x="38" y="56"/>
                    </a:lnTo>
                    <a:lnTo>
                      <a:pt x="23" y="68"/>
                    </a:lnTo>
                    <a:lnTo>
                      <a:pt x="30" y="75"/>
                    </a:lnTo>
                    <a:lnTo>
                      <a:pt x="34" y="75"/>
                    </a:lnTo>
                    <a:lnTo>
                      <a:pt x="38" y="72"/>
                    </a:lnTo>
                    <a:lnTo>
                      <a:pt x="42" y="75"/>
                    </a:lnTo>
                    <a:lnTo>
                      <a:pt x="49" y="79"/>
                    </a:lnTo>
                    <a:lnTo>
                      <a:pt x="68" y="79"/>
                    </a:lnTo>
                    <a:lnTo>
                      <a:pt x="72" y="79"/>
                    </a:lnTo>
                    <a:lnTo>
                      <a:pt x="76" y="75"/>
                    </a:lnTo>
                    <a:lnTo>
                      <a:pt x="80" y="60"/>
                    </a:lnTo>
                    <a:lnTo>
                      <a:pt x="68" y="56"/>
                    </a:lnTo>
                    <a:lnTo>
                      <a:pt x="68" y="68"/>
                    </a:lnTo>
                    <a:lnTo>
                      <a:pt x="64" y="68"/>
                    </a:lnTo>
                    <a:lnTo>
                      <a:pt x="53" y="68"/>
                    </a:lnTo>
                    <a:lnTo>
                      <a:pt x="49" y="68"/>
                    </a:lnTo>
                    <a:lnTo>
                      <a:pt x="49" y="64"/>
                    </a:lnTo>
                    <a:lnTo>
                      <a:pt x="64" y="49"/>
                    </a:lnTo>
                    <a:lnTo>
                      <a:pt x="72" y="38"/>
                    </a:lnTo>
                    <a:lnTo>
                      <a:pt x="61" y="30"/>
                    </a:lnTo>
                    <a:lnTo>
                      <a:pt x="49" y="49"/>
                    </a:lnTo>
                    <a:lnTo>
                      <a:pt x="49" y="26"/>
                    </a:lnTo>
                    <a:lnTo>
                      <a:pt x="80" y="26"/>
                    </a:lnTo>
                    <a:lnTo>
                      <a:pt x="80" y="15"/>
                    </a:lnTo>
                    <a:lnTo>
                      <a:pt x="61" y="15"/>
                    </a:lnTo>
                    <a:lnTo>
                      <a:pt x="68" y="11"/>
                    </a:lnTo>
                    <a:lnTo>
                      <a:pt x="61" y="0"/>
                    </a:lnTo>
                    <a:lnTo>
                      <a:pt x="49" y="4"/>
                    </a:lnTo>
                    <a:lnTo>
                      <a:pt x="57" y="15"/>
                    </a:lnTo>
                    <a:lnTo>
                      <a:pt x="38" y="15"/>
                    </a:lnTo>
                    <a:lnTo>
                      <a:pt x="38" y="7"/>
                    </a:lnTo>
                    <a:lnTo>
                      <a:pt x="38" y="0"/>
                    </a:lnTo>
                    <a:lnTo>
                      <a:pt x="27" y="0"/>
                    </a:lnTo>
                    <a:lnTo>
                      <a:pt x="27" y="4"/>
                    </a:lnTo>
                    <a:lnTo>
                      <a:pt x="27" y="15"/>
                    </a:lnTo>
                    <a:lnTo>
                      <a:pt x="0" y="15"/>
                    </a:lnTo>
                    <a:lnTo>
                      <a:pt x="0" y="26"/>
                    </a:lnTo>
                    <a:lnTo>
                      <a:pt x="27" y="26"/>
                    </a:lnTo>
                    <a:lnTo>
                      <a:pt x="23" y="41"/>
                    </a:lnTo>
                    <a:lnTo>
                      <a:pt x="19" y="53"/>
                    </a:lnTo>
                    <a:lnTo>
                      <a:pt x="12" y="64"/>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6" name="Freeform 44"/>
              <p:cNvSpPr>
                <a:spLocks noEditPoints="1" noChangeArrowheads="1"/>
              </p:cNvSpPr>
              <p:nvPr/>
            </p:nvSpPr>
            <p:spPr bwMode="auto">
              <a:xfrm>
                <a:off x="5654" y="6282"/>
                <a:ext cx="124" cy="131"/>
              </a:xfrm>
              <a:custGeom>
                <a:avLst/>
                <a:gdLst>
                  <a:gd name="T0" fmla="*/ 22 w 79"/>
                  <a:gd name="T1" fmla="*/ 15 h 83"/>
                  <a:gd name="T2" fmla="*/ 22 w 79"/>
                  <a:gd name="T3" fmla="*/ 8 h 83"/>
                  <a:gd name="T4" fmla="*/ 22 w 79"/>
                  <a:gd name="T5" fmla="*/ 8 h 83"/>
                  <a:gd name="T6" fmla="*/ 19 w 79"/>
                  <a:gd name="T7" fmla="*/ 8 h 83"/>
                  <a:gd name="T8" fmla="*/ 11 w 79"/>
                  <a:gd name="T9" fmla="*/ 30 h 83"/>
                  <a:gd name="T10" fmla="*/ 72 w 79"/>
                  <a:gd name="T11" fmla="*/ 15 h 83"/>
                  <a:gd name="T12" fmla="*/ 72 w 79"/>
                  <a:gd name="T13" fmla="*/ 8 h 83"/>
                  <a:gd name="T14" fmla="*/ 72 w 79"/>
                  <a:gd name="T15" fmla="*/ 8 h 83"/>
                  <a:gd name="T16" fmla="*/ 72 w 79"/>
                  <a:gd name="T17" fmla="*/ 8 h 83"/>
                  <a:gd name="T18" fmla="*/ 60 w 79"/>
                  <a:gd name="T19" fmla="*/ 8 h 83"/>
                  <a:gd name="T20" fmla="*/ 45 w 79"/>
                  <a:gd name="T21" fmla="*/ 19 h 83"/>
                  <a:gd name="T22" fmla="*/ 45 w 79"/>
                  <a:gd name="T23" fmla="*/ 8 h 83"/>
                  <a:gd name="T24" fmla="*/ 45 w 79"/>
                  <a:gd name="T25" fmla="*/ 4 h 83"/>
                  <a:gd name="T26" fmla="*/ 49 w 79"/>
                  <a:gd name="T27" fmla="*/ 4 h 83"/>
                  <a:gd name="T28" fmla="*/ 45 w 79"/>
                  <a:gd name="T29" fmla="*/ 4 h 83"/>
                  <a:gd name="T30" fmla="*/ 34 w 79"/>
                  <a:gd name="T31" fmla="*/ 19 h 83"/>
                  <a:gd name="T32" fmla="*/ 22 w 79"/>
                  <a:gd name="T33" fmla="*/ 19 h 83"/>
                  <a:gd name="T34" fmla="*/ 0 w 79"/>
                  <a:gd name="T35" fmla="*/ 45 h 83"/>
                  <a:gd name="T36" fmla="*/ 26 w 79"/>
                  <a:gd name="T37" fmla="*/ 45 h 83"/>
                  <a:gd name="T38" fmla="*/ 0 w 79"/>
                  <a:gd name="T39" fmla="*/ 68 h 83"/>
                  <a:gd name="T40" fmla="*/ 0 w 79"/>
                  <a:gd name="T41" fmla="*/ 68 h 83"/>
                  <a:gd name="T42" fmla="*/ 7 w 79"/>
                  <a:gd name="T43" fmla="*/ 76 h 83"/>
                  <a:gd name="T44" fmla="*/ 19 w 79"/>
                  <a:gd name="T45" fmla="*/ 68 h 83"/>
                  <a:gd name="T46" fmla="*/ 30 w 79"/>
                  <a:gd name="T47" fmla="*/ 83 h 83"/>
                  <a:gd name="T48" fmla="*/ 60 w 79"/>
                  <a:gd name="T49" fmla="*/ 79 h 83"/>
                  <a:gd name="T50" fmla="*/ 72 w 79"/>
                  <a:gd name="T51" fmla="*/ 83 h 83"/>
                  <a:gd name="T52" fmla="*/ 34 w 79"/>
                  <a:gd name="T53" fmla="*/ 53 h 83"/>
                  <a:gd name="T54" fmla="*/ 41 w 79"/>
                  <a:gd name="T55" fmla="*/ 45 h 83"/>
                  <a:gd name="T56" fmla="*/ 79 w 79"/>
                  <a:gd name="T57" fmla="*/ 34 h 83"/>
                  <a:gd name="T58" fmla="*/ 0 w 79"/>
                  <a:gd name="T59" fmla="*/ 45 h 83"/>
                  <a:gd name="T60" fmla="*/ 30 w 79"/>
                  <a:gd name="T61" fmla="*/ 72 h 83"/>
                  <a:gd name="T62" fmla="*/ 60 w 79"/>
                  <a:gd name="T63" fmla="*/ 60 h 83"/>
                  <a:gd name="T64" fmla="*/ 30 w 79"/>
                  <a:gd name="T65"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83">
                    <a:moveTo>
                      <a:pt x="22" y="19"/>
                    </a:moveTo>
                    <a:lnTo>
                      <a:pt x="22" y="15"/>
                    </a:lnTo>
                    <a:lnTo>
                      <a:pt x="22" y="8"/>
                    </a:lnTo>
                    <a:lnTo>
                      <a:pt x="19" y="8"/>
                    </a:lnTo>
                    <a:lnTo>
                      <a:pt x="11" y="8"/>
                    </a:lnTo>
                    <a:lnTo>
                      <a:pt x="11" y="30"/>
                    </a:lnTo>
                    <a:lnTo>
                      <a:pt x="72" y="30"/>
                    </a:lnTo>
                    <a:lnTo>
                      <a:pt x="72" y="15"/>
                    </a:lnTo>
                    <a:lnTo>
                      <a:pt x="72" y="8"/>
                    </a:lnTo>
                    <a:lnTo>
                      <a:pt x="60" y="8"/>
                    </a:lnTo>
                    <a:lnTo>
                      <a:pt x="60" y="19"/>
                    </a:lnTo>
                    <a:lnTo>
                      <a:pt x="45" y="19"/>
                    </a:lnTo>
                    <a:lnTo>
                      <a:pt x="45" y="8"/>
                    </a:lnTo>
                    <a:lnTo>
                      <a:pt x="45" y="4"/>
                    </a:lnTo>
                    <a:lnTo>
                      <a:pt x="49" y="4"/>
                    </a:lnTo>
                    <a:lnTo>
                      <a:pt x="45" y="4"/>
                    </a:lnTo>
                    <a:lnTo>
                      <a:pt x="34" y="0"/>
                    </a:lnTo>
                    <a:lnTo>
                      <a:pt x="34" y="19"/>
                    </a:lnTo>
                    <a:lnTo>
                      <a:pt x="22" y="19"/>
                    </a:lnTo>
                    <a:close/>
                    <a:moveTo>
                      <a:pt x="0" y="45"/>
                    </a:moveTo>
                    <a:lnTo>
                      <a:pt x="26" y="45"/>
                    </a:lnTo>
                    <a:lnTo>
                      <a:pt x="15" y="57"/>
                    </a:lnTo>
                    <a:lnTo>
                      <a:pt x="0" y="68"/>
                    </a:lnTo>
                    <a:lnTo>
                      <a:pt x="7" y="76"/>
                    </a:lnTo>
                    <a:lnTo>
                      <a:pt x="19" y="68"/>
                    </a:lnTo>
                    <a:lnTo>
                      <a:pt x="19" y="83"/>
                    </a:lnTo>
                    <a:lnTo>
                      <a:pt x="30" y="83"/>
                    </a:lnTo>
                    <a:lnTo>
                      <a:pt x="30" y="79"/>
                    </a:lnTo>
                    <a:lnTo>
                      <a:pt x="60" y="79"/>
                    </a:lnTo>
                    <a:lnTo>
                      <a:pt x="60" y="83"/>
                    </a:lnTo>
                    <a:lnTo>
                      <a:pt x="72" y="83"/>
                    </a:lnTo>
                    <a:lnTo>
                      <a:pt x="72" y="53"/>
                    </a:lnTo>
                    <a:lnTo>
                      <a:pt x="34" y="53"/>
                    </a:lnTo>
                    <a:lnTo>
                      <a:pt x="41" y="45"/>
                    </a:lnTo>
                    <a:lnTo>
                      <a:pt x="79" y="45"/>
                    </a:lnTo>
                    <a:lnTo>
                      <a:pt x="79" y="34"/>
                    </a:lnTo>
                    <a:lnTo>
                      <a:pt x="0" y="34"/>
                    </a:lnTo>
                    <a:lnTo>
                      <a:pt x="0" y="45"/>
                    </a:lnTo>
                    <a:close/>
                    <a:moveTo>
                      <a:pt x="30" y="72"/>
                    </a:moveTo>
                    <a:lnTo>
                      <a:pt x="30" y="60"/>
                    </a:lnTo>
                    <a:lnTo>
                      <a:pt x="60" y="60"/>
                    </a:lnTo>
                    <a:lnTo>
                      <a:pt x="60" y="72"/>
                    </a:lnTo>
                    <a:lnTo>
                      <a:pt x="30" y="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7" name="Freeform 45"/>
              <p:cNvSpPr>
                <a:spLocks noChangeArrowheads="1"/>
              </p:cNvSpPr>
              <p:nvPr/>
            </p:nvSpPr>
            <p:spPr bwMode="auto">
              <a:xfrm>
                <a:off x="5795" y="6288"/>
                <a:ext cx="126" cy="124"/>
              </a:xfrm>
              <a:custGeom>
                <a:avLst/>
                <a:gdLst>
                  <a:gd name="T0" fmla="*/ 49 w 80"/>
                  <a:gd name="T1" fmla="*/ 11 h 79"/>
                  <a:gd name="T2" fmla="*/ 49 w 80"/>
                  <a:gd name="T3" fmla="*/ 11 h 79"/>
                  <a:gd name="T4" fmla="*/ 46 w 80"/>
                  <a:gd name="T5" fmla="*/ 7 h 79"/>
                  <a:gd name="T6" fmla="*/ 46 w 80"/>
                  <a:gd name="T7" fmla="*/ 7 h 79"/>
                  <a:gd name="T8" fmla="*/ 46 w 80"/>
                  <a:gd name="T9" fmla="*/ 0 h 79"/>
                  <a:gd name="T10" fmla="*/ 46 w 80"/>
                  <a:gd name="T11" fmla="*/ 0 h 79"/>
                  <a:gd name="T12" fmla="*/ 38 w 80"/>
                  <a:gd name="T13" fmla="*/ 0 h 79"/>
                  <a:gd name="T14" fmla="*/ 38 w 80"/>
                  <a:gd name="T15" fmla="*/ 0 h 79"/>
                  <a:gd name="T16" fmla="*/ 31 w 80"/>
                  <a:gd name="T17" fmla="*/ 0 h 79"/>
                  <a:gd name="T18" fmla="*/ 31 w 80"/>
                  <a:gd name="T19" fmla="*/ 0 h 79"/>
                  <a:gd name="T20" fmla="*/ 34 w 80"/>
                  <a:gd name="T21" fmla="*/ 11 h 79"/>
                  <a:gd name="T22" fmla="*/ 0 w 80"/>
                  <a:gd name="T23" fmla="*/ 11 h 79"/>
                  <a:gd name="T24" fmla="*/ 0 w 80"/>
                  <a:gd name="T25" fmla="*/ 22 h 79"/>
                  <a:gd name="T26" fmla="*/ 34 w 80"/>
                  <a:gd name="T27" fmla="*/ 22 h 79"/>
                  <a:gd name="T28" fmla="*/ 34 w 80"/>
                  <a:gd name="T29" fmla="*/ 30 h 79"/>
                  <a:gd name="T30" fmla="*/ 12 w 80"/>
                  <a:gd name="T31" fmla="*/ 30 h 79"/>
                  <a:gd name="T32" fmla="*/ 12 w 80"/>
                  <a:gd name="T33" fmla="*/ 72 h 79"/>
                  <a:gd name="T34" fmla="*/ 23 w 80"/>
                  <a:gd name="T35" fmla="*/ 72 h 79"/>
                  <a:gd name="T36" fmla="*/ 23 w 80"/>
                  <a:gd name="T37" fmla="*/ 41 h 79"/>
                  <a:gd name="T38" fmla="*/ 34 w 80"/>
                  <a:gd name="T39" fmla="*/ 41 h 79"/>
                  <a:gd name="T40" fmla="*/ 34 w 80"/>
                  <a:gd name="T41" fmla="*/ 79 h 79"/>
                  <a:gd name="T42" fmla="*/ 46 w 80"/>
                  <a:gd name="T43" fmla="*/ 79 h 79"/>
                  <a:gd name="T44" fmla="*/ 46 w 80"/>
                  <a:gd name="T45" fmla="*/ 41 h 79"/>
                  <a:gd name="T46" fmla="*/ 61 w 80"/>
                  <a:gd name="T47" fmla="*/ 41 h 79"/>
                  <a:gd name="T48" fmla="*/ 61 w 80"/>
                  <a:gd name="T49" fmla="*/ 60 h 79"/>
                  <a:gd name="T50" fmla="*/ 61 w 80"/>
                  <a:gd name="T51" fmla="*/ 60 h 79"/>
                  <a:gd name="T52" fmla="*/ 57 w 80"/>
                  <a:gd name="T53" fmla="*/ 60 h 79"/>
                  <a:gd name="T54" fmla="*/ 49 w 80"/>
                  <a:gd name="T55" fmla="*/ 60 h 79"/>
                  <a:gd name="T56" fmla="*/ 49 w 80"/>
                  <a:gd name="T57" fmla="*/ 60 h 79"/>
                  <a:gd name="T58" fmla="*/ 53 w 80"/>
                  <a:gd name="T59" fmla="*/ 72 h 79"/>
                  <a:gd name="T60" fmla="*/ 53 w 80"/>
                  <a:gd name="T61" fmla="*/ 72 h 79"/>
                  <a:gd name="T62" fmla="*/ 68 w 80"/>
                  <a:gd name="T63" fmla="*/ 72 h 79"/>
                  <a:gd name="T64" fmla="*/ 68 w 80"/>
                  <a:gd name="T65" fmla="*/ 68 h 79"/>
                  <a:gd name="T66" fmla="*/ 72 w 80"/>
                  <a:gd name="T67" fmla="*/ 64 h 79"/>
                  <a:gd name="T68" fmla="*/ 72 w 80"/>
                  <a:gd name="T69" fmla="*/ 30 h 79"/>
                  <a:gd name="T70" fmla="*/ 46 w 80"/>
                  <a:gd name="T71" fmla="*/ 30 h 79"/>
                  <a:gd name="T72" fmla="*/ 46 w 80"/>
                  <a:gd name="T73" fmla="*/ 22 h 79"/>
                  <a:gd name="T74" fmla="*/ 80 w 80"/>
                  <a:gd name="T75" fmla="*/ 22 h 79"/>
                  <a:gd name="T76" fmla="*/ 80 w 80"/>
                  <a:gd name="T77" fmla="*/ 11 h 79"/>
                  <a:gd name="T78" fmla="*/ 38 w 80"/>
                  <a:gd name="T79" fmla="*/ 11 h 79"/>
                  <a:gd name="T80" fmla="*/ 38 w 80"/>
                  <a:gd name="T81" fmla="*/ 11 h 79"/>
                  <a:gd name="T82" fmla="*/ 49 w 80"/>
                  <a:gd name="T83" fmla="*/ 11 h 79"/>
                  <a:gd name="T84" fmla="*/ 49 w 80"/>
                  <a:gd name="T85" fmla="*/ 11 h 79"/>
                  <a:gd name="T86" fmla="*/ 49 w 80"/>
                  <a:gd name="T87"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79">
                    <a:moveTo>
                      <a:pt x="49" y="11"/>
                    </a:moveTo>
                    <a:lnTo>
                      <a:pt x="49" y="11"/>
                    </a:lnTo>
                    <a:lnTo>
                      <a:pt x="46" y="7"/>
                    </a:lnTo>
                    <a:lnTo>
                      <a:pt x="46" y="0"/>
                    </a:lnTo>
                    <a:lnTo>
                      <a:pt x="38" y="0"/>
                    </a:lnTo>
                    <a:lnTo>
                      <a:pt x="31" y="0"/>
                    </a:lnTo>
                    <a:lnTo>
                      <a:pt x="34" y="11"/>
                    </a:lnTo>
                    <a:lnTo>
                      <a:pt x="0" y="11"/>
                    </a:lnTo>
                    <a:lnTo>
                      <a:pt x="0" y="22"/>
                    </a:lnTo>
                    <a:lnTo>
                      <a:pt x="34" y="22"/>
                    </a:lnTo>
                    <a:lnTo>
                      <a:pt x="34" y="30"/>
                    </a:lnTo>
                    <a:lnTo>
                      <a:pt x="12" y="30"/>
                    </a:lnTo>
                    <a:lnTo>
                      <a:pt x="12" y="72"/>
                    </a:lnTo>
                    <a:lnTo>
                      <a:pt x="23" y="72"/>
                    </a:lnTo>
                    <a:lnTo>
                      <a:pt x="23" y="41"/>
                    </a:lnTo>
                    <a:lnTo>
                      <a:pt x="34" y="41"/>
                    </a:lnTo>
                    <a:lnTo>
                      <a:pt x="34" y="79"/>
                    </a:lnTo>
                    <a:lnTo>
                      <a:pt x="46" y="79"/>
                    </a:lnTo>
                    <a:lnTo>
                      <a:pt x="46" y="41"/>
                    </a:lnTo>
                    <a:lnTo>
                      <a:pt x="61" y="41"/>
                    </a:lnTo>
                    <a:lnTo>
                      <a:pt x="61" y="60"/>
                    </a:lnTo>
                    <a:lnTo>
                      <a:pt x="57" y="60"/>
                    </a:lnTo>
                    <a:lnTo>
                      <a:pt x="49" y="60"/>
                    </a:lnTo>
                    <a:lnTo>
                      <a:pt x="53" y="72"/>
                    </a:lnTo>
                    <a:lnTo>
                      <a:pt x="68" y="72"/>
                    </a:lnTo>
                    <a:lnTo>
                      <a:pt x="68" y="68"/>
                    </a:lnTo>
                    <a:lnTo>
                      <a:pt x="72" y="64"/>
                    </a:lnTo>
                    <a:lnTo>
                      <a:pt x="72" y="30"/>
                    </a:lnTo>
                    <a:lnTo>
                      <a:pt x="46" y="30"/>
                    </a:lnTo>
                    <a:lnTo>
                      <a:pt x="46" y="22"/>
                    </a:lnTo>
                    <a:lnTo>
                      <a:pt x="80" y="22"/>
                    </a:lnTo>
                    <a:lnTo>
                      <a:pt x="80" y="11"/>
                    </a:lnTo>
                    <a:lnTo>
                      <a:pt x="38" y="11"/>
                    </a:lnTo>
                    <a:lnTo>
                      <a:pt x="49"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8" name="Freeform 46"/>
              <p:cNvSpPr>
                <a:spLocks noChangeArrowheads="1"/>
              </p:cNvSpPr>
              <p:nvPr/>
            </p:nvSpPr>
            <p:spPr bwMode="auto">
              <a:xfrm>
                <a:off x="6668" y="5007"/>
                <a:ext cx="1887" cy="1911"/>
              </a:xfrm>
              <a:custGeom>
                <a:avLst/>
                <a:gdLst>
                  <a:gd name="T0" fmla="*/ 1143 w 1200"/>
                  <a:gd name="T1" fmla="*/ 781 h 1215"/>
                  <a:gd name="T2" fmla="*/ 1068 w 1200"/>
                  <a:gd name="T3" fmla="*/ 713 h 1215"/>
                  <a:gd name="T4" fmla="*/ 1106 w 1200"/>
                  <a:gd name="T5" fmla="*/ 702 h 1215"/>
                  <a:gd name="T6" fmla="*/ 1155 w 1200"/>
                  <a:gd name="T7" fmla="*/ 660 h 1215"/>
                  <a:gd name="T8" fmla="*/ 1083 w 1200"/>
                  <a:gd name="T9" fmla="*/ 581 h 1215"/>
                  <a:gd name="T10" fmla="*/ 1128 w 1200"/>
                  <a:gd name="T11" fmla="*/ 543 h 1215"/>
                  <a:gd name="T12" fmla="*/ 1045 w 1200"/>
                  <a:gd name="T13" fmla="*/ 539 h 1215"/>
                  <a:gd name="T14" fmla="*/ 928 w 1200"/>
                  <a:gd name="T15" fmla="*/ 615 h 1215"/>
                  <a:gd name="T16" fmla="*/ 894 w 1200"/>
                  <a:gd name="T17" fmla="*/ 581 h 1215"/>
                  <a:gd name="T18" fmla="*/ 879 w 1200"/>
                  <a:gd name="T19" fmla="*/ 536 h 1215"/>
                  <a:gd name="T20" fmla="*/ 766 w 1200"/>
                  <a:gd name="T21" fmla="*/ 517 h 1215"/>
                  <a:gd name="T22" fmla="*/ 698 w 1200"/>
                  <a:gd name="T23" fmla="*/ 441 h 1215"/>
                  <a:gd name="T24" fmla="*/ 687 w 1200"/>
                  <a:gd name="T25" fmla="*/ 347 h 1215"/>
                  <a:gd name="T26" fmla="*/ 736 w 1200"/>
                  <a:gd name="T27" fmla="*/ 287 h 1215"/>
                  <a:gd name="T28" fmla="*/ 740 w 1200"/>
                  <a:gd name="T29" fmla="*/ 200 h 1215"/>
                  <a:gd name="T30" fmla="*/ 653 w 1200"/>
                  <a:gd name="T31" fmla="*/ 155 h 1215"/>
                  <a:gd name="T32" fmla="*/ 611 w 1200"/>
                  <a:gd name="T33" fmla="*/ 64 h 1215"/>
                  <a:gd name="T34" fmla="*/ 551 w 1200"/>
                  <a:gd name="T35" fmla="*/ 0 h 1215"/>
                  <a:gd name="T36" fmla="*/ 419 w 1200"/>
                  <a:gd name="T37" fmla="*/ 15 h 1215"/>
                  <a:gd name="T38" fmla="*/ 294 w 1200"/>
                  <a:gd name="T39" fmla="*/ 38 h 1215"/>
                  <a:gd name="T40" fmla="*/ 294 w 1200"/>
                  <a:gd name="T41" fmla="*/ 102 h 1215"/>
                  <a:gd name="T42" fmla="*/ 279 w 1200"/>
                  <a:gd name="T43" fmla="*/ 230 h 1215"/>
                  <a:gd name="T44" fmla="*/ 272 w 1200"/>
                  <a:gd name="T45" fmla="*/ 272 h 1215"/>
                  <a:gd name="T46" fmla="*/ 332 w 1200"/>
                  <a:gd name="T47" fmla="*/ 290 h 1215"/>
                  <a:gd name="T48" fmla="*/ 309 w 1200"/>
                  <a:gd name="T49" fmla="*/ 339 h 1215"/>
                  <a:gd name="T50" fmla="*/ 177 w 1200"/>
                  <a:gd name="T51" fmla="*/ 392 h 1215"/>
                  <a:gd name="T52" fmla="*/ 94 w 1200"/>
                  <a:gd name="T53" fmla="*/ 438 h 1215"/>
                  <a:gd name="T54" fmla="*/ 0 w 1200"/>
                  <a:gd name="T55" fmla="*/ 683 h 1215"/>
                  <a:gd name="T56" fmla="*/ 102 w 1200"/>
                  <a:gd name="T57" fmla="*/ 785 h 1215"/>
                  <a:gd name="T58" fmla="*/ 106 w 1200"/>
                  <a:gd name="T59" fmla="*/ 849 h 1215"/>
                  <a:gd name="T60" fmla="*/ 72 w 1200"/>
                  <a:gd name="T61" fmla="*/ 894 h 1215"/>
                  <a:gd name="T62" fmla="*/ 79 w 1200"/>
                  <a:gd name="T63" fmla="*/ 947 h 1215"/>
                  <a:gd name="T64" fmla="*/ 136 w 1200"/>
                  <a:gd name="T65" fmla="*/ 951 h 1215"/>
                  <a:gd name="T66" fmla="*/ 181 w 1200"/>
                  <a:gd name="T67" fmla="*/ 936 h 1215"/>
                  <a:gd name="T68" fmla="*/ 219 w 1200"/>
                  <a:gd name="T69" fmla="*/ 947 h 1215"/>
                  <a:gd name="T70" fmla="*/ 279 w 1200"/>
                  <a:gd name="T71" fmla="*/ 936 h 1215"/>
                  <a:gd name="T72" fmla="*/ 392 w 1200"/>
                  <a:gd name="T73" fmla="*/ 947 h 1215"/>
                  <a:gd name="T74" fmla="*/ 524 w 1200"/>
                  <a:gd name="T75" fmla="*/ 905 h 1215"/>
                  <a:gd name="T76" fmla="*/ 600 w 1200"/>
                  <a:gd name="T77" fmla="*/ 977 h 1215"/>
                  <a:gd name="T78" fmla="*/ 649 w 1200"/>
                  <a:gd name="T79" fmla="*/ 1083 h 1215"/>
                  <a:gd name="T80" fmla="*/ 758 w 1200"/>
                  <a:gd name="T81" fmla="*/ 1169 h 1215"/>
                  <a:gd name="T82" fmla="*/ 811 w 1200"/>
                  <a:gd name="T83" fmla="*/ 1128 h 1215"/>
                  <a:gd name="T84" fmla="*/ 864 w 1200"/>
                  <a:gd name="T85" fmla="*/ 1154 h 1215"/>
                  <a:gd name="T86" fmla="*/ 973 w 1200"/>
                  <a:gd name="T87" fmla="*/ 1132 h 1215"/>
                  <a:gd name="T88" fmla="*/ 985 w 1200"/>
                  <a:gd name="T89" fmla="*/ 1064 h 1215"/>
                  <a:gd name="T90" fmla="*/ 1030 w 1200"/>
                  <a:gd name="T91" fmla="*/ 985 h 1215"/>
                  <a:gd name="T92" fmla="*/ 977 w 1200"/>
                  <a:gd name="T93" fmla="*/ 962 h 1215"/>
                  <a:gd name="T94" fmla="*/ 947 w 1200"/>
                  <a:gd name="T95" fmla="*/ 977 h 1215"/>
                  <a:gd name="T96" fmla="*/ 936 w 1200"/>
                  <a:gd name="T97" fmla="*/ 902 h 1215"/>
                  <a:gd name="T98" fmla="*/ 977 w 1200"/>
                  <a:gd name="T99" fmla="*/ 920 h 1215"/>
                  <a:gd name="T100" fmla="*/ 1113 w 1200"/>
                  <a:gd name="T101" fmla="*/ 887 h 1215"/>
                  <a:gd name="T102" fmla="*/ 1200 w 1200"/>
                  <a:gd name="T103" fmla="*/ 845 h 1215"/>
                  <a:gd name="T104" fmla="*/ 1200 w 1200"/>
                  <a:gd name="T105" fmla="*/ 754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 h="1215">
                    <a:moveTo>
                      <a:pt x="1200" y="754"/>
                    </a:moveTo>
                    <a:lnTo>
                      <a:pt x="1189" y="736"/>
                    </a:lnTo>
                    <a:lnTo>
                      <a:pt x="1173" y="754"/>
                    </a:lnTo>
                    <a:lnTo>
                      <a:pt x="1162" y="781"/>
                    </a:lnTo>
                    <a:lnTo>
                      <a:pt x="1143" y="781"/>
                    </a:lnTo>
                    <a:lnTo>
                      <a:pt x="1117" y="770"/>
                    </a:lnTo>
                    <a:lnTo>
                      <a:pt x="1087" y="739"/>
                    </a:lnTo>
                    <a:lnTo>
                      <a:pt x="1060" y="713"/>
                    </a:lnTo>
                    <a:lnTo>
                      <a:pt x="1068" y="713"/>
                    </a:lnTo>
                    <a:lnTo>
                      <a:pt x="1083" y="713"/>
                    </a:lnTo>
                    <a:lnTo>
                      <a:pt x="1090" y="705"/>
                    </a:lnTo>
                    <a:lnTo>
                      <a:pt x="1106" y="702"/>
                    </a:lnTo>
                    <a:lnTo>
                      <a:pt x="1132" y="698"/>
                    </a:lnTo>
                    <a:lnTo>
                      <a:pt x="1151" y="698"/>
                    </a:lnTo>
                    <a:lnTo>
                      <a:pt x="1155" y="683"/>
                    </a:lnTo>
                    <a:lnTo>
                      <a:pt x="1155" y="660"/>
                    </a:lnTo>
                    <a:lnTo>
                      <a:pt x="1155" y="626"/>
                    </a:lnTo>
                    <a:lnTo>
                      <a:pt x="1132" y="607"/>
                    </a:lnTo>
                    <a:lnTo>
                      <a:pt x="1109" y="607"/>
                    </a:lnTo>
                    <a:lnTo>
                      <a:pt x="1083" y="581"/>
                    </a:lnTo>
                    <a:lnTo>
                      <a:pt x="1090" y="570"/>
                    </a:lnTo>
                    <a:lnTo>
                      <a:pt x="1106" y="558"/>
                    </a:lnTo>
                    <a:lnTo>
                      <a:pt x="1128" y="547"/>
                    </a:lnTo>
                    <a:lnTo>
                      <a:pt x="1128" y="543"/>
                    </a:lnTo>
                    <a:lnTo>
                      <a:pt x="1117" y="539"/>
                    </a:lnTo>
                    <a:lnTo>
                      <a:pt x="1106" y="536"/>
                    </a:lnTo>
                    <a:lnTo>
                      <a:pt x="1090" y="532"/>
                    </a:lnTo>
                    <a:lnTo>
                      <a:pt x="1068" y="536"/>
                    </a:lnTo>
                    <a:lnTo>
                      <a:pt x="1045" y="539"/>
                    </a:lnTo>
                    <a:lnTo>
                      <a:pt x="1015" y="555"/>
                    </a:lnTo>
                    <a:lnTo>
                      <a:pt x="985" y="577"/>
                    </a:lnTo>
                    <a:lnTo>
                      <a:pt x="955" y="600"/>
                    </a:lnTo>
                    <a:lnTo>
                      <a:pt x="928" y="615"/>
                    </a:lnTo>
                    <a:lnTo>
                      <a:pt x="913" y="619"/>
                    </a:lnTo>
                    <a:lnTo>
                      <a:pt x="902" y="619"/>
                    </a:lnTo>
                    <a:lnTo>
                      <a:pt x="894" y="615"/>
                    </a:lnTo>
                    <a:lnTo>
                      <a:pt x="890" y="600"/>
                    </a:lnTo>
                    <a:lnTo>
                      <a:pt x="894" y="581"/>
                    </a:lnTo>
                    <a:lnTo>
                      <a:pt x="902" y="555"/>
                    </a:lnTo>
                    <a:lnTo>
                      <a:pt x="898" y="551"/>
                    </a:lnTo>
                    <a:lnTo>
                      <a:pt x="894" y="543"/>
                    </a:lnTo>
                    <a:lnTo>
                      <a:pt x="879" y="536"/>
                    </a:lnTo>
                    <a:lnTo>
                      <a:pt x="849" y="532"/>
                    </a:lnTo>
                    <a:lnTo>
                      <a:pt x="807" y="528"/>
                    </a:lnTo>
                    <a:lnTo>
                      <a:pt x="785" y="524"/>
                    </a:lnTo>
                    <a:lnTo>
                      <a:pt x="766" y="517"/>
                    </a:lnTo>
                    <a:lnTo>
                      <a:pt x="743" y="505"/>
                    </a:lnTo>
                    <a:lnTo>
                      <a:pt x="724" y="490"/>
                    </a:lnTo>
                    <a:lnTo>
                      <a:pt x="709" y="468"/>
                    </a:lnTo>
                    <a:lnTo>
                      <a:pt x="698" y="441"/>
                    </a:lnTo>
                    <a:lnTo>
                      <a:pt x="687" y="396"/>
                    </a:lnTo>
                    <a:lnTo>
                      <a:pt x="683" y="366"/>
                    </a:lnTo>
                    <a:lnTo>
                      <a:pt x="687" y="351"/>
                    </a:lnTo>
                    <a:lnTo>
                      <a:pt x="687" y="347"/>
                    </a:lnTo>
                    <a:lnTo>
                      <a:pt x="706" y="328"/>
                    </a:lnTo>
                    <a:lnTo>
                      <a:pt x="717" y="317"/>
                    </a:lnTo>
                    <a:lnTo>
                      <a:pt x="724" y="302"/>
                    </a:lnTo>
                    <a:lnTo>
                      <a:pt x="736" y="287"/>
                    </a:lnTo>
                    <a:lnTo>
                      <a:pt x="743" y="272"/>
                    </a:lnTo>
                    <a:lnTo>
                      <a:pt x="751" y="253"/>
                    </a:lnTo>
                    <a:lnTo>
                      <a:pt x="755" y="238"/>
                    </a:lnTo>
                    <a:lnTo>
                      <a:pt x="751" y="219"/>
                    </a:lnTo>
                    <a:lnTo>
                      <a:pt x="740" y="200"/>
                    </a:lnTo>
                    <a:lnTo>
                      <a:pt x="721" y="185"/>
                    </a:lnTo>
                    <a:lnTo>
                      <a:pt x="706" y="181"/>
                    </a:lnTo>
                    <a:lnTo>
                      <a:pt x="672" y="166"/>
                    </a:lnTo>
                    <a:lnTo>
                      <a:pt x="653" y="155"/>
                    </a:lnTo>
                    <a:lnTo>
                      <a:pt x="634" y="143"/>
                    </a:lnTo>
                    <a:lnTo>
                      <a:pt x="623" y="128"/>
                    </a:lnTo>
                    <a:lnTo>
                      <a:pt x="615" y="109"/>
                    </a:lnTo>
                    <a:lnTo>
                      <a:pt x="611" y="64"/>
                    </a:lnTo>
                    <a:lnTo>
                      <a:pt x="611" y="7"/>
                    </a:lnTo>
                    <a:lnTo>
                      <a:pt x="607" y="4"/>
                    </a:lnTo>
                    <a:lnTo>
                      <a:pt x="577" y="0"/>
                    </a:lnTo>
                    <a:lnTo>
                      <a:pt x="551" y="0"/>
                    </a:lnTo>
                    <a:lnTo>
                      <a:pt x="513" y="7"/>
                    </a:lnTo>
                    <a:lnTo>
                      <a:pt x="491" y="15"/>
                    </a:lnTo>
                    <a:lnTo>
                      <a:pt x="483" y="19"/>
                    </a:lnTo>
                    <a:lnTo>
                      <a:pt x="419" y="15"/>
                    </a:lnTo>
                    <a:lnTo>
                      <a:pt x="396" y="15"/>
                    </a:lnTo>
                    <a:lnTo>
                      <a:pt x="347" y="19"/>
                    </a:lnTo>
                    <a:lnTo>
                      <a:pt x="325" y="23"/>
                    </a:lnTo>
                    <a:lnTo>
                      <a:pt x="302" y="30"/>
                    </a:lnTo>
                    <a:lnTo>
                      <a:pt x="294" y="38"/>
                    </a:lnTo>
                    <a:lnTo>
                      <a:pt x="287" y="41"/>
                    </a:lnTo>
                    <a:lnTo>
                      <a:pt x="287" y="49"/>
                    </a:lnTo>
                    <a:lnTo>
                      <a:pt x="287" y="60"/>
                    </a:lnTo>
                    <a:lnTo>
                      <a:pt x="294" y="102"/>
                    </a:lnTo>
                    <a:lnTo>
                      <a:pt x="298" y="147"/>
                    </a:lnTo>
                    <a:lnTo>
                      <a:pt x="294" y="170"/>
                    </a:lnTo>
                    <a:lnTo>
                      <a:pt x="294" y="192"/>
                    </a:lnTo>
                    <a:lnTo>
                      <a:pt x="287" y="211"/>
                    </a:lnTo>
                    <a:lnTo>
                      <a:pt x="279" y="230"/>
                    </a:lnTo>
                    <a:lnTo>
                      <a:pt x="272" y="241"/>
                    </a:lnTo>
                    <a:lnTo>
                      <a:pt x="268" y="256"/>
                    </a:lnTo>
                    <a:lnTo>
                      <a:pt x="268" y="264"/>
                    </a:lnTo>
                    <a:lnTo>
                      <a:pt x="272" y="272"/>
                    </a:lnTo>
                    <a:lnTo>
                      <a:pt x="279" y="279"/>
                    </a:lnTo>
                    <a:lnTo>
                      <a:pt x="287" y="283"/>
                    </a:lnTo>
                    <a:lnTo>
                      <a:pt x="317" y="287"/>
                    </a:lnTo>
                    <a:lnTo>
                      <a:pt x="332" y="290"/>
                    </a:lnTo>
                    <a:lnTo>
                      <a:pt x="340" y="294"/>
                    </a:lnTo>
                    <a:lnTo>
                      <a:pt x="343" y="298"/>
                    </a:lnTo>
                    <a:lnTo>
                      <a:pt x="340" y="305"/>
                    </a:lnTo>
                    <a:lnTo>
                      <a:pt x="328" y="321"/>
                    </a:lnTo>
                    <a:lnTo>
                      <a:pt x="309" y="339"/>
                    </a:lnTo>
                    <a:lnTo>
                      <a:pt x="283" y="362"/>
                    </a:lnTo>
                    <a:lnTo>
                      <a:pt x="253" y="381"/>
                    </a:lnTo>
                    <a:lnTo>
                      <a:pt x="223" y="400"/>
                    </a:lnTo>
                    <a:lnTo>
                      <a:pt x="177" y="392"/>
                    </a:lnTo>
                    <a:lnTo>
                      <a:pt x="94" y="388"/>
                    </a:lnTo>
                    <a:lnTo>
                      <a:pt x="94" y="392"/>
                    </a:lnTo>
                    <a:lnTo>
                      <a:pt x="94" y="415"/>
                    </a:lnTo>
                    <a:lnTo>
                      <a:pt x="94" y="438"/>
                    </a:lnTo>
                    <a:lnTo>
                      <a:pt x="83" y="487"/>
                    </a:lnTo>
                    <a:lnTo>
                      <a:pt x="72" y="536"/>
                    </a:lnTo>
                    <a:lnTo>
                      <a:pt x="53" y="581"/>
                    </a:lnTo>
                    <a:lnTo>
                      <a:pt x="19" y="656"/>
                    </a:lnTo>
                    <a:lnTo>
                      <a:pt x="0" y="683"/>
                    </a:lnTo>
                    <a:lnTo>
                      <a:pt x="53" y="728"/>
                    </a:lnTo>
                    <a:lnTo>
                      <a:pt x="91" y="766"/>
                    </a:lnTo>
                    <a:lnTo>
                      <a:pt x="102" y="785"/>
                    </a:lnTo>
                    <a:lnTo>
                      <a:pt x="109" y="804"/>
                    </a:lnTo>
                    <a:lnTo>
                      <a:pt x="113" y="815"/>
                    </a:lnTo>
                    <a:lnTo>
                      <a:pt x="113" y="830"/>
                    </a:lnTo>
                    <a:lnTo>
                      <a:pt x="106" y="849"/>
                    </a:lnTo>
                    <a:lnTo>
                      <a:pt x="98" y="860"/>
                    </a:lnTo>
                    <a:lnTo>
                      <a:pt x="94" y="864"/>
                    </a:lnTo>
                    <a:lnTo>
                      <a:pt x="87" y="871"/>
                    </a:lnTo>
                    <a:lnTo>
                      <a:pt x="72" y="894"/>
                    </a:lnTo>
                    <a:lnTo>
                      <a:pt x="64" y="909"/>
                    </a:lnTo>
                    <a:lnTo>
                      <a:pt x="64" y="924"/>
                    </a:lnTo>
                    <a:lnTo>
                      <a:pt x="68" y="936"/>
                    </a:lnTo>
                    <a:lnTo>
                      <a:pt x="79" y="947"/>
                    </a:lnTo>
                    <a:lnTo>
                      <a:pt x="94" y="954"/>
                    </a:lnTo>
                    <a:lnTo>
                      <a:pt x="106" y="958"/>
                    </a:lnTo>
                    <a:lnTo>
                      <a:pt x="117" y="958"/>
                    </a:lnTo>
                    <a:lnTo>
                      <a:pt x="125" y="958"/>
                    </a:lnTo>
                    <a:lnTo>
                      <a:pt x="136" y="951"/>
                    </a:lnTo>
                    <a:lnTo>
                      <a:pt x="140" y="947"/>
                    </a:lnTo>
                    <a:lnTo>
                      <a:pt x="147" y="943"/>
                    </a:lnTo>
                    <a:lnTo>
                      <a:pt x="162" y="939"/>
                    </a:lnTo>
                    <a:lnTo>
                      <a:pt x="181" y="936"/>
                    </a:lnTo>
                    <a:lnTo>
                      <a:pt x="189" y="939"/>
                    </a:lnTo>
                    <a:lnTo>
                      <a:pt x="200" y="943"/>
                    </a:lnTo>
                    <a:lnTo>
                      <a:pt x="208" y="947"/>
                    </a:lnTo>
                    <a:lnTo>
                      <a:pt x="219" y="947"/>
                    </a:lnTo>
                    <a:lnTo>
                      <a:pt x="238" y="947"/>
                    </a:lnTo>
                    <a:lnTo>
                      <a:pt x="253" y="939"/>
                    </a:lnTo>
                    <a:lnTo>
                      <a:pt x="257" y="936"/>
                    </a:lnTo>
                    <a:lnTo>
                      <a:pt x="279" y="936"/>
                    </a:lnTo>
                    <a:lnTo>
                      <a:pt x="298" y="939"/>
                    </a:lnTo>
                    <a:lnTo>
                      <a:pt x="321" y="951"/>
                    </a:lnTo>
                    <a:lnTo>
                      <a:pt x="343" y="951"/>
                    </a:lnTo>
                    <a:lnTo>
                      <a:pt x="392" y="947"/>
                    </a:lnTo>
                    <a:lnTo>
                      <a:pt x="426" y="947"/>
                    </a:lnTo>
                    <a:lnTo>
                      <a:pt x="445" y="939"/>
                    </a:lnTo>
                    <a:lnTo>
                      <a:pt x="479" y="913"/>
                    </a:lnTo>
                    <a:lnTo>
                      <a:pt x="524" y="905"/>
                    </a:lnTo>
                    <a:lnTo>
                      <a:pt x="528" y="905"/>
                    </a:lnTo>
                    <a:lnTo>
                      <a:pt x="532" y="909"/>
                    </a:lnTo>
                    <a:lnTo>
                      <a:pt x="540" y="917"/>
                    </a:lnTo>
                    <a:lnTo>
                      <a:pt x="600" y="977"/>
                    </a:lnTo>
                    <a:lnTo>
                      <a:pt x="623" y="1011"/>
                    </a:lnTo>
                    <a:lnTo>
                      <a:pt x="630" y="1037"/>
                    </a:lnTo>
                    <a:lnTo>
                      <a:pt x="638" y="1060"/>
                    </a:lnTo>
                    <a:lnTo>
                      <a:pt x="649" y="1083"/>
                    </a:lnTo>
                    <a:lnTo>
                      <a:pt x="660" y="1102"/>
                    </a:lnTo>
                    <a:lnTo>
                      <a:pt x="687" y="1128"/>
                    </a:lnTo>
                    <a:lnTo>
                      <a:pt x="694" y="1136"/>
                    </a:lnTo>
                    <a:lnTo>
                      <a:pt x="758" y="1169"/>
                    </a:lnTo>
                    <a:lnTo>
                      <a:pt x="766" y="1162"/>
                    </a:lnTo>
                    <a:lnTo>
                      <a:pt x="774" y="1060"/>
                    </a:lnTo>
                    <a:lnTo>
                      <a:pt x="800" y="1090"/>
                    </a:lnTo>
                    <a:lnTo>
                      <a:pt x="811" y="1128"/>
                    </a:lnTo>
                    <a:lnTo>
                      <a:pt x="815" y="1132"/>
                    </a:lnTo>
                    <a:lnTo>
                      <a:pt x="823" y="1143"/>
                    </a:lnTo>
                    <a:lnTo>
                      <a:pt x="834" y="1147"/>
                    </a:lnTo>
                    <a:lnTo>
                      <a:pt x="845" y="1151"/>
                    </a:lnTo>
                    <a:lnTo>
                      <a:pt x="864" y="1154"/>
                    </a:lnTo>
                    <a:lnTo>
                      <a:pt x="890" y="1154"/>
                    </a:lnTo>
                    <a:lnTo>
                      <a:pt x="898" y="1162"/>
                    </a:lnTo>
                    <a:lnTo>
                      <a:pt x="906" y="1215"/>
                    </a:lnTo>
                    <a:lnTo>
                      <a:pt x="966" y="1169"/>
                    </a:lnTo>
                    <a:lnTo>
                      <a:pt x="973" y="1132"/>
                    </a:lnTo>
                    <a:lnTo>
                      <a:pt x="958" y="1117"/>
                    </a:lnTo>
                    <a:lnTo>
                      <a:pt x="951" y="1105"/>
                    </a:lnTo>
                    <a:lnTo>
                      <a:pt x="943" y="1090"/>
                    </a:lnTo>
                    <a:lnTo>
                      <a:pt x="943" y="1071"/>
                    </a:lnTo>
                    <a:lnTo>
                      <a:pt x="985" y="1064"/>
                    </a:lnTo>
                    <a:lnTo>
                      <a:pt x="1007" y="1060"/>
                    </a:lnTo>
                    <a:lnTo>
                      <a:pt x="1034" y="1026"/>
                    </a:lnTo>
                    <a:lnTo>
                      <a:pt x="1045" y="1019"/>
                    </a:lnTo>
                    <a:lnTo>
                      <a:pt x="1045" y="1000"/>
                    </a:lnTo>
                    <a:lnTo>
                      <a:pt x="1030" y="985"/>
                    </a:lnTo>
                    <a:lnTo>
                      <a:pt x="1004" y="985"/>
                    </a:lnTo>
                    <a:lnTo>
                      <a:pt x="989" y="962"/>
                    </a:lnTo>
                    <a:lnTo>
                      <a:pt x="981" y="962"/>
                    </a:lnTo>
                    <a:lnTo>
                      <a:pt x="977" y="962"/>
                    </a:lnTo>
                    <a:lnTo>
                      <a:pt x="973" y="966"/>
                    </a:lnTo>
                    <a:lnTo>
                      <a:pt x="966" y="970"/>
                    </a:lnTo>
                    <a:lnTo>
                      <a:pt x="958" y="973"/>
                    </a:lnTo>
                    <a:lnTo>
                      <a:pt x="947" y="977"/>
                    </a:lnTo>
                    <a:lnTo>
                      <a:pt x="928" y="966"/>
                    </a:lnTo>
                    <a:lnTo>
                      <a:pt x="906" y="936"/>
                    </a:lnTo>
                    <a:lnTo>
                      <a:pt x="906" y="924"/>
                    </a:lnTo>
                    <a:lnTo>
                      <a:pt x="917" y="917"/>
                    </a:lnTo>
                    <a:lnTo>
                      <a:pt x="936" y="902"/>
                    </a:lnTo>
                    <a:lnTo>
                      <a:pt x="947" y="887"/>
                    </a:lnTo>
                    <a:lnTo>
                      <a:pt x="951" y="879"/>
                    </a:lnTo>
                    <a:lnTo>
                      <a:pt x="973" y="887"/>
                    </a:lnTo>
                    <a:lnTo>
                      <a:pt x="973" y="905"/>
                    </a:lnTo>
                    <a:lnTo>
                      <a:pt x="977" y="920"/>
                    </a:lnTo>
                    <a:lnTo>
                      <a:pt x="1004" y="932"/>
                    </a:lnTo>
                    <a:lnTo>
                      <a:pt x="1030" y="928"/>
                    </a:lnTo>
                    <a:lnTo>
                      <a:pt x="1060" y="905"/>
                    </a:lnTo>
                    <a:lnTo>
                      <a:pt x="1083" y="890"/>
                    </a:lnTo>
                    <a:lnTo>
                      <a:pt x="1113" y="887"/>
                    </a:lnTo>
                    <a:lnTo>
                      <a:pt x="1143" y="883"/>
                    </a:lnTo>
                    <a:lnTo>
                      <a:pt x="1173" y="871"/>
                    </a:lnTo>
                    <a:lnTo>
                      <a:pt x="1185" y="871"/>
                    </a:lnTo>
                    <a:lnTo>
                      <a:pt x="1200" y="845"/>
                    </a:lnTo>
                    <a:lnTo>
                      <a:pt x="1200" y="819"/>
                    </a:lnTo>
                    <a:lnTo>
                      <a:pt x="1196" y="800"/>
                    </a:lnTo>
                    <a:lnTo>
                      <a:pt x="1196" y="781"/>
                    </a:lnTo>
                    <a:lnTo>
                      <a:pt x="1200" y="754"/>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59" name="Freeform 47"/>
              <p:cNvSpPr>
                <a:spLocks noChangeArrowheads="1"/>
              </p:cNvSpPr>
              <p:nvPr/>
            </p:nvSpPr>
            <p:spPr bwMode="auto">
              <a:xfrm>
                <a:off x="7788" y="6395"/>
                <a:ext cx="36" cy="36"/>
              </a:xfrm>
              <a:custGeom>
                <a:avLst/>
                <a:gdLst>
                  <a:gd name="T0" fmla="*/ 23 w 23"/>
                  <a:gd name="T1" fmla="*/ 12 h 23"/>
                  <a:gd name="T2" fmla="*/ 23 w 23"/>
                  <a:gd name="T3" fmla="*/ 12 h 23"/>
                  <a:gd name="T4" fmla="*/ 19 w 23"/>
                  <a:gd name="T5" fmla="*/ 19 h 23"/>
                  <a:gd name="T6" fmla="*/ 12 w 23"/>
                  <a:gd name="T7" fmla="*/ 23 h 23"/>
                  <a:gd name="T8" fmla="*/ 12 w 23"/>
                  <a:gd name="T9" fmla="*/ 23 h 23"/>
                  <a:gd name="T10" fmla="*/ 4 w 23"/>
                  <a:gd name="T11" fmla="*/ 19 h 23"/>
                  <a:gd name="T12" fmla="*/ 0 w 23"/>
                  <a:gd name="T13" fmla="*/ 12 h 23"/>
                  <a:gd name="T14" fmla="*/ 0 w 23"/>
                  <a:gd name="T15" fmla="*/ 12 h 23"/>
                  <a:gd name="T16" fmla="*/ 4 w 23"/>
                  <a:gd name="T17" fmla="*/ 4 h 23"/>
                  <a:gd name="T18" fmla="*/ 12 w 23"/>
                  <a:gd name="T19" fmla="*/ 0 h 23"/>
                  <a:gd name="T20" fmla="*/ 12 w 23"/>
                  <a:gd name="T21" fmla="*/ 0 h 23"/>
                  <a:gd name="T22" fmla="*/ 19 w 23"/>
                  <a:gd name="T23" fmla="*/ 4 h 23"/>
                  <a:gd name="T24" fmla="*/ 23 w 23"/>
                  <a:gd name="T25" fmla="*/ 12 h 23"/>
                  <a:gd name="T26" fmla="*/ 23 w 23"/>
                  <a:gd name="T2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23" y="12"/>
                    </a:moveTo>
                    <a:lnTo>
                      <a:pt x="23" y="12"/>
                    </a:lnTo>
                    <a:lnTo>
                      <a:pt x="19" y="19"/>
                    </a:lnTo>
                    <a:lnTo>
                      <a:pt x="12" y="23"/>
                    </a:lnTo>
                    <a:lnTo>
                      <a:pt x="4" y="19"/>
                    </a:lnTo>
                    <a:lnTo>
                      <a:pt x="0" y="12"/>
                    </a:lnTo>
                    <a:lnTo>
                      <a:pt x="4" y="4"/>
                    </a:lnTo>
                    <a:lnTo>
                      <a:pt x="12" y="0"/>
                    </a:lnTo>
                    <a:lnTo>
                      <a:pt x="19" y="4"/>
                    </a:lnTo>
                    <a:lnTo>
                      <a:pt x="23" y="12"/>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0" name="Freeform 48"/>
              <p:cNvSpPr>
                <a:spLocks noChangeArrowheads="1"/>
              </p:cNvSpPr>
              <p:nvPr/>
            </p:nvSpPr>
            <p:spPr bwMode="auto">
              <a:xfrm>
                <a:off x="7765" y="6365"/>
                <a:ext cx="83" cy="90"/>
              </a:xfrm>
              <a:custGeom>
                <a:avLst/>
                <a:gdLst>
                  <a:gd name="T0" fmla="*/ 53 w 53"/>
                  <a:gd name="T1" fmla="*/ 31 h 57"/>
                  <a:gd name="T2" fmla="*/ 53 w 53"/>
                  <a:gd name="T3" fmla="*/ 31 h 57"/>
                  <a:gd name="T4" fmla="*/ 53 w 53"/>
                  <a:gd name="T5" fmla="*/ 42 h 57"/>
                  <a:gd name="T6" fmla="*/ 45 w 53"/>
                  <a:gd name="T7" fmla="*/ 50 h 57"/>
                  <a:gd name="T8" fmla="*/ 38 w 53"/>
                  <a:gd name="T9" fmla="*/ 57 h 57"/>
                  <a:gd name="T10" fmla="*/ 27 w 53"/>
                  <a:gd name="T11" fmla="*/ 57 h 57"/>
                  <a:gd name="T12" fmla="*/ 27 w 53"/>
                  <a:gd name="T13" fmla="*/ 57 h 57"/>
                  <a:gd name="T14" fmla="*/ 15 w 53"/>
                  <a:gd name="T15" fmla="*/ 57 h 57"/>
                  <a:gd name="T16" fmla="*/ 8 w 53"/>
                  <a:gd name="T17" fmla="*/ 50 h 57"/>
                  <a:gd name="T18" fmla="*/ 0 w 53"/>
                  <a:gd name="T19" fmla="*/ 42 h 57"/>
                  <a:gd name="T20" fmla="*/ 0 w 53"/>
                  <a:gd name="T21" fmla="*/ 31 h 57"/>
                  <a:gd name="T22" fmla="*/ 0 w 53"/>
                  <a:gd name="T23" fmla="*/ 31 h 57"/>
                  <a:gd name="T24" fmla="*/ 0 w 53"/>
                  <a:gd name="T25" fmla="*/ 19 h 57"/>
                  <a:gd name="T26" fmla="*/ 8 w 53"/>
                  <a:gd name="T27" fmla="*/ 12 h 57"/>
                  <a:gd name="T28" fmla="*/ 15 w 53"/>
                  <a:gd name="T29" fmla="*/ 4 h 57"/>
                  <a:gd name="T30" fmla="*/ 27 w 53"/>
                  <a:gd name="T31" fmla="*/ 0 h 57"/>
                  <a:gd name="T32" fmla="*/ 27 w 53"/>
                  <a:gd name="T33" fmla="*/ 0 h 57"/>
                  <a:gd name="T34" fmla="*/ 38 w 53"/>
                  <a:gd name="T35" fmla="*/ 4 h 57"/>
                  <a:gd name="T36" fmla="*/ 45 w 53"/>
                  <a:gd name="T37" fmla="*/ 12 h 57"/>
                  <a:gd name="T38" fmla="*/ 53 w 53"/>
                  <a:gd name="T39" fmla="*/ 19 h 57"/>
                  <a:gd name="T40" fmla="*/ 53 w 53"/>
                  <a:gd name="T41" fmla="*/ 31 h 57"/>
                  <a:gd name="T42" fmla="*/ 53 w 53"/>
                  <a:gd name="T4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7">
                    <a:moveTo>
                      <a:pt x="53" y="31"/>
                    </a:moveTo>
                    <a:lnTo>
                      <a:pt x="53" y="31"/>
                    </a:lnTo>
                    <a:lnTo>
                      <a:pt x="53" y="42"/>
                    </a:lnTo>
                    <a:lnTo>
                      <a:pt x="45" y="50"/>
                    </a:lnTo>
                    <a:lnTo>
                      <a:pt x="38" y="57"/>
                    </a:lnTo>
                    <a:lnTo>
                      <a:pt x="27" y="57"/>
                    </a:lnTo>
                    <a:lnTo>
                      <a:pt x="15" y="57"/>
                    </a:lnTo>
                    <a:lnTo>
                      <a:pt x="8" y="50"/>
                    </a:lnTo>
                    <a:lnTo>
                      <a:pt x="0" y="42"/>
                    </a:lnTo>
                    <a:lnTo>
                      <a:pt x="0" y="31"/>
                    </a:lnTo>
                    <a:lnTo>
                      <a:pt x="0" y="19"/>
                    </a:lnTo>
                    <a:lnTo>
                      <a:pt x="8" y="12"/>
                    </a:lnTo>
                    <a:lnTo>
                      <a:pt x="15" y="4"/>
                    </a:lnTo>
                    <a:lnTo>
                      <a:pt x="27" y="0"/>
                    </a:lnTo>
                    <a:lnTo>
                      <a:pt x="38" y="4"/>
                    </a:lnTo>
                    <a:lnTo>
                      <a:pt x="45" y="12"/>
                    </a:lnTo>
                    <a:lnTo>
                      <a:pt x="53" y="19"/>
                    </a:lnTo>
                    <a:lnTo>
                      <a:pt x="53" y="31"/>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1" name="Freeform 49"/>
              <p:cNvSpPr>
                <a:spLocks noEditPoints="1" noChangeArrowheads="1"/>
              </p:cNvSpPr>
              <p:nvPr/>
            </p:nvSpPr>
            <p:spPr bwMode="auto">
              <a:xfrm>
                <a:off x="7623" y="6157"/>
                <a:ext cx="131" cy="131"/>
              </a:xfrm>
              <a:custGeom>
                <a:avLst/>
                <a:gdLst>
                  <a:gd name="T0" fmla="*/ 34 w 83"/>
                  <a:gd name="T1" fmla="*/ 72 h 83"/>
                  <a:gd name="T2" fmla="*/ 34 w 83"/>
                  <a:gd name="T3" fmla="*/ 72 h 83"/>
                  <a:gd name="T4" fmla="*/ 26 w 83"/>
                  <a:gd name="T5" fmla="*/ 72 h 83"/>
                  <a:gd name="T6" fmla="*/ 34 w 83"/>
                  <a:gd name="T7" fmla="*/ 83 h 83"/>
                  <a:gd name="T8" fmla="*/ 45 w 83"/>
                  <a:gd name="T9" fmla="*/ 83 h 83"/>
                  <a:gd name="T10" fmla="*/ 45 w 83"/>
                  <a:gd name="T11" fmla="*/ 61 h 83"/>
                  <a:gd name="T12" fmla="*/ 56 w 83"/>
                  <a:gd name="T13" fmla="*/ 76 h 83"/>
                  <a:gd name="T14" fmla="*/ 75 w 83"/>
                  <a:gd name="T15" fmla="*/ 83 h 83"/>
                  <a:gd name="T16" fmla="*/ 83 w 83"/>
                  <a:gd name="T17" fmla="*/ 72 h 83"/>
                  <a:gd name="T18" fmla="*/ 64 w 83"/>
                  <a:gd name="T19" fmla="*/ 65 h 83"/>
                  <a:gd name="T20" fmla="*/ 75 w 83"/>
                  <a:gd name="T21" fmla="*/ 57 h 83"/>
                  <a:gd name="T22" fmla="*/ 79 w 83"/>
                  <a:gd name="T23" fmla="*/ 53 h 83"/>
                  <a:gd name="T24" fmla="*/ 71 w 83"/>
                  <a:gd name="T25" fmla="*/ 49 h 83"/>
                  <a:gd name="T26" fmla="*/ 68 w 83"/>
                  <a:gd name="T27" fmla="*/ 8 h 83"/>
                  <a:gd name="T28" fmla="*/ 45 w 83"/>
                  <a:gd name="T29" fmla="*/ 8 h 83"/>
                  <a:gd name="T30" fmla="*/ 45 w 83"/>
                  <a:gd name="T31" fmla="*/ 8 h 83"/>
                  <a:gd name="T32" fmla="*/ 45 w 83"/>
                  <a:gd name="T33" fmla="*/ 4 h 83"/>
                  <a:gd name="T34" fmla="*/ 41 w 83"/>
                  <a:gd name="T35" fmla="*/ 4 h 83"/>
                  <a:gd name="T36" fmla="*/ 34 w 83"/>
                  <a:gd name="T37" fmla="*/ 0 h 83"/>
                  <a:gd name="T38" fmla="*/ 30 w 83"/>
                  <a:gd name="T39" fmla="*/ 8 h 83"/>
                  <a:gd name="T40" fmla="*/ 11 w 83"/>
                  <a:gd name="T41" fmla="*/ 46 h 83"/>
                  <a:gd name="T42" fmla="*/ 11 w 83"/>
                  <a:gd name="T43" fmla="*/ 46 h 83"/>
                  <a:gd name="T44" fmla="*/ 34 w 83"/>
                  <a:gd name="T45" fmla="*/ 46 h 83"/>
                  <a:gd name="T46" fmla="*/ 56 w 83"/>
                  <a:gd name="T47" fmla="*/ 19 h 83"/>
                  <a:gd name="T48" fmla="*/ 22 w 83"/>
                  <a:gd name="T49" fmla="*/ 23 h 83"/>
                  <a:gd name="T50" fmla="*/ 22 w 83"/>
                  <a:gd name="T51" fmla="*/ 19 h 83"/>
                  <a:gd name="T52" fmla="*/ 22 w 83"/>
                  <a:gd name="T53" fmla="*/ 31 h 83"/>
                  <a:gd name="T54" fmla="*/ 56 w 83"/>
                  <a:gd name="T55" fmla="*/ 34 h 83"/>
                  <a:gd name="T56" fmla="*/ 22 w 83"/>
                  <a:gd name="T57" fmla="*/ 34 h 83"/>
                  <a:gd name="T58" fmla="*/ 52 w 83"/>
                  <a:gd name="T59" fmla="*/ 57 h 83"/>
                  <a:gd name="T60" fmla="*/ 68 w 83"/>
                  <a:gd name="T61" fmla="*/ 46 h 83"/>
                  <a:gd name="T62" fmla="*/ 52 w 83"/>
                  <a:gd name="T63" fmla="*/ 57 h 83"/>
                  <a:gd name="T64" fmla="*/ 52 w 83"/>
                  <a:gd name="T65" fmla="*/ 57 h 83"/>
                  <a:gd name="T66" fmla="*/ 0 w 83"/>
                  <a:gd name="T67" fmla="*/ 76 h 83"/>
                  <a:gd name="T68" fmla="*/ 7 w 83"/>
                  <a:gd name="T69" fmla="*/ 83 h 83"/>
                  <a:gd name="T70" fmla="*/ 30 w 83"/>
                  <a:gd name="T71" fmla="*/ 61 h 83"/>
                  <a:gd name="T72" fmla="*/ 0 w 83"/>
                  <a:gd name="T73" fmla="*/ 49 h 83"/>
                  <a:gd name="T74" fmla="*/ 19 w 83"/>
                  <a:gd name="T75" fmla="*/ 61 h 83"/>
                  <a:gd name="T76" fmla="*/ 11 w 83"/>
                  <a:gd name="T77" fmla="*/ 68 h 83"/>
                  <a:gd name="T78" fmla="*/ 0 w 83"/>
                  <a:gd name="T79"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83">
                    <a:moveTo>
                      <a:pt x="34" y="46"/>
                    </a:moveTo>
                    <a:lnTo>
                      <a:pt x="34" y="72"/>
                    </a:lnTo>
                    <a:lnTo>
                      <a:pt x="26" y="72"/>
                    </a:lnTo>
                    <a:lnTo>
                      <a:pt x="30" y="83"/>
                    </a:lnTo>
                    <a:lnTo>
                      <a:pt x="34" y="83"/>
                    </a:lnTo>
                    <a:lnTo>
                      <a:pt x="45" y="83"/>
                    </a:lnTo>
                    <a:lnTo>
                      <a:pt x="45" y="76"/>
                    </a:lnTo>
                    <a:lnTo>
                      <a:pt x="45" y="61"/>
                    </a:lnTo>
                    <a:lnTo>
                      <a:pt x="56" y="76"/>
                    </a:lnTo>
                    <a:lnTo>
                      <a:pt x="75" y="83"/>
                    </a:lnTo>
                    <a:lnTo>
                      <a:pt x="83" y="72"/>
                    </a:lnTo>
                    <a:lnTo>
                      <a:pt x="71" y="68"/>
                    </a:lnTo>
                    <a:lnTo>
                      <a:pt x="64" y="65"/>
                    </a:lnTo>
                    <a:lnTo>
                      <a:pt x="75" y="57"/>
                    </a:lnTo>
                    <a:lnTo>
                      <a:pt x="79" y="53"/>
                    </a:lnTo>
                    <a:lnTo>
                      <a:pt x="71" y="49"/>
                    </a:lnTo>
                    <a:lnTo>
                      <a:pt x="68" y="46"/>
                    </a:lnTo>
                    <a:lnTo>
                      <a:pt x="68" y="8"/>
                    </a:lnTo>
                    <a:lnTo>
                      <a:pt x="45" y="8"/>
                    </a:lnTo>
                    <a:lnTo>
                      <a:pt x="45" y="4"/>
                    </a:lnTo>
                    <a:lnTo>
                      <a:pt x="41" y="4"/>
                    </a:lnTo>
                    <a:lnTo>
                      <a:pt x="34" y="0"/>
                    </a:lnTo>
                    <a:lnTo>
                      <a:pt x="30" y="8"/>
                    </a:lnTo>
                    <a:lnTo>
                      <a:pt x="11" y="8"/>
                    </a:lnTo>
                    <a:lnTo>
                      <a:pt x="11" y="46"/>
                    </a:lnTo>
                    <a:lnTo>
                      <a:pt x="34" y="46"/>
                    </a:lnTo>
                    <a:close/>
                    <a:moveTo>
                      <a:pt x="22" y="19"/>
                    </a:moveTo>
                    <a:lnTo>
                      <a:pt x="56" y="19"/>
                    </a:lnTo>
                    <a:lnTo>
                      <a:pt x="56" y="23"/>
                    </a:lnTo>
                    <a:lnTo>
                      <a:pt x="22" y="23"/>
                    </a:lnTo>
                    <a:lnTo>
                      <a:pt x="22" y="19"/>
                    </a:lnTo>
                    <a:close/>
                    <a:moveTo>
                      <a:pt x="22" y="34"/>
                    </a:moveTo>
                    <a:lnTo>
                      <a:pt x="22" y="31"/>
                    </a:lnTo>
                    <a:lnTo>
                      <a:pt x="56" y="31"/>
                    </a:lnTo>
                    <a:lnTo>
                      <a:pt x="56" y="34"/>
                    </a:lnTo>
                    <a:lnTo>
                      <a:pt x="22" y="34"/>
                    </a:lnTo>
                    <a:close/>
                    <a:moveTo>
                      <a:pt x="52" y="57"/>
                    </a:moveTo>
                    <a:lnTo>
                      <a:pt x="52" y="57"/>
                    </a:lnTo>
                    <a:lnTo>
                      <a:pt x="49" y="46"/>
                    </a:lnTo>
                    <a:lnTo>
                      <a:pt x="68" y="46"/>
                    </a:lnTo>
                    <a:lnTo>
                      <a:pt x="52" y="57"/>
                    </a:lnTo>
                    <a:close/>
                    <a:moveTo>
                      <a:pt x="0" y="76"/>
                    </a:moveTo>
                    <a:lnTo>
                      <a:pt x="0" y="76"/>
                    </a:lnTo>
                    <a:lnTo>
                      <a:pt x="7" y="83"/>
                    </a:lnTo>
                    <a:lnTo>
                      <a:pt x="26" y="68"/>
                    </a:lnTo>
                    <a:lnTo>
                      <a:pt x="30" y="61"/>
                    </a:lnTo>
                    <a:lnTo>
                      <a:pt x="34" y="49"/>
                    </a:lnTo>
                    <a:lnTo>
                      <a:pt x="0" y="49"/>
                    </a:lnTo>
                    <a:lnTo>
                      <a:pt x="0" y="61"/>
                    </a:lnTo>
                    <a:lnTo>
                      <a:pt x="19" y="61"/>
                    </a:lnTo>
                    <a:lnTo>
                      <a:pt x="11" y="68"/>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2" name="Freeform 50"/>
              <p:cNvSpPr>
                <a:spLocks noEditPoints="1" noChangeArrowheads="1"/>
              </p:cNvSpPr>
              <p:nvPr/>
            </p:nvSpPr>
            <p:spPr bwMode="auto">
              <a:xfrm>
                <a:off x="7765" y="6164"/>
                <a:ext cx="120" cy="124"/>
              </a:xfrm>
              <a:custGeom>
                <a:avLst/>
                <a:gdLst>
                  <a:gd name="T0" fmla="*/ 61 w 76"/>
                  <a:gd name="T1" fmla="*/ 19 h 79"/>
                  <a:gd name="T2" fmla="*/ 49 w 76"/>
                  <a:gd name="T3" fmla="*/ 12 h 79"/>
                  <a:gd name="T4" fmla="*/ 53 w 76"/>
                  <a:gd name="T5" fmla="*/ 8 h 79"/>
                  <a:gd name="T6" fmla="*/ 53 w 76"/>
                  <a:gd name="T7" fmla="*/ 4 h 79"/>
                  <a:gd name="T8" fmla="*/ 49 w 76"/>
                  <a:gd name="T9" fmla="*/ 4 h 79"/>
                  <a:gd name="T10" fmla="*/ 42 w 76"/>
                  <a:gd name="T11" fmla="*/ 4 h 79"/>
                  <a:gd name="T12" fmla="*/ 42 w 76"/>
                  <a:gd name="T13" fmla="*/ 38 h 79"/>
                  <a:gd name="T14" fmla="*/ 34 w 76"/>
                  <a:gd name="T15" fmla="*/ 19 h 79"/>
                  <a:gd name="T16" fmla="*/ 27 w 76"/>
                  <a:gd name="T17" fmla="*/ 8 h 79"/>
                  <a:gd name="T18" fmla="*/ 27 w 76"/>
                  <a:gd name="T19" fmla="*/ 4 h 79"/>
                  <a:gd name="T20" fmla="*/ 30 w 76"/>
                  <a:gd name="T21" fmla="*/ 0 h 79"/>
                  <a:gd name="T22" fmla="*/ 27 w 76"/>
                  <a:gd name="T23" fmla="*/ 0 h 79"/>
                  <a:gd name="T24" fmla="*/ 19 w 76"/>
                  <a:gd name="T25" fmla="*/ 0 h 79"/>
                  <a:gd name="T26" fmla="*/ 19 w 76"/>
                  <a:gd name="T27" fmla="*/ 45 h 79"/>
                  <a:gd name="T28" fmla="*/ 12 w 76"/>
                  <a:gd name="T29" fmla="*/ 61 h 79"/>
                  <a:gd name="T30" fmla="*/ 0 w 76"/>
                  <a:gd name="T31" fmla="*/ 72 h 79"/>
                  <a:gd name="T32" fmla="*/ 12 w 76"/>
                  <a:gd name="T33" fmla="*/ 79 h 79"/>
                  <a:gd name="T34" fmla="*/ 19 w 76"/>
                  <a:gd name="T35" fmla="*/ 72 h 79"/>
                  <a:gd name="T36" fmla="*/ 23 w 76"/>
                  <a:gd name="T37" fmla="*/ 61 h 79"/>
                  <a:gd name="T38" fmla="*/ 27 w 76"/>
                  <a:gd name="T39" fmla="*/ 27 h 79"/>
                  <a:gd name="T40" fmla="*/ 30 w 76"/>
                  <a:gd name="T41" fmla="*/ 49 h 79"/>
                  <a:gd name="T42" fmla="*/ 38 w 76"/>
                  <a:gd name="T43" fmla="*/ 49 h 79"/>
                  <a:gd name="T44" fmla="*/ 42 w 76"/>
                  <a:gd name="T45" fmla="*/ 45 h 79"/>
                  <a:gd name="T46" fmla="*/ 49 w 76"/>
                  <a:gd name="T47" fmla="*/ 76 h 79"/>
                  <a:gd name="T48" fmla="*/ 49 w 76"/>
                  <a:gd name="T49" fmla="*/ 23 h 79"/>
                  <a:gd name="T50" fmla="*/ 57 w 76"/>
                  <a:gd name="T51" fmla="*/ 49 h 79"/>
                  <a:gd name="T52" fmla="*/ 64 w 76"/>
                  <a:gd name="T53" fmla="*/ 79 h 79"/>
                  <a:gd name="T54" fmla="*/ 76 w 76"/>
                  <a:gd name="T55" fmla="*/ 8 h 79"/>
                  <a:gd name="T56" fmla="*/ 76 w 76"/>
                  <a:gd name="T57" fmla="*/ 0 h 79"/>
                  <a:gd name="T58" fmla="*/ 76 w 76"/>
                  <a:gd name="T59" fmla="*/ 0 h 79"/>
                  <a:gd name="T60" fmla="*/ 76 w 76"/>
                  <a:gd name="T61" fmla="*/ 0 h 79"/>
                  <a:gd name="T62" fmla="*/ 64 w 76"/>
                  <a:gd name="T63" fmla="*/ 0 h 79"/>
                  <a:gd name="T64" fmla="*/ 64 w 76"/>
                  <a:gd name="T65" fmla="*/ 42 h 79"/>
                  <a:gd name="T66" fmla="*/ 61 w 76"/>
                  <a:gd name="T67" fmla="*/ 19 h 79"/>
                  <a:gd name="T68" fmla="*/ 12 w 76"/>
                  <a:gd name="T69" fmla="*/ 38 h 79"/>
                  <a:gd name="T70" fmla="*/ 15 w 76"/>
                  <a:gd name="T71" fmla="*/ 23 h 79"/>
                  <a:gd name="T72" fmla="*/ 8 w 76"/>
                  <a:gd name="T73" fmla="*/ 19 h 79"/>
                  <a:gd name="T74" fmla="*/ 4 w 76"/>
                  <a:gd name="T75" fmla="*/ 23 h 79"/>
                  <a:gd name="T76" fmla="*/ 0 w 76"/>
                  <a:gd name="T77" fmla="*/ 49 h 79"/>
                  <a:gd name="T78" fmla="*/ 12 w 76"/>
                  <a:gd name="T79" fmla="*/ 49 h 79"/>
                  <a:gd name="T80" fmla="*/ 12 w 76"/>
                  <a:gd name="T81" fmla="*/ 38 h 79"/>
                  <a:gd name="T82" fmla="*/ 12 w 76"/>
                  <a:gd name="T8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9">
                    <a:moveTo>
                      <a:pt x="61" y="19"/>
                    </a:moveTo>
                    <a:lnTo>
                      <a:pt x="61" y="19"/>
                    </a:lnTo>
                    <a:lnTo>
                      <a:pt x="49" y="23"/>
                    </a:lnTo>
                    <a:lnTo>
                      <a:pt x="49" y="12"/>
                    </a:lnTo>
                    <a:lnTo>
                      <a:pt x="53" y="8"/>
                    </a:lnTo>
                    <a:lnTo>
                      <a:pt x="53" y="4"/>
                    </a:lnTo>
                    <a:lnTo>
                      <a:pt x="49" y="4"/>
                    </a:lnTo>
                    <a:lnTo>
                      <a:pt x="42" y="4"/>
                    </a:lnTo>
                    <a:lnTo>
                      <a:pt x="42" y="38"/>
                    </a:lnTo>
                    <a:lnTo>
                      <a:pt x="34" y="19"/>
                    </a:lnTo>
                    <a:lnTo>
                      <a:pt x="27" y="23"/>
                    </a:lnTo>
                    <a:lnTo>
                      <a:pt x="27" y="8"/>
                    </a:lnTo>
                    <a:lnTo>
                      <a:pt x="27" y="4"/>
                    </a:lnTo>
                    <a:lnTo>
                      <a:pt x="30" y="0"/>
                    </a:lnTo>
                    <a:lnTo>
                      <a:pt x="27" y="0"/>
                    </a:lnTo>
                    <a:lnTo>
                      <a:pt x="19" y="0"/>
                    </a:lnTo>
                    <a:lnTo>
                      <a:pt x="19" y="45"/>
                    </a:lnTo>
                    <a:lnTo>
                      <a:pt x="15" y="53"/>
                    </a:lnTo>
                    <a:lnTo>
                      <a:pt x="12" y="61"/>
                    </a:lnTo>
                    <a:lnTo>
                      <a:pt x="0" y="72"/>
                    </a:lnTo>
                    <a:lnTo>
                      <a:pt x="12" y="79"/>
                    </a:lnTo>
                    <a:lnTo>
                      <a:pt x="19" y="72"/>
                    </a:lnTo>
                    <a:lnTo>
                      <a:pt x="23" y="61"/>
                    </a:lnTo>
                    <a:lnTo>
                      <a:pt x="27" y="42"/>
                    </a:lnTo>
                    <a:lnTo>
                      <a:pt x="27" y="27"/>
                    </a:lnTo>
                    <a:lnTo>
                      <a:pt x="30" y="49"/>
                    </a:lnTo>
                    <a:lnTo>
                      <a:pt x="38" y="49"/>
                    </a:lnTo>
                    <a:lnTo>
                      <a:pt x="42" y="45"/>
                    </a:lnTo>
                    <a:lnTo>
                      <a:pt x="42" y="76"/>
                    </a:lnTo>
                    <a:lnTo>
                      <a:pt x="49" y="76"/>
                    </a:lnTo>
                    <a:lnTo>
                      <a:pt x="49" y="23"/>
                    </a:lnTo>
                    <a:lnTo>
                      <a:pt x="57" y="49"/>
                    </a:lnTo>
                    <a:lnTo>
                      <a:pt x="64" y="49"/>
                    </a:lnTo>
                    <a:lnTo>
                      <a:pt x="64" y="79"/>
                    </a:lnTo>
                    <a:lnTo>
                      <a:pt x="76" y="79"/>
                    </a:lnTo>
                    <a:lnTo>
                      <a:pt x="76" y="8"/>
                    </a:lnTo>
                    <a:lnTo>
                      <a:pt x="76" y="0"/>
                    </a:lnTo>
                    <a:lnTo>
                      <a:pt x="64" y="0"/>
                    </a:lnTo>
                    <a:lnTo>
                      <a:pt x="64" y="42"/>
                    </a:lnTo>
                    <a:lnTo>
                      <a:pt x="61" y="19"/>
                    </a:lnTo>
                    <a:close/>
                    <a:moveTo>
                      <a:pt x="12" y="38"/>
                    </a:moveTo>
                    <a:lnTo>
                      <a:pt x="12" y="38"/>
                    </a:lnTo>
                    <a:lnTo>
                      <a:pt x="15" y="23"/>
                    </a:lnTo>
                    <a:lnTo>
                      <a:pt x="8" y="19"/>
                    </a:lnTo>
                    <a:lnTo>
                      <a:pt x="4" y="23"/>
                    </a:lnTo>
                    <a:lnTo>
                      <a:pt x="0" y="49"/>
                    </a:lnTo>
                    <a:lnTo>
                      <a:pt x="12" y="49"/>
                    </a:lnTo>
                    <a:lnTo>
                      <a:pt x="12"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3" name="Freeform 51"/>
              <p:cNvSpPr>
                <a:spLocks noChangeArrowheads="1"/>
              </p:cNvSpPr>
              <p:nvPr/>
            </p:nvSpPr>
            <p:spPr bwMode="auto">
              <a:xfrm>
                <a:off x="7908" y="6164"/>
                <a:ext cx="124" cy="124"/>
              </a:xfrm>
              <a:custGeom>
                <a:avLst/>
                <a:gdLst>
                  <a:gd name="T0" fmla="*/ 49 w 79"/>
                  <a:gd name="T1" fmla="*/ 12 h 79"/>
                  <a:gd name="T2" fmla="*/ 49 w 79"/>
                  <a:gd name="T3" fmla="*/ 12 h 79"/>
                  <a:gd name="T4" fmla="*/ 49 w 79"/>
                  <a:gd name="T5" fmla="*/ 8 h 79"/>
                  <a:gd name="T6" fmla="*/ 49 w 79"/>
                  <a:gd name="T7" fmla="*/ 8 h 79"/>
                  <a:gd name="T8" fmla="*/ 45 w 79"/>
                  <a:gd name="T9" fmla="*/ 0 h 79"/>
                  <a:gd name="T10" fmla="*/ 45 w 79"/>
                  <a:gd name="T11" fmla="*/ 0 h 79"/>
                  <a:gd name="T12" fmla="*/ 37 w 79"/>
                  <a:gd name="T13" fmla="*/ 0 h 79"/>
                  <a:gd name="T14" fmla="*/ 37 w 79"/>
                  <a:gd name="T15" fmla="*/ 0 h 79"/>
                  <a:gd name="T16" fmla="*/ 30 w 79"/>
                  <a:gd name="T17" fmla="*/ 0 h 79"/>
                  <a:gd name="T18" fmla="*/ 30 w 79"/>
                  <a:gd name="T19" fmla="*/ 0 h 79"/>
                  <a:gd name="T20" fmla="*/ 34 w 79"/>
                  <a:gd name="T21" fmla="*/ 12 h 79"/>
                  <a:gd name="T22" fmla="*/ 0 w 79"/>
                  <a:gd name="T23" fmla="*/ 12 h 79"/>
                  <a:gd name="T24" fmla="*/ 0 w 79"/>
                  <a:gd name="T25" fmla="*/ 23 h 79"/>
                  <a:gd name="T26" fmla="*/ 34 w 79"/>
                  <a:gd name="T27" fmla="*/ 23 h 79"/>
                  <a:gd name="T28" fmla="*/ 34 w 79"/>
                  <a:gd name="T29" fmla="*/ 30 h 79"/>
                  <a:gd name="T30" fmla="*/ 11 w 79"/>
                  <a:gd name="T31" fmla="*/ 30 h 79"/>
                  <a:gd name="T32" fmla="*/ 11 w 79"/>
                  <a:gd name="T33" fmla="*/ 72 h 79"/>
                  <a:gd name="T34" fmla="*/ 22 w 79"/>
                  <a:gd name="T35" fmla="*/ 72 h 79"/>
                  <a:gd name="T36" fmla="*/ 22 w 79"/>
                  <a:gd name="T37" fmla="*/ 42 h 79"/>
                  <a:gd name="T38" fmla="*/ 34 w 79"/>
                  <a:gd name="T39" fmla="*/ 42 h 79"/>
                  <a:gd name="T40" fmla="*/ 34 w 79"/>
                  <a:gd name="T41" fmla="*/ 79 h 79"/>
                  <a:gd name="T42" fmla="*/ 45 w 79"/>
                  <a:gd name="T43" fmla="*/ 79 h 79"/>
                  <a:gd name="T44" fmla="*/ 45 w 79"/>
                  <a:gd name="T45" fmla="*/ 42 h 79"/>
                  <a:gd name="T46" fmla="*/ 60 w 79"/>
                  <a:gd name="T47" fmla="*/ 42 h 79"/>
                  <a:gd name="T48" fmla="*/ 60 w 79"/>
                  <a:gd name="T49" fmla="*/ 61 h 79"/>
                  <a:gd name="T50" fmla="*/ 60 w 79"/>
                  <a:gd name="T51" fmla="*/ 61 h 79"/>
                  <a:gd name="T52" fmla="*/ 56 w 79"/>
                  <a:gd name="T53" fmla="*/ 61 h 79"/>
                  <a:gd name="T54" fmla="*/ 49 w 79"/>
                  <a:gd name="T55" fmla="*/ 61 h 79"/>
                  <a:gd name="T56" fmla="*/ 49 w 79"/>
                  <a:gd name="T57" fmla="*/ 61 h 79"/>
                  <a:gd name="T58" fmla="*/ 53 w 79"/>
                  <a:gd name="T59" fmla="*/ 72 h 79"/>
                  <a:gd name="T60" fmla="*/ 53 w 79"/>
                  <a:gd name="T61" fmla="*/ 72 h 79"/>
                  <a:gd name="T62" fmla="*/ 68 w 79"/>
                  <a:gd name="T63" fmla="*/ 72 h 79"/>
                  <a:gd name="T64" fmla="*/ 71 w 79"/>
                  <a:gd name="T65" fmla="*/ 68 h 79"/>
                  <a:gd name="T66" fmla="*/ 71 w 79"/>
                  <a:gd name="T67" fmla="*/ 64 h 79"/>
                  <a:gd name="T68" fmla="*/ 71 w 79"/>
                  <a:gd name="T69" fmla="*/ 30 h 79"/>
                  <a:gd name="T70" fmla="*/ 45 w 79"/>
                  <a:gd name="T71" fmla="*/ 30 h 79"/>
                  <a:gd name="T72" fmla="*/ 45 w 79"/>
                  <a:gd name="T73" fmla="*/ 23 h 79"/>
                  <a:gd name="T74" fmla="*/ 79 w 79"/>
                  <a:gd name="T75" fmla="*/ 23 h 79"/>
                  <a:gd name="T76" fmla="*/ 79 w 79"/>
                  <a:gd name="T77" fmla="*/ 12 h 79"/>
                  <a:gd name="T78" fmla="*/ 41 w 79"/>
                  <a:gd name="T79" fmla="*/ 12 h 79"/>
                  <a:gd name="T80" fmla="*/ 41 w 79"/>
                  <a:gd name="T81" fmla="*/ 12 h 79"/>
                  <a:gd name="T82" fmla="*/ 49 w 79"/>
                  <a:gd name="T83" fmla="*/ 12 h 79"/>
                  <a:gd name="T84" fmla="*/ 49 w 79"/>
                  <a:gd name="T85" fmla="*/ 12 h 79"/>
                  <a:gd name="T86" fmla="*/ 49 w 79"/>
                  <a:gd name="T8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9">
                    <a:moveTo>
                      <a:pt x="49" y="12"/>
                    </a:moveTo>
                    <a:lnTo>
                      <a:pt x="49" y="12"/>
                    </a:lnTo>
                    <a:lnTo>
                      <a:pt x="49" y="8"/>
                    </a:lnTo>
                    <a:lnTo>
                      <a:pt x="45" y="0"/>
                    </a:lnTo>
                    <a:lnTo>
                      <a:pt x="37" y="0"/>
                    </a:lnTo>
                    <a:lnTo>
                      <a:pt x="30" y="0"/>
                    </a:lnTo>
                    <a:lnTo>
                      <a:pt x="34" y="12"/>
                    </a:lnTo>
                    <a:lnTo>
                      <a:pt x="0" y="12"/>
                    </a:lnTo>
                    <a:lnTo>
                      <a:pt x="0" y="23"/>
                    </a:lnTo>
                    <a:lnTo>
                      <a:pt x="34" y="23"/>
                    </a:lnTo>
                    <a:lnTo>
                      <a:pt x="34" y="30"/>
                    </a:lnTo>
                    <a:lnTo>
                      <a:pt x="11" y="30"/>
                    </a:lnTo>
                    <a:lnTo>
                      <a:pt x="11" y="72"/>
                    </a:lnTo>
                    <a:lnTo>
                      <a:pt x="22" y="72"/>
                    </a:lnTo>
                    <a:lnTo>
                      <a:pt x="22" y="42"/>
                    </a:lnTo>
                    <a:lnTo>
                      <a:pt x="34" y="42"/>
                    </a:lnTo>
                    <a:lnTo>
                      <a:pt x="34" y="79"/>
                    </a:lnTo>
                    <a:lnTo>
                      <a:pt x="45" y="79"/>
                    </a:lnTo>
                    <a:lnTo>
                      <a:pt x="45" y="42"/>
                    </a:lnTo>
                    <a:lnTo>
                      <a:pt x="60" y="42"/>
                    </a:lnTo>
                    <a:lnTo>
                      <a:pt x="60" y="61"/>
                    </a:lnTo>
                    <a:lnTo>
                      <a:pt x="56" y="61"/>
                    </a:lnTo>
                    <a:lnTo>
                      <a:pt x="49" y="61"/>
                    </a:lnTo>
                    <a:lnTo>
                      <a:pt x="53" y="72"/>
                    </a:lnTo>
                    <a:lnTo>
                      <a:pt x="68" y="72"/>
                    </a:lnTo>
                    <a:lnTo>
                      <a:pt x="71" y="68"/>
                    </a:lnTo>
                    <a:lnTo>
                      <a:pt x="71" y="64"/>
                    </a:lnTo>
                    <a:lnTo>
                      <a:pt x="71" y="30"/>
                    </a:lnTo>
                    <a:lnTo>
                      <a:pt x="45" y="30"/>
                    </a:lnTo>
                    <a:lnTo>
                      <a:pt x="45" y="23"/>
                    </a:lnTo>
                    <a:lnTo>
                      <a:pt x="79" y="23"/>
                    </a:lnTo>
                    <a:lnTo>
                      <a:pt x="79" y="12"/>
                    </a:lnTo>
                    <a:lnTo>
                      <a:pt x="41" y="12"/>
                    </a:lnTo>
                    <a:lnTo>
                      <a:pt x="49"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4" name="Freeform 53"/>
              <p:cNvSpPr>
                <a:spLocks noChangeArrowheads="1"/>
              </p:cNvSpPr>
              <p:nvPr/>
            </p:nvSpPr>
            <p:spPr bwMode="auto">
              <a:xfrm>
                <a:off x="8746" y="4645"/>
                <a:ext cx="47" cy="53"/>
              </a:xfrm>
              <a:custGeom>
                <a:avLst/>
                <a:gdLst>
                  <a:gd name="T0" fmla="*/ 30 w 30"/>
                  <a:gd name="T1" fmla="*/ 15 h 34"/>
                  <a:gd name="T2" fmla="*/ 30 w 30"/>
                  <a:gd name="T3" fmla="*/ 15 h 34"/>
                  <a:gd name="T4" fmla="*/ 30 w 30"/>
                  <a:gd name="T5" fmla="*/ 22 h 34"/>
                  <a:gd name="T6" fmla="*/ 26 w 30"/>
                  <a:gd name="T7" fmla="*/ 26 h 34"/>
                  <a:gd name="T8" fmla="*/ 22 w 30"/>
                  <a:gd name="T9" fmla="*/ 30 h 34"/>
                  <a:gd name="T10" fmla="*/ 15 w 30"/>
                  <a:gd name="T11" fmla="*/ 34 h 34"/>
                  <a:gd name="T12" fmla="*/ 15 w 30"/>
                  <a:gd name="T13" fmla="*/ 34 h 34"/>
                  <a:gd name="T14" fmla="*/ 11 w 30"/>
                  <a:gd name="T15" fmla="*/ 34 h 34"/>
                  <a:gd name="T16" fmla="*/ 3 w 30"/>
                  <a:gd name="T17" fmla="*/ 30 h 34"/>
                  <a:gd name="T18" fmla="*/ 0 w 30"/>
                  <a:gd name="T19" fmla="*/ 22 h 34"/>
                  <a:gd name="T20" fmla="*/ 0 w 30"/>
                  <a:gd name="T21" fmla="*/ 19 h 34"/>
                  <a:gd name="T22" fmla="*/ 0 w 30"/>
                  <a:gd name="T23" fmla="*/ 19 h 34"/>
                  <a:gd name="T24" fmla="*/ 0 w 30"/>
                  <a:gd name="T25" fmla="*/ 11 h 34"/>
                  <a:gd name="T26" fmla="*/ 3 w 30"/>
                  <a:gd name="T27" fmla="*/ 7 h 34"/>
                  <a:gd name="T28" fmla="*/ 7 w 30"/>
                  <a:gd name="T29" fmla="*/ 4 h 34"/>
                  <a:gd name="T30" fmla="*/ 15 w 30"/>
                  <a:gd name="T31" fmla="*/ 0 h 34"/>
                  <a:gd name="T32" fmla="*/ 15 w 30"/>
                  <a:gd name="T33" fmla="*/ 0 h 34"/>
                  <a:gd name="T34" fmla="*/ 22 w 30"/>
                  <a:gd name="T35" fmla="*/ 0 h 34"/>
                  <a:gd name="T36" fmla="*/ 26 w 30"/>
                  <a:gd name="T37" fmla="*/ 4 h 34"/>
                  <a:gd name="T38" fmla="*/ 30 w 30"/>
                  <a:gd name="T39" fmla="*/ 11 h 34"/>
                  <a:gd name="T40" fmla="*/ 30 w 30"/>
                  <a:gd name="T41" fmla="*/ 15 h 34"/>
                  <a:gd name="T42" fmla="*/ 30 w 30"/>
                  <a:gd name="T4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4">
                    <a:moveTo>
                      <a:pt x="30" y="15"/>
                    </a:moveTo>
                    <a:lnTo>
                      <a:pt x="30" y="15"/>
                    </a:lnTo>
                    <a:lnTo>
                      <a:pt x="30" y="22"/>
                    </a:lnTo>
                    <a:lnTo>
                      <a:pt x="26" y="26"/>
                    </a:lnTo>
                    <a:lnTo>
                      <a:pt x="22" y="30"/>
                    </a:lnTo>
                    <a:lnTo>
                      <a:pt x="15" y="34"/>
                    </a:lnTo>
                    <a:lnTo>
                      <a:pt x="11" y="34"/>
                    </a:lnTo>
                    <a:lnTo>
                      <a:pt x="3" y="30"/>
                    </a:lnTo>
                    <a:lnTo>
                      <a:pt x="0" y="22"/>
                    </a:lnTo>
                    <a:lnTo>
                      <a:pt x="0" y="19"/>
                    </a:lnTo>
                    <a:lnTo>
                      <a:pt x="0" y="11"/>
                    </a:lnTo>
                    <a:lnTo>
                      <a:pt x="3" y="7"/>
                    </a:lnTo>
                    <a:lnTo>
                      <a:pt x="7" y="4"/>
                    </a:lnTo>
                    <a:lnTo>
                      <a:pt x="15" y="0"/>
                    </a:lnTo>
                    <a:lnTo>
                      <a:pt x="22" y="0"/>
                    </a:lnTo>
                    <a:lnTo>
                      <a:pt x="26" y="4"/>
                    </a:lnTo>
                    <a:lnTo>
                      <a:pt x="30" y="11"/>
                    </a:lnTo>
                    <a:lnTo>
                      <a:pt x="30" y="15"/>
                    </a:lnTo>
                    <a:close/>
                  </a:path>
                </a:pathLst>
              </a:custGeom>
              <a:noFill/>
              <a:ln w="23813">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5" name="Freeform 54"/>
              <p:cNvSpPr>
                <a:spLocks noEditPoints="1" noChangeArrowheads="1"/>
              </p:cNvSpPr>
              <p:nvPr/>
            </p:nvSpPr>
            <p:spPr bwMode="auto">
              <a:xfrm>
                <a:off x="8359" y="4816"/>
                <a:ext cx="131" cy="131"/>
              </a:xfrm>
              <a:custGeom>
                <a:avLst/>
                <a:gdLst>
                  <a:gd name="T0" fmla="*/ 4 w 83"/>
                  <a:gd name="T1" fmla="*/ 15 h 83"/>
                  <a:gd name="T2" fmla="*/ 19 w 83"/>
                  <a:gd name="T3" fmla="*/ 27 h 83"/>
                  <a:gd name="T4" fmla="*/ 12 w 83"/>
                  <a:gd name="T5" fmla="*/ 38 h 83"/>
                  <a:gd name="T6" fmla="*/ 0 w 83"/>
                  <a:gd name="T7" fmla="*/ 49 h 83"/>
                  <a:gd name="T8" fmla="*/ 8 w 83"/>
                  <a:gd name="T9" fmla="*/ 61 h 83"/>
                  <a:gd name="T10" fmla="*/ 15 w 83"/>
                  <a:gd name="T11" fmla="*/ 83 h 83"/>
                  <a:gd name="T12" fmla="*/ 23 w 83"/>
                  <a:gd name="T13" fmla="*/ 45 h 83"/>
                  <a:gd name="T14" fmla="*/ 27 w 83"/>
                  <a:gd name="T15" fmla="*/ 53 h 83"/>
                  <a:gd name="T16" fmla="*/ 27 w 83"/>
                  <a:gd name="T17" fmla="*/ 53 h 83"/>
                  <a:gd name="T18" fmla="*/ 34 w 83"/>
                  <a:gd name="T19" fmla="*/ 53 h 83"/>
                  <a:gd name="T20" fmla="*/ 46 w 83"/>
                  <a:gd name="T21" fmla="*/ 83 h 83"/>
                  <a:gd name="T22" fmla="*/ 72 w 83"/>
                  <a:gd name="T23" fmla="*/ 79 h 83"/>
                  <a:gd name="T24" fmla="*/ 83 w 83"/>
                  <a:gd name="T25" fmla="*/ 83 h 83"/>
                  <a:gd name="T26" fmla="*/ 34 w 83"/>
                  <a:gd name="T27" fmla="*/ 42 h 83"/>
                  <a:gd name="T28" fmla="*/ 34 w 83"/>
                  <a:gd name="T29" fmla="*/ 42 h 83"/>
                  <a:gd name="T30" fmla="*/ 34 w 83"/>
                  <a:gd name="T31" fmla="*/ 42 h 83"/>
                  <a:gd name="T32" fmla="*/ 23 w 83"/>
                  <a:gd name="T33" fmla="*/ 38 h 83"/>
                  <a:gd name="T34" fmla="*/ 34 w 83"/>
                  <a:gd name="T35" fmla="*/ 15 h 83"/>
                  <a:gd name="T36" fmla="*/ 34 w 83"/>
                  <a:gd name="T37" fmla="*/ 15 h 83"/>
                  <a:gd name="T38" fmla="*/ 34 w 83"/>
                  <a:gd name="T39" fmla="*/ 11 h 83"/>
                  <a:gd name="T40" fmla="*/ 83 w 83"/>
                  <a:gd name="T41" fmla="*/ 4 h 83"/>
                  <a:gd name="T42" fmla="*/ 34 w 83"/>
                  <a:gd name="T43" fmla="*/ 4 h 83"/>
                  <a:gd name="T44" fmla="*/ 80 w 83"/>
                  <a:gd name="T45" fmla="*/ 38 h 83"/>
                  <a:gd name="T46" fmla="*/ 38 w 83"/>
                  <a:gd name="T47" fmla="*/ 15 h 83"/>
                  <a:gd name="T48" fmla="*/ 38 w 83"/>
                  <a:gd name="T49" fmla="*/ 38 h 83"/>
                  <a:gd name="T50" fmla="*/ 49 w 83"/>
                  <a:gd name="T51" fmla="*/ 23 h 83"/>
                  <a:gd name="T52" fmla="*/ 68 w 83"/>
                  <a:gd name="T53" fmla="*/ 30 h 83"/>
                  <a:gd name="T54" fmla="*/ 49 w 83"/>
                  <a:gd name="T55" fmla="*/ 30 h 83"/>
                  <a:gd name="T56" fmla="*/ 46 w 83"/>
                  <a:gd name="T57" fmla="*/ 57 h 83"/>
                  <a:gd name="T58" fmla="*/ 53 w 83"/>
                  <a:gd name="T59" fmla="*/ 49 h 83"/>
                  <a:gd name="T60" fmla="*/ 53 w 83"/>
                  <a:gd name="T61" fmla="*/ 57 h 83"/>
                  <a:gd name="T62" fmla="*/ 72 w 83"/>
                  <a:gd name="T63" fmla="*/ 57 h 83"/>
                  <a:gd name="T64" fmla="*/ 64 w 83"/>
                  <a:gd name="T65" fmla="*/ 49 h 83"/>
                  <a:gd name="T66" fmla="*/ 72 w 83"/>
                  <a:gd name="T67" fmla="*/ 49 h 83"/>
                  <a:gd name="T68" fmla="*/ 53 w 83"/>
                  <a:gd name="T69" fmla="*/ 68 h 83"/>
                  <a:gd name="T70" fmla="*/ 46 w 83"/>
                  <a:gd name="T71" fmla="*/ 64 h 83"/>
                  <a:gd name="T72" fmla="*/ 53 w 83"/>
                  <a:gd name="T73" fmla="*/ 64 h 83"/>
                  <a:gd name="T74" fmla="*/ 72 w 83"/>
                  <a:gd name="T75" fmla="*/ 64 h 83"/>
                  <a:gd name="T76" fmla="*/ 64 w 83"/>
                  <a:gd name="T77" fmla="*/ 72 h 83"/>
                  <a:gd name="T78" fmla="*/ 64 w 83"/>
                  <a:gd name="T79" fmla="*/ 64 h 83"/>
                  <a:gd name="T80" fmla="*/ 15 w 83"/>
                  <a:gd name="T81" fmla="*/ 15 h 83"/>
                  <a:gd name="T82" fmla="*/ 31 w 83"/>
                  <a:gd name="T83" fmla="*/ 11 h 83"/>
                  <a:gd name="T84" fmla="*/ 12 w 83"/>
                  <a:gd name="T85" fmla="*/ 4 h 83"/>
                  <a:gd name="T86" fmla="*/ 15 w 83"/>
                  <a:gd name="T87" fmla="*/ 15 h 83"/>
                  <a:gd name="T88" fmla="*/ 15 w 83"/>
                  <a:gd name="T89"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83">
                    <a:moveTo>
                      <a:pt x="34" y="15"/>
                    </a:moveTo>
                    <a:lnTo>
                      <a:pt x="4" y="15"/>
                    </a:lnTo>
                    <a:lnTo>
                      <a:pt x="4" y="27"/>
                    </a:lnTo>
                    <a:lnTo>
                      <a:pt x="19" y="27"/>
                    </a:lnTo>
                    <a:lnTo>
                      <a:pt x="12" y="38"/>
                    </a:lnTo>
                    <a:lnTo>
                      <a:pt x="0" y="49"/>
                    </a:lnTo>
                    <a:lnTo>
                      <a:pt x="8" y="61"/>
                    </a:lnTo>
                    <a:lnTo>
                      <a:pt x="15" y="53"/>
                    </a:lnTo>
                    <a:lnTo>
                      <a:pt x="15" y="83"/>
                    </a:lnTo>
                    <a:lnTo>
                      <a:pt x="23" y="83"/>
                    </a:lnTo>
                    <a:lnTo>
                      <a:pt x="23" y="45"/>
                    </a:lnTo>
                    <a:lnTo>
                      <a:pt x="27" y="53"/>
                    </a:lnTo>
                    <a:lnTo>
                      <a:pt x="34" y="53"/>
                    </a:lnTo>
                    <a:lnTo>
                      <a:pt x="34" y="83"/>
                    </a:lnTo>
                    <a:lnTo>
                      <a:pt x="46" y="83"/>
                    </a:lnTo>
                    <a:lnTo>
                      <a:pt x="46" y="79"/>
                    </a:lnTo>
                    <a:lnTo>
                      <a:pt x="72" y="79"/>
                    </a:lnTo>
                    <a:lnTo>
                      <a:pt x="72" y="83"/>
                    </a:lnTo>
                    <a:lnTo>
                      <a:pt x="83" y="83"/>
                    </a:lnTo>
                    <a:lnTo>
                      <a:pt x="83" y="42"/>
                    </a:lnTo>
                    <a:lnTo>
                      <a:pt x="34" y="42"/>
                    </a:lnTo>
                    <a:lnTo>
                      <a:pt x="31" y="38"/>
                    </a:lnTo>
                    <a:lnTo>
                      <a:pt x="23" y="38"/>
                    </a:lnTo>
                    <a:lnTo>
                      <a:pt x="34" y="15"/>
                    </a:lnTo>
                    <a:close/>
                    <a:moveTo>
                      <a:pt x="34" y="4"/>
                    </a:moveTo>
                    <a:lnTo>
                      <a:pt x="34" y="11"/>
                    </a:lnTo>
                    <a:lnTo>
                      <a:pt x="83" y="11"/>
                    </a:lnTo>
                    <a:lnTo>
                      <a:pt x="83" y="4"/>
                    </a:lnTo>
                    <a:lnTo>
                      <a:pt x="34" y="4"/>
                    </a:lnTo>
                    <a:close/>
                    <a:moveTo>
                      <a:pt x="38" y="38"/>
                    </a:moveTo>
                    <a:lnTo>
                      <a:pt x="80" y="38"/>
                    </a:lnTo>
                    <a:lnTo>
                      <a:pt x="80" y="15"/>
                    </a:lnTo>
                    <a:lnTo>
                      <a:pt x="38" y="15"/>
                    </a:lnTo>
                    <a:lnTo>
                      <a:pt x="38" y="38"/>
                    </a:lnTo>
                    <a:close/>
                    <a:moveTo>
                      <a:pt x="49" y="30"/>
                    </a:moveTo>
                    <a:lnTo>
                      <a:pt x="49" y="23"/>
                    </a:lnTo>
                    <a:lnTo>
                      <a:pt x="68" y="23"/>
                    </a:lnTo>
                    <a:lnTo>
                      <a:pt x="68" y="30"/>
                    </a:lnTo>
                    <a:lnTo>
                      <a:pt x="49" y="30"/>
                    </a:lnTo>
                    <a:close/>
                    <a:moveTo>
                      <a:pt x="53" y="57"/>
                    </a:moveTo>
                    <a:lnTo>
                      <a:pt x="46" y="57"/>
                    </a:lnTo>
                    <a:lnTo>
                      <a:pt x="46" y="49"/>
                    </a:lnTo>
                    <a:lnTo>
                      <a:pt x="53" y="49"/>
                    </a:lnTo>
                    <a:lnTo>
                      <a:pt x="53" y="57"/>
                    </a:lnTo>
                    <a:close/>
                    <a:moveTo>
                      <a:pt x="72" y="49"/>
                    </a:moveTo>
                    <a:lnTo>
                      <a:pt x="72" y="57"/>
                    </a:lnTo>
                    <a:lnTo>
                      <a:pt x="64" y="57"/>
                    </a:lnTo>
                    <a:lnTo>
                      <a:pt x="64" y="49"/>
                    </a:lnTo>
                    <a:lnTo>
                      <a:pt x="72" y="49"/>
                    </a:lnTo>
                    <a:close/>
                    <a:moveTo>
                      <a:pt x="53" y="64"/>
                    </a:moveTo>
                    <a:lnTo>
                      <a:pt x="53" y="68"/>
                    </a:lnTo>
                    <a:lnTo>
                      <a:pt x="46" y="68"/>
                    </a:lnTo>
                    <a:lnTo>
                      <a:pt x="46" y="64"/>
                    </a:lnTo>
                    <a:lnTo>
                      <a:pt x="53" y="64"/>
                    </a:lnTo>
                    <a:close/>
                    <a:moveTo>
                      <a:pt x="64" y="64"/>
                    </a:moveTo>
                    <a:lnTo>
                      <a:pt x="72" y="64"/>
                    </a:lnTo>
                    <a:lnTo>
                      <a:pt x="72" y="72"/>
                    </a:lnTo>
                    <a:lnTo>
                      <a:pt x="64" y="72"/>
                    </a:lnTo>
                    <a:lnTo>
                      <a:pt x="64" y="64"/>
                    </a:lnTo>
                    <a:close/>
                    <a:moveTo>
                      <a:pt x="15" y="15"/>
                    </a:moveTo>
                    <a:lnTo>
                      <a:pt x="15" y="15"/>
                    </a:lnTo>
                    <a:lnTo>
                      <a:pt x="31" y="11"/>
                    </a:lnTo>
                    <a:lnTo>
                      <a:pt x="23" y="0"/>
                    </a:lnTo>
                    <a:lnTo>
                      <a:pt x="12" y="4"/>
                    </a:lnTo>
                    <a:lnTo>
                      <a:pt x="15"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6" name="Freeform 55"/>
              <p:cNvSpPr>
                <a:spLocks noEditPoints="1" noChangeArrowheads="1"/>
              </p:cNvSpPr>
              <p:nvPr/>
            </p:nvSpPr>
            <p:spPr bwMode="auto">
              <a:xfrm>
                <a:off x="8508" y="4816"/>
                <a:ext cx="118" cy="131"/>
              </a:xfrm>
              <a:custGeom>
                <a:avLst/>
                <a:gdLst>
                  <a:gd name="T0" fmla="*/ 60 w 75"/>
                  <a:gd name="T1" fmla="*/ 23 h 83"/>
                  <a:gd name="T2" fmla="*/ 49 w 75"/>
                  <a:gd name="T3" fmla="*/ 11 h 83"/>
                  <a:gd name="T4" fmla="*/ 49 w 75"/>
                  <a:gd name="T5" fmla="*/ 8 h 83"/>
                  <a:gd name="T6" fmla="*/ 49 w 75"/>
                  <a:gd name="T7" fmla="*/ 8 h 83"/>
                  <a:gd name="T8" fmla="*/ 49 w 75"/>
                  <a:gd name="T9" fmla="*/ 8 h 83"/>
                  <a:gd name="T10" fmla="*/ 37 w 75"/>
                  <a:gd name="T11" fmla="*/ 8 h 83"/>
                  <a:gd name="T12" fmla="*/ 37 w 75"/>
                  <a:gd name="T13" fmla="*/ 42 h 83"/>
                  <a:gd name="T14" fmla="*/ 34 w 75"/>
                  <a:gd name="T15" fmla="*/ 23 h 83"/>
                  <a:gd name="T16" fmla="*/ 26 w 75"/>
                  <a:gd name="T17" fmla="*/ 8 h 83"/>
                  <a:gd name="T18" fmla="*/ 26 w 75"/>
                  <a:gd name="T19" fmla="*/ 4 h 83"/>
                  <a:gd name="T20" fmla="*/ 26 w 75"/>
                  <a:gd name="T21" fmla="*/ 4 h 83"/>
                  <a:gd name="T22" fmla="*/ 26 w 75"/>
                  <a:gd name="T23" fmla="*/ 4 h 83"/>
                  <a:gd name="T24" fmla="*/ 15 w 75"/>
                  <a:gd name="T25" fmla="*/ 4 h 83"/>
                  <a:gd name="T26" fmla="*/ 15 w 75"/>
                  <a:gd name="T27" fmla="*/ 45 h 83"/>
                  <a:gd name="T28" fmla="*/ 11 w 75"/>
                  <a:gd name="T29" fmla="*/ 64 h 83"/>
                  <a:gd name="T30" fmla="*/ 0 w 75"/>
                  <a:gd name="T31" fmla="*/ 76 h 83"/>
                  <a:gd name="T32" fmla="*/ 11 w 75"/>
                  <a:gd name="T33" fmla="*/ 79 h 83"/>
                  <a:gd name="T34" fmla="*/ 19 w 75"/>
                  <a:gd name="T35" fmla="*/ 72 h 83"/>
                  <a:gd name="T36" fmla="*/ 22 w 75"/>
                  <a:gd name="T37" fmla="*/ 64 h 83"/>
                  <a:gd name="T38" fmla="*/ 26 w 75"/>
                  <a:gd name="T39" fmla="*/ 27 h 83"/>
                  <a:gd name="T40" fmla="*/ 30 w 75"/>
                  <a:gd name="T41" fmla="*/ 49 h 83"/>
                  <a:gd name="T42" fmla="*/ 37 w 75"/>
                  <a:gd name="T43" fmla="*/ 49 h 83"/>
                  <a:gd name="T44" fmla="*/ 37 w 75"/>
                  <a:gd name="T45" fmla="*/ 49 h 83"/>
                  <a:gd name="T46" fmla="*/ 49 w 75"/>
                  <a:gd name="T47" fmla="*/ 79 h 83"/>
                  <a:gd name="T48" fmla="*/ 49 w 75"/>
                  <a:gd name="T49" fmla="*/ 27 h 83"/>
                  <a:gd name="T50" fmla="*/ 53 w 75"/>
                  <a:gd name="T51" fmla="*/ 53 h 83"/>
                  <a:gd name="T52" fmla="*/ 64 w 75"/>
                  <a:gd name="T53" fmla="*/ 83 h 83"/>
                  <a:gd name="T54" fmla="*/ 75 w 75"/>
                  <a:gd name="T55" fmla="*/ 8 h 83"/>
                  <a:gd name="T56" fmla="*/ 75 w 75"/>
                  <a:gd name="T57" fmla="*/ 4 h 83"/>
                  <a:gd name="T58" fmla="*/ 75 w 75"/>
                  <a:gd name="T59" fmla="*/ 4 h 83"/>
                  <a:gd name="T60" fmla="*/ 75 w 75"/>
                  <a:gd name="T61" fmla="*/ 0 h 83"/>
                  <a:gd name="T62" fmla="*/ 64 w 75"/>
                  <a:gd name="T63" fmla="*/ 0 h 83"/>
                  <a:gd name="T64" fmla="*/ 64 w 75"/>
                  <a:gd name="T65" fmla="*/ 42 h 83"/>
                  <a:gd name="T66" fmla="*/ 60 w 75"/>
                  <a:gd name="T67" fmla="*/ 23 h 83"/>
                  <a:gd name="T68" fmla="*/ 11 w 75"/>
                  <a:gd name="T69" fmla="*/ 38 h 83"/>
                  <a:gd name="T70" fmla="*/ 15 w 75"/>
                  <a:gd name="T71" fmla="*/ 23 h 83"/>
                  <a:gd name="T72" fmla="*/ 3 w 75"/>
                  <a:gd name="T73" fmla="*/ 23 h 83"/>
                  <a:gd name="T74" fmla="*/ 3 w 75"/>
                  <a:gd name="T75" fmla="*/ 27 h 83"/>
                  <a:gd name="T76" fmla="*/ 0 w 75"/>
                  <a:gd name="T77" fmla="*/ 49 h 83"/>
                  <a:gd name="T78" fmla="*/ 11 w 75"/>
                  <a:gd name="T79" fmla="*/ 53 h 83"/>
                  <a:gd name="T80" fmla="*/ 11 w 75"/>
                  <a:gd name="T81" fmla="*/ 38 h 83"/>
                  <a:gd name="T82" fmla="*/ 11 w 75"/>
                  <a:gd name="T83" fmla="*/ 3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83">
                    <a:moveTo>
                      <a:pt x="60" y="23"/>
                    </a:moveTo>
                    <a:lnTo>
                      <a:pt x="60" y="23"/>
                    </a:lnTo>
                    <a:lnTo>
                      <a:pt x="49" y="23"/>
                    </a:lnTo>
                    <a:lnTo>
                      <a:pt x="49" y="11"/>
                    </a:lnTo>
                    <a:lnTo>
                      <a:pt x="49" y="8"/>
                    </a:lnTo>
                    <a:lnTo>
                      <a:pt x="37" y="8"/>
                    </a:lnTo>
                    <a:lnTo>
                      <a:pt x="37" y="42"/>
                    </a:lnTo>
                    <a:lnTo>
                      <a:pt x="34" y="23"/>
                    </a:lnTo>
                    <a:lnTo>
                      <a:pt x="26" y="23"/>
                    </a:lnTo>
                    <a:lnTo>
                      <a:pt x="26" y="8"/>
                    </a:lnTo>
                    <a:lnTo>
                      <a:pt x="26" y="4"/>
                    </a:lnTo>
                    <a:lnTo>
                      <a:pt x="15" y="4"/>
                    </a:lnTo>
                    <a:lnTo>
                      <a:pt x="15" y="45"/>
                    </a:lnTo>
                    <a:lnTo>
                      <a:pt x="15" y="57"/>
                    </a:lnTo>
                    <a:lnTo>
                      <a:pt x="11" y="64"/>
                    </a:lnTo>
                    <a:lnTo>
                      <a:pt x="0" y="76"/>
                    </a:lnTo>
                    <a:lnTo>
                      <a:pt x="11" y="79"/>
                    </a:lnTo>
                    <a:lnTo>
                      <a:pt x="19" y="72"/>
                    </a:lnTo>
                    <a:lnTo>
                      <a:pt x="22" y="64"/>
                    </a:lnTo>
                    <a:lnTo>
                      <a:pt x="26" y="45"/>
                    </a:lnTo>
                    <a:lnTo>
                      <a:pt x="26" y="27"/>
                    </a:lnTo>
                    <a:lnTo>
                      <a:pt x="30" y="49"/>
                    </a:lnTo>
                    <a:lnTo>
                      <a:pt x="37" y="49"/>
                    </a:lnTo>
                    <a:lnTo>
                      <a:pt x="37" y="79"/>
                    </a:lnTo>
                    <a:lnTo>
                      <a:pt x="49" y="79"/>
                    </a:lnTo>
                    <a:lnTo>
                      <a:pt x="49" y="27"/>
                    </a:lnTo>
                    <a:lnTo>
                      <a:pt x="53" y="53"/>
                    </a:lnTo>
                    <a:lnTo>
                      <a:pt x="64" y="49"/>
                    </a:lnTo>
                    <a:lnTo>
                      <a:pt x="64" y="83"/>
                    </a:lnTo>
                    <a:lnTo>
                      <a:pt x="75" y="83"/>
                    </a:lnTo>
                    <a:lnTo>
                      <a:pt x="75" y="8"/>
                    </a:lnTo>
                    <a:lnTo>
                      <a:pt x="75" y="4"/>
                    </a:lnTo>
                    <a:lnTo>
                      <a:pt x="75" y="0"/>
                    </a:lnTo>
                    <a:lnTo>
                      <a:pt x="64" y="0"/>
                    </a:lnTo>
                    <a:lnTo>
                      <a:pt x="64" y="42"/>
                    </a:lnTo>
                    <a:lnTo>
                      <a:pt x="60" y="23"/>
                    </a:lnTo>
                    <a:close/>
                    <a:moveTo>
                      <a:pt x="11" y="38"/>
                    </a:moveTo>
                    <a:lnTo>
                      <a:pt x="11" y="38"/>
                    </a:lnTo>
                    <a:lnTo>
                      <a:pt x="15" y="23"/>
                    </a:lnTo>
                    <a:lnTo>
                      <a:pt x="3" y="23"/>
                    </a:lnTo>
                    <a:lnTo>
                      <a:pt x="3" y="27"/>
                    </a:lnTo>
                    <a:lnTo>
                      <a:pt x="0" y="49"/>
                    </a:lnTo>
                    <a:lnTo>
                      <a:pt x="11" y="53"/>
                    </a:lnTo>
                    <a:lnTo>
                      <a:pt x="11"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7" name="Freeform 56"/>
              <p:cNvSpPr>
                <a:spLocks noChangeArrowheads="1"/>
              </p:cNvSpPr>
              <p:nvPr/>
            </p:nvSpPr>
            <p:spPr bwMode="auto">
              <a:xfrm>
                <a:off x="8650" y="4816"/>
                <a:ext cx="124" cy="131"/>
              </a:xfrm>
              <a:custGeom>
                <a:avLst/>
                <a:gdLst>
                  <a:gd name="T0" fmla="*/ 49 w 79"/>
                  <a:gd name="T1" fmla="*/ 11 h 83"/>
                  <a:gd name="T2" fmla="*/ 49 w 79"/>
                  <a:gd name="T3" fmla="*/ 11 h 83"/>
                  <a:gd name="T4" fmla="*/ 46 w 79"/>
                  <a:gd name="T5" fmla="*/ 8 h 83"/>
                  <a:gd name="T6" fmla="*/ 46 w 79"/>
                  <a:gd name="T7" fmla="*/ 8 h 83"/>
                  <a:gd name="T8" fmla="*/ 46 w 79"/>
                  <a:gd name="T9" fmla="*/ 0 h 83"/>
                  <a:gd name="T10" fmla="*/ 46 w 79"/>
                  <a:gd name="T11" fmla="*/ 0 h 83"/>
                  <a:gd name="T12" fmla="*/ 38 w 79"/>
                  <a:gd name="T13" fmla="*/ 0 h 83"/>
                  <a:gd name="T14" fmla="*/ 38 w 79"/>
                  <a:gd name="T15" fmla="*/ 0 h 83"/>
                  <a:gd name="T16" fmla="*/ 30 w 79"/>
                  <a:gd name="T17" fmla="*/ 4 h 83"/>
                  <a:gd name="T18" fmla="*/ 30 w 79"/>
                  <a:gd name="T19" fmla="*/ 4 h 83"/>
                  <a:gd name="T20" fmla="*/ 34 w 79"/>
                  <a:gd name="T21" fmla="*/ 15 h 83"/>
                  <a:gd name="T22" fmla="*/ 0 w 79"/>
                  <a:gd name="T23" fmla="*/ 15 h 83"/>
                  <a:gd name="T24" fmla="*/ 0 w 79"/>
                  <a:gd name="T25" fmla="*/ 23 h 83"/>
                  <a:gd name="T26" fmla="*/ 34 w 79"/>
                  <a:gd name="T27" fmla="*/ 23 h 83"/>
                  <a:gd name="T28" fmla="*/ 34 w 79"/>
                  <a:gd name="T29" fmla="*/ 34 h 83"/>
                  <a:gd name="T30" fmla="*/ 12 w 79"/>
                  <a:gd name="T31" fmla="*/ 34 h 83"/>
                  <a:gd name="T32" fmla="*/ 12 w 79"/>
                  <a:gd name="T33" fmla="*/ 72 h 83"/>
                  <a:gd name="T34" fmla="*/ 23 w 79"/>
                  <a:gd name="T35" fmla="*/ 72 h 83"/>
                  <a:gd name="T36" fmla="*/ 23 w 79"/>
                  <a:gd name="T37" fmla="*/ 42 h 83"/>
                  <a:gd name="T38" fmla="*/ 34 w 79"/>
                  <a:gd name="T39" fmla="*/ 42 h 83"/>
                  <a:gd name="T40" fmla="*/ 34 w 79"/>
                  <a:gd name="T41" fmla="*/ 83 h 83"/>
                  <a:gd name="T42" fmla="*/ 46 w 79"/>
                  <a:gd name="T43" fmla="*/ 83 h 83"/>
                  <a:gd name="T44" fmla="*/ 46 w 79"/>
                  <a:gd name="T45" fmla="*/ 42 h 83"/>
                  <a:gd name="T46" fmla="*/ 61 w 79"/>
                  <a:gd name="T47" fmla="*/ 42 h 83"/>
                  <a:gd name="T48" fmla="*/ 61 w 79"/>
                  <a:gd name="T49" fmla="*/ 61 h 83"/>
                  <a:gd name="T50" fmla="*/ 61 w 79"/>
                  <a:gd name="T51" fmla="*/ 61 h 83"/>
                  <a:gd name="T52" fmla="*/ 57 w 79"/>
                  <a:gd name="T53" fmla="*/ 64 h 83"/>
                  <a:gd name="T54" fmla="*/ 49 w 79"/>
                  <a:gd name="T55" fmla="*/ 64 h 83"/>
                  <a:gd name="T56" fmla="*/ 49 w 79"/>
                  <a:gd name="T57" fmla="*/ 64 h 83"/>
                  <a:gd name="T58" fmla="*/ 53 w 79"/>
                  <a:gd name="T59" fmla="*/ 76 h 83"/>
                  <a:gd name="T60" fmla="*/ 53 w 79"/>
                  <a:gd name="T61" fmla="*/ 76 h 83"/>
                  <a:gd name="T62" fmla="*/ 64 w 79"/>
                  <a:gd name="T63" fmla="*/ 72 h 83"/>
                  <a:gd name="T64" fmla="*/ 68 w 79"/>
                  <a:gd name="T65" fmla="*/ 72 h 83"/>
                  <a:gd name="T66" fmla="*/ 72 w 79"/>
                  <a:gd name="T67" fmla="*/ 68 h 83"/>
                  <a:gd name="T68" fmla="*/ 72 w 79"/>
                  <a:gd name="T69" fmla="*/ 34 h 83"/>
                  <a:gd name="T70" fmla="*/ 46 w 79"/>
                  <a:gd name="T71" fmla="*/ 34 h 83"/>
                  <a:gd name="T72" fmla="*/ 46 w 79"/>
                  <a:gd name="T73" fmla="*/ 23 h 83"/>
                  <a:gd name="T74" fmla="*/ 79 w 79"/>
                  <a:gd name="T75" fmla="*/ 23 h 83"/>
                  <a:gd name="T76" fmla="*/ 79 w 79"/>
                  <a:gd name="T77" fmla="*/ 15 h 83"/>
                  <a:gd name="T78" fmla="*/ 38 w 79"/>
                  <a:gd name="T79" fmla="*/ 15 h 83"/>
                  <a:gd name="T80" fmla="*/ 38 w 79"/>
                  <a:gd name="T81" fmla="*/ 15 h 83"/>
                  <a:gd name="T82" fmla="*/ 49 w 79"/>
                  <a:gd name="T83" fmla="*/ 11 h 83"/>
                  <a:gd name="T84" fmla="*/ 49 w 79"/>
                  <a:gd name="T85" fmla="*/ 11 h 83"/>
                  <a:gd name="T86" fmla="*/ 49 w 79"/>
                  <a:gd name="T8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3">
                    <a:moveTo>
                      <a:pt x="49" y="11"/>
                    </a:moveTo>
                    <a:lnTo>
                      <a:pt x="49" y="11"/>
                    </a:lnTo>
                    <a:lnTo>
                      <a:pt x="46" y="8"/>
                    </a:lnTo>
                    <a:lnTo>
                      <a:pt x="46" y="0"/>
                    </a:lnTo>
                    <a:lnTo>
                      <a:pt x="38" y="0"/>
                    </a:lnTo>
                    <a:lnTo>
                      <a:pt x="30" y="4"/>
                    </a:lnTo>
                    <a:lnTo>
                      <a:pt x="34" y="15"/>
                    </a:lnTo>
                    <a:lnTo>
                      <a:pt x="0" y="15"/>
                    </a:lnTo>
                    <a:lnTo>
                      <a:pt x="0" y="23"/>
                    </a:lnTo>
                    <a:lnTo>
                      <a:pt x="34" y="23"/>
                    </a:lnTo>
                    <a:lnTo>
                      <a:pt x="34" y="34"/>
                    </a:lnTo>
                    <a:lnTo>
                      <a:pt x="12" y="34"/>
                    </a:lnTo>
                    <a:lnTo>
                      <a:pt x="12" y="72"/>
                    </a:lnTo>
                    <a:lnTo>
                      <a:pt x="23" y="72"/>
                    </a:lnTo>
                    <a:lnTo>
                      <a:pt x="23" y="42"/>
                    </a:lnTo>
                    <a:lnTo>
                      <a:pt x="34" y="42"/>
                    </a:lnTo>
                    <a:lnTo>
                      <a:pt x="34" y="83"/>
                    </a:lnTo>
                    <a:lnTo>
                      <a:pt x="46" y="83"/>
                    </a:lnTo>
                    <a:lnTo>
                      <a:pt x="46" y="42"/>
                    </a:lnTo>
                    <a:lnTo>
                      <a:pt x="61" y="42"/>
                    </a:lnTo>
                    <a:lnTo>
                      <a:pt x="61" y="61"/>
                    </a:lnTo>
                    <a:lnTo>
                      <a:pt x="57" y="64"/>
                    </a:lnTo>
                    <a:lnTo>
                      <a:pt x="49" y="64"/>
                    </a:lnTo>
                    <a:lnTo>
                      <a:pt x="53" y="76"/>
                    </a:lnTo>
                    <a:lnTo>
                      <a:pt x="64" y="72"/>
                    </a:lnTo>
                    <a:lnTo>
                      <a:pt x="68" y="72"/>
                    </a:lnTo>
                    <a:lnTo>
                      <a:pt x="72" y="68"/>
                    </a:lnTo>
                    <a:lnTo>
                      <a:pt x="72" y="34"/>
                    </a:lnTo>
                    <a:lnTo>
                      <a:pt x="46" y="34"/>
                    </a:lnTo>
                    <a:lnTo>
                      <a:pt x="46" y="23"/>
                    </a:lnTo>
                    <a:lnTo>
                      <a:pt x="79" y="23"/>
                    </a:lnTo>
                    <a:lnTo>
                      <a:pt x="79" y="15"/>
                    </a:lnTo>
                    <a:lnTo>
                      <a:pt x="38" y="15"/>
                    </a:lnTo>
                    <a:lnTo>
                      <a:pt x="49"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8" name="Freeform 57"/>
              <p:cNvSpPr>
                <a:spLocks noChangeArrowheads="1"/>
              </p:cNvSpPr>
              <p:nvPr/>
            </p:nvSpPr>
            <p:spPr bwMode="auto">
              <a:xfrm>
                <a:off x="7742" y="5077"/>
                <a:ext cx="1216" cy="973"/>
              </a:xfrm>
              <a:custGeom>
                <a:avLst/>
                <a:gdLst>
                  <a:gd name="T0" fmla="*/ 717 w 773"/>
                  <a:gd name="T1" fmla="*/ 427 h 619"/>
                  <a:gd name="T2" fmla="*/ 679 w 773"/>
                  <a:gd name="T3" fmla="*/ 460 h 619"/>
                  <a:gd name="T4" fmla="*/ 645 w 773"/>
                  <a:gd name="T5" fmla="*/ 464 h 619"/>
                  <a:gd name="T6" fmla="*/ 664 w 773"/>
                  <a:gd name="T7" fmla="*/ 423 h 619"/>
                  <a:gd name="T8" fmla="*/ 649 w 773"/>
                  <a:gd name="T9" fmla="*/ 408 h 619"/>
                  <a:gd name="T10" fmla="*/ 589 w 773"/>
                  <a:gd name="T11" fmla="*/ 374 h 619"/>
                  <a:gd name="T12" fmla="*/ 581 w 773"/>
                  <a:gd name="T13" fmla="*/ 362 h 619"/>
                  <a:gd name="T14" fmla="*/ 589 w 773"/>
                  <a:gd name="T15" fmla="*/ 340 h 619"/>
                  <a:gd name="T16" fmla="*/ 645 w 773"/>
                  <a:gd name="T17" fmla="*/ 302 h 619"/>
                  <a:gd name="T18" fmla="*/ 660 w 773"/>
                  <a:gd name="T19" fmla="*/ 279 h 619"/>
                  <a:gd name="T20" fmla="*/ 641 w 773"/>
                  <a:gd name="T21" fmla="*/ 245 h 619"/>
                  <a:gd name="T22" fmla="*/ 634 w 773"/>
                  <a:gd name="T23" fmla="*/ 174 h 619"/>
                  <a:gd name="T24" fmla="*/ 547 w 773"/>
                  <a:gd name="T25" fmla="*/ 27 h 619"/>
                  <a:gd name="T26" fmla="*/ 536 w 773"/>
                  <a:gd name="T27" fmla="*/ 15 h 619"/>
                  <a:gd name="T28" fmla="*/ 502 w 773"/>
                  <a:gd name="T29" fmla="*/ 0 h 619"/>
                  <a:gd name="T30" fmla="*/ 464 w 773"/>
                  <a:gd name="T31" fmla="*/ 15 h 619"/>
                  <a:gd name="T32" fmla="*/ 396 w 773"/>
                  <a:gd name="T33" fmla="*/ 45 h 619"/>
                  <a:gd name="T34" fmla="*/ 336 w 773"/>
                  <a:gd name="T35" fmla="*/ 49 h 619"/>
                  <a:gd name="T36" fmla="*/ 272 w 773"/>
                  <a:gd name="T37" fmla="*/ 68 h 619"/>
                  <a:gd name="T38" fmla="*/ 238 w 773"/>
                  <a:gd name="T39" fmla="*/ 87 h 619"/>
                  <a:gd name="T40" fmla="*/ 140 w 773"/>
                  <a:gd name="T41" fmla="*/ 98 h 619"/>
                  <a:gd name="T42" fmla="*/ 109 w 773"/>
                  <a:gd name="T43" fmla="*/ 106 h 619"/>
                  <a:gd name="T44" fmla="*/ 53 w 773"/>
                  <a:gd name="T45" fmla="*/ 144 h 619"/>
                  <a:gd name="T46" fmla="*/ 64 w 773"/>
                  <a:gd name="T47" fmla="*/ 162 h 619"/>
                  <a:gd name="T48" fmla="*/ 68 w 773"/>
                  <a:gd name="T49" fmla="*/ 211 h 619"/>
                  <a:gd name="T50" fmla="*/ 41 w 773"/>
                  <a:gd name="T51" fmla="*/ 257 h 619"/>
                  <a:gd name="T52" fmla="*/ 4 w 773"/>
                  <a:gd name="T53" fmla="*/ 298 h 619"/>
                  <a:gd name="T54" fmla="*/ 0 w 773"/>
                  <a:gd name="T55" fmla="*/ 317 h 619"/>
                  <a:gd name="T56" fmla="*/ 15 w 773"/>
                  <a:gd name="T57" fmla="*/ 393 h 619"/>
                  <a:gd name="T58" fmla="*/ 60 w 773"/>
                  <a:gd name="T59" fmla="*/ 457 h 619"/>
                  <a:gd name="T60" fmla="*/ 124 w 773"/>
                  <a:gd name="T61" fmla="*/ 479 h 619"/>
                  <a:gd name="T62" fmla="*/ 196 w 773"/>
                  <a:gd name="T63" fmla="*/ 487 h 619"/>
                  <a:gd name="T64" fmla="*/ 219 w 773"/>
                  <a:gd name="T65" fmla="*/ 506 h 619"/>
                  <a:gd name="T66" fmla="*/ 207 w 773"/>
                  <a:gd name="T67" fmla="*/ 551 h 619"/>
                  <a:gd name="T68" fmla="*/ 226 w 773"/>
                  <a:gd name="T69" fmla="*/ 574 h 619"/>
                  <a:gd name="T70" fmla="*/ 302 w 773"/>
                  <a:gd name="T71" fmla="*/ 528 h 619"/>
                  <a:gd name="T72" fmla="*/ 358 w 773"/>
                  <a:gd name="T73" fmla="*/ 494 h 619"/>
                  <a:gd name="T74" fmla="*/ 419 w 773"/>
                  <a:gd name="T75" fmla="*/ 487 h 619"/>
                  <a:gd name="T76" fmla="*/ 445 w 773"/>
                  <a:gd name="T77" fmla="*/ 494 h 619"/>
                  <a:gd name="T78" fmla="*/ 506 w 773"/>
                  <a:gd name="T79" fmla="*/ 479 h 619"/>
                  <a:gd name="T80" fmla="*/ 521 w 773"/>
                  <a:gd name="T81" fmla="*/ 498 h 619"/>
                  <a:gd name="T82" fmla="*/ 479 w 773"/>
                  <a:gd name="T83" fmla="*/ 521 h 619"/>
                  <a:gd name="T84" fmla="*/ 521 w 773"/>
                  <a:gd name="T85" fmla="*/ 521 h 619"/>
                  <a:gd name="T86" fmla="*/ 532 w 773"/>
                  <a:gd name="T87" fmla="*/ 521 h 619"/>
                  <a:gd name="T88" fmla="*/ 562 w 773"/>
                  <a:gd name="T89" fmla="*/ 543 h 619"/>
                  <a:gd name="T90" fmla="*/ 513 w 773"/>
                  <a:gd name="T91" fmla="*/ 589 h 619"/>
                  <a:gd name="T92" fmla="*/ 532 w 773"/>
                  <a:gd name="T93" fmla="*/ 596 h 619"/>
                  <a:gd name="T94" fmla="*/ 558 w 773"/>
                  <a:gd name="T95" fmla="*/ 600 h 619"/>
                  <a:gd name="T96" fmla="*/ 577 w 773"/>
                  <a:gd name="T97" fmla="*/ 615 h 619"/>
                  <a:gd name="T98" fmla="*/ 604 w 773"/>
                  <a:gd name="T99" fmla="*/ 615 h 619"/>
                  <a:gd name="T100" fmla="*/ 615 w 773"/>
                  <a:gd name="T101" fmla="*/ 600 h 619"/>
                  <a:gd name="T102" fmla="*/ 611 w 773"/>
                  <a:gd name="T103" fmla="*/ 589 h 619"/>
                  <a:gd name="T104" fmla="*/ 585 w 773"/>
                  <a:gd name="T105" fmla="*/ 562 h 619"/>
                  <a:gd name="T106" fmla="*/ 592 w 773"/>
                  <a:gd name="T107" fmla="*/ 502 h 619"/>
                  <a:gd name="T108" fmla="*/ 619 w 773"/>
                  <a:gd name="T109" fmla="*/ 521 h 619"/>
                  <a:gd name="T110" fmla="*/ 626 w 773"/>
                  <a:gd name="T111" fmla="*/ 532 h 619"/>
                  <a:gd name="T112" fmla="*/ 668 w 773"/>
                  <a:gd name="T113" fmla="*/ 547 h 619"/>
                  <a:gd name="T114" fmla="*/ 732 w 773"/>
                  <a:gd name="T115" fmla="*/ 517 h 619"/>
                  <a:gd name="T116" fmla="*/ 773 w 773"/>
                  <a:gd name="T117" fmla="*/ 46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3" h="619">
                    <a:moveTo>
                      <a:pt x="773" y="460"/>
                    </a:moveTo>
                    <a:lnTo>
                      <a:pt x="751" y="442"/>
                    </a:lnTo>
                    <a:lnTo>
                      <a:pt x="717" y="427"/>
                    </a:lnTo>
                    <a:lnTo>
                      <a:pt x="698" y="427"/>
                    </a:lnTo>
                    <a:lnTo>
                      <a:pt x="690" y="442"/>
                    </a:lnTo>
                    <a:lnTo>
                      <a:pt x="679" y="460"/>
                    </a:lnTo>
                    <a:lnTo>
                      <a:pt x="668" y="479"/>
                    </a:lnTo>
                    <a:lnTo>
                      <a:pt x="653" y="476"/>
                    </a:lnTo>
                    <a:lnTo>
                      <a:pt x="645" y="464"/>
                    </a:lnTo>
                    <a:lnTo>
                      <a:pt x="656" y="442"/>
                    </a:lnTo>
                    <a:lnTo>
                      <a:pt x="664" y="423"/>
                    </a:lnTo>
                    <a:lnTo>
                      <a:pt x="660" y="415"/>
                    </a:lnTo>
                    <a:lnTo>
                      <a:pt x="656" y="411"/>
                    </a:lnTo>
                    <a:lnTo>
                      <a:pt x="649" y="408"/>
                    </a:lnTo>
                    <a:lnTo>
                      <a:pt x="611" y="396"/>
                    </a:lnTo>
                    <a:lnTo>
                      <a:pt x="589" y="374"/>
                    </a:lnTo>
                    <a:lnTo>
                      <a:pt x="585" y="370"/>
                    </a:lnTo>
                    <a:lnTo>
                      <a:pt x="581" y="362"/>
                    </a:lnTo>
                    <a:lnTo>
                      <a:pt x="581" y="355"/>
                    </a:lnTo>
                    <a:lnTo>
                      <a:pt x="585" y="347"/>
                    </a:lnTo>
                    <a:lnTo>
                      <a:pt x="589" y="340"/>
                    </a:lnTo>
                    <a:lnTo>
                      <a:pt x="600" y="332"/>
                    </a:lnTo>
                    <a:lnTo>
                      <a:pt x="645" y="302"/>
                    </a:lnTo>
                    <a:lnTo>
                      <a:pt x="660" y="279"/>
                    </a:lnTo>
                    <a:lnTo>
                      <a:pt x="656" y="276"/>
                    </a:lnTo>
                    <a:lnTo>
                      <a:pt x="645" y="260"/>
                    </a:lnTo>
                    <a:lnTo>
                      <a:pt x="641" y="245"/>
                    </a:lnTo>
                    <a:lnTo>
                      <a:pt x="638" y="230"/>
                    </a:lnTo>
                    <a:lnTo>
                      <a:pt x="634" y="204"/>
                    </a:lnTo>
                    <a:lnTo>
                      <a:pt x="634" y="174"/>
                    </a:lnTo>
                    <a:lnTo>
                      <a:pt x="619" y="166"/>
                    </a:lnTo>
                    <a:lnTo>
                      <a:pt x="562" y="140"/>
                    </a:lnTo>
                    <a:lnTo>
                      <a:pt x="547" y="27"/>
                    </a:lnTo>
                    <a:lnTo>
                      <a:pt x="540" y="19"/>
                    </a:lnTo>
                    <a:lnTo>
                      <a:pt x="536" y="15"/>
                    </a:lnTo>
                    <a:lnTo>
                      <a:pt x="528" y="8"/>
                    </a:lnTo>
                    <a:lnTo>
                      <a:pt x="517" y="0"/>
                    </a:lnTo>
                    <a:lnTo>
                      <a:pt x="502" y="0"/>
                    </a:lnTo>
                    <a:lnTo>
                      <a:pt x="487" y="4"/>
                    </a:lnTo>
                    <a:lnTo>
                      <a:pt x="464" y="15"/>
                    </a:lnTo>
                    <a:lnTo>
                      <a:pt x="441" y="30"/>
                    </a:lnTo>
                    <a:lnTo>
                      <a:pt x="419" y="42"/>
                    </a:lnTo>
                    <a:lnTo>
                      <a:pt x="396" y="45"/>
                    </a:lnTo>
                    <a:lnTo>
                      <a:pt x="377" y="49"/>
                    </a:lnTo>
                    <a:lnTo>
                      <a:pt x="347" y="49"/>
                    </a:lnTo>
                    <a:lnTo>
                      <a:pt x="336" y="49"/>
                    </a:lnTo>
                    <a:lnTo>
                      <a:pt x="302" y="57"/>
                    </a:lnTo>
                    <a:lnTo>
                      <a:pt x="272" y="68"/>
                    </a:lnTo>
                    <a:lnTo>
                      <a:pt x="253" y="76"/>
                    </a:lnTo>
                    <a:lnTo>
                      <a:pt x="238" y="87"/>
                    </a:lnTo>
                    <a:lnTo>
                      <a:pt x="204" y="94"/>
                    </a:lnTo>
                    <a:lnTo>
                      <a:pt x="174" y="98"/>
                    </a:lnTo>
                    <a:lnTo>
                      <a:pt x="140" y="98"/>
                    </a:lnTo>
                    <a:lnTo>
                      <a:pt x="124" y="98"/>
                    </a:lnTo>
                    <a:lnTo>
                      <a:pt x="109" y="106"/>
                    </a:lnTo>
                    <a:lnTo>
                      <a:pt x="79" y="121"/>
                    </a:lnTo>
                    <a:lnTo>
                      <a:pt x="60" y="136"/>
                    </a:lnTo>
                    <a:lnTo>
                      <a:pt x="53" y="144"/>
                    </a:lnTo>
                    <a:lnTo>
                      <a:pt x="53" y="147"/>
                    </a:lnTo>
                    <a:lnTo>
                      <a:pt x="64" y="162"/>
                    </a:lnTo>
                    <a:lnTo>
                      <a:pt x="72" y="177"/>
                    </a:lnTo>
                    <a:lnTo>
                      <a:pt x="72" y="196"/>
                    </a:lnTo>
                    <a:lnTo>
                      <a:pt x="68" y="211"/>
                    </a:lnTo>
                    <a:lnTo>
                      <a:pt x="53" y="238"/>
                    </a:lnTo>
                    <a:lnTo>
                      <a:pt x="41" y="257"/>
                    </a:lnTo>
                    <a:lnTo>
                      <a:pt x="34" y="268"/>
                    </a:lnTo>
                    <a:lnTo>
                      <a:pt x="19" y="283"/>
                    </a:lnTo>
                    <a:lnTo>
                      <a:pt x="4" y="298"/>
                    </a:lnTo>
                    <a:lnTo>
                      <a:pt x="4" y="302"/>
                    </a:lnTo>
                    <a:lnTo>
                      <a:pt x="0" y="317"/>
                    </a:lnTo>
                    <a:lnTo>
                      <a:pt x="4" y="347"/>
                    </a:lnTo>
                    <a:lnTo>
                      <a:pt x="15" y="393"/>
                    </a:lnTo>
                    <a:lnTo>
                      <a:pt x="26" y="419"/>
                    </a:lnTo>
                    <a:lnTo>
                      <a:pt x="41" y="442"/>
                    </a:lnTo>
                    <a:lnTo>
                      <a:pt x="60" y="457"/>
                    </a:lnTo>
                    <a:lnTo>
                      <a:pt x="83" y="468"/>
                    </a:lnTo>
                    <a:lnTo>
                      <a:pt x="102" y="476"/>
                    </a:lnTo>
                    <a:lnTo>
                      <a:pt x="124" y="479"/>
                    </a:lnTo>
                    <a:lnTo>
                      <a:pt x="166" y="483"/>
                    </a:lnTo>
                    <a:lnTo>
                      <a:pt x="196" y="487"/>
                    </a:lnTo>
                    <a:lnTo>
                      <a:pt x="211" y="494"/>
                    </a:lnTo>
                    <a:lnTo>
                      <a:pt x="215" y="502"/>
                    </a:lnTo>
                    <a:lnTo>
                      <a:pt x="219" y="506"/>
                    </a:lnTo>
                    <a:lnTo>
                      <a:pt x="211" y="532"/>
                    </a:lnTo>
                    <a:lnTo>
                      <a:pt x="207" y="551"/>
                    </a:lnTo>
                    <a:lnTo>
                      <a:pt x="211" y="566"/>
                    </a:lnTo>
                    <a:lnTo>
                      <a:pt x="215" y="574"/>
                    </a:lnTo>
                    <a:lnTo>
                      <a:pt x="226" y="574"/>
                    </a:lnTo>
                    <a:lnTo>
                      <a:pt x="245" y="566"/>
                    </a:lnTo>
                    <a:lnTo>
                      <a:pt x="268" y="551"/>
                    </a:lnTo>
                    <a:lnTo>
                      <a:pt x="302" y="528"/>
                    </a:lnTo>
                    <a:lnTo>
                      <a:pt x="332" y="506"/>
                    </a:lnTo>
                    <a:lnTo>
                      <a:pt x="358" y="494"/>
                    </a:lnTo>
                    <a:lnTo>
                      <a:pt x="385" y="487"/>
                    </a:lnTo>
                    <a:lnTo>
                      <a:pt x="404" y="483"/>
                    </a:lnTo>
                    <a:lnTo>
                      <a:pt x="419" y="487"/>
                    </a:lnTo>
                    <a:lnTo>
                      <a:pt x="430" y="491"/>
                    </a:lnTo>
                    <a:lnTo>
                      <a:pt x="445" y="494"/>
                    </a:lnTo>
                    <a:lnTo>
                      <a:pt x="460" y="491"/>
                    </a:lnTo>
                    <a:lnTo>
                      <a:pt x="483" y="483"/>
                    </a:lnTo>
                    <a:lnTo>
                      <a:pt x="506" y="479"/>
                    </a:lnTo>
                    <a:lnTo>
                      <a:pt x="536" y="479"/>
                    </a:lnTo>
                    <a:lnTo>
                      <a:pt x="536" y="491"/>
                    </a:lnTo>
                    <a:lnTo>
                      <a:pt x="521" y="498"/>
                    </a:lnTo>
                    <a:lnTo>
                      <a:pt x="498" y="502"/>
                    </a:lnTo>
                    <a:lnTo>
                      <a:pt x="483" y="502"/>
                    </a:lnTo>
                    <a:lnTo>
                      <a:pt x="479" y="521"/>
                    </a:lnTo>
                    <a:lnTo>
                      <a:pt x="494" y="525"/>
                    </a:lnTo>
                    <a:lnTo>
                      <a:pt x="521" y="521"/>
                    </a:lnTo>
                    <a:lnTo>
                      <a:pt x="524" y="521"/>
                    </a:lnTo>
                    <a:lnTo>
                      <a:pt x="532" y="521"/>
                    </a:lnTo>
                    <a:lnTo>
                      <a:pt x="551" y="525"/>
                    </a:lnTo>
                    <a:lnTo>
                      <a:pt x="562" y="543"/>
                    </a:lnTo>
                    <a:lnTo>
                      <a:pt x="547" y="570"/>
                    </a:lnTo>
                    <a:lnTo>
                      <a:pt x="528" y="581"/>
                    </a:lnTo>
                    <a:lnTo>
                      <a:pt x="513" y="589"/>
                    </a:lnTo>
                    <a:lnTo>
                      <a:pt x="524" y="593"/>
                    </a:lnTo>
                    <a:lnTo>
                      <a:pt x="532" y="596"/>
                    </a:lnTo>
                    <a:lnTo>
                      <a:pt x="543" y="600"/>
                    </a:lnTo>
                    <a:lnTo>
                      <a:pt x="558" y="600"/>
                    </a:lnTo>
                    <a:lnTo>
                      <a:pt x="573" y="611"/>
                    </a:lnTo>
                    <a:lnTo>
                      <a:pt x="577" y="615"/>
                    </a:lnTo>
                    <a:lnTo>
                      <a:pt x="592" y="619"/>
                    </a:lnTo>
                    <a:lnTo>
                      <a:pt x="604" y="615"/>
                    </a:lnTo>
                    <a:lnTo>
                      <a:pt x="607" y="611"/>
                    </a:lnTo>
                    <a:lnTo>
                      <a:pt x="615" y="600"/>
                    </a:lnTo>
                    <a:lnTo>
                      <a:pt x="615" y="596"/>
                    </a:lnTo>
                    <a:lnTo>
                      <a:pt x="611" y="589"/>
                    </a:lnTo>
                    <a:lnTo>
                      <a:pt x="600" y="581"/>
                    </a:lnTo>
                    <a:lnTo>
                      <a:pt x="596" y="577"/>
                    </a:lnTo>
                    <a:lnTo>
                      <a:pt x="585" y="562"/>
                    </a:lnTo>
                    <a:lnTo>
                      <a:pt x="589" y="543"/>
                    </a:lnTo>
                    <a:lnTo>
                      <a:pt x="592" y="525"/>
                    </a:lnTo>
                    <a:lnTo>
                      <a:pt x="592" y="502"/>
                    </a:lnTo>
                    <a:lnTo>
                      <a:pt x="596" y="494"/>
                    </a:lnTo>
                    <a:lnTo>
                      <a:pt x="611" y="498"/>
                    </a:lnTo>
                    <a:lnTo>
                      <a:pt x="619" y="521"/>
                    </a:lnTo>
                    <a:lnTo>
                      <a:pt x="619" y="528"/>
                    </a:lnTo>
                    <a:lnTo>
                      <a:pt x="626" y="532"/>
                    </a:lnTo>
                    <a:lnTo>
                      <a:pt x="634" y="540"/>
                    </a:lnTo>
                    <a:lnTo>
                      <a:pt x="668" y="547"/>
                    </a:lnTo>
                    <a:lnTo>
                      <a:pt x="694" y="547"/>
                    </a:lnTo>
                    <a:lnTo>
                      <a:pt x="728" y="543"/>
                    </a:lnTo>
                    <a:lnTo>
                      <a:pt x="732" y="517"/>
                    </a:lnTo>
                    <a:lnTo>
                      <a:pt x="736" y="494"/>
                    </a:lnTo>
                    <a:lnTo>
                      <a:pt x="766" y="491"/>
                    </a:lnTo>
                    <a:lnTo>
                      <a:pt x="773" y="460"/>
                    </a:lnTo>
                    <a:close/>
                  </a:path>
                </a:pathLst>
              </a:custGeom>
              <a:solidFill>
                <a:schemeClr val="accent1">
                  <a:lumMod val="40000"/>
                  <a:lumOff val="60000"/>
                </a:schemeClr>
              </a:solidFill>
              <a:ln w="23813">
                <a:solidFill>
                  <a:schemeClr val="bg1"/>
                </a:solidFill>
                <a:round/>
              </a:ln>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69" name="Freeform 58"/>
              <p:cNvSpPr>
                <a:spLocks noChangeArrowheads="1"/>
              </p:cNvSpPr>
              <p:nvPr/>
            </p:nvSpPr>
            <p:spPr bwMode="auto">
              <a:xfrm>
                <a:off x="8455" y="5576"/>
                <a:ext cx="35" cy="36"/>
              </a:xfrm>
              <a:custGeom>
                <a:avLst/>
                <a:gdLst>
                  <a:gd name="T0" fmla="*/ 22 w 22"/>
                  <a:gd name="T1" fmla="*/ 11 h 23"/>
                  <a:gd name="T2" fmla="*/ 22 w 22"/>
                  <a:gd name="T3" fmla="*/ 11 h 23"/>
                  <a:gd name="T4" fmla="*/ 19 w 22"/>
                  <a:gd name="T5" fmla="*/ 19 h 23"/>
                  <a:gd name="T6" fmla="*/ 11 w 22"/>
                  <a:gd name="T7" fmla="*/ 23 h 23"/>
                  <a:gd name="T8" fmla="*/ 11 w 22"/>
                  <a:gd name="T9" fmla="*/ 23 h 23"/>
                  <a:gd name="T10" fmla="*/ 3 w 22"/>
                  <a:gd name="T11" fmla="*/ 19 h 23"/>
                  <a:gd name="T12" fmla="*/ 0 w 22"/>
                  <a:gd name="T13" fmla="*/ 11 h 23"/>
                  <a:gd name="T14" fmla="*/ 0 w 22"/>
                  <a:gd name="T15" fmla="*/ 11 h 23"/>
                  <a:gd name="T16" fmla="*/ 3 w 22"/>
                  <a:gd name="T17" fmla="*/ 4 h 23"/>
                  <a:gd name="T18" fmla="*/ 11 w 22"/>
                  <a:gd name="T19" fmla="*/ 0 h 23"/>
                  <a:gd name="T20" fmla="*/ 11 w 22"/>
                  <a:gd name="T21" fmla="*/ 0 h 23"/>
                  <a:gd name="T22" fmla="*/ 19 w 22"/>
                  <a:gd name="T23" fmla="*/ 4 h 23"/>
                  <a:gd name="T24" fmla="*/ 22 w 22"/>
                  <a:gd name="T25" fmla="*/ 11 h 23"/>
                  <a:gd name="T26" fmla="*/ 22 w 22"/>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22" y="11"/>
                    </a:moveTo>
                    <a:lnTo>
                      <a:pt x="22" y="11"/>
                    </a:lnTo>
                    <a:lnTo>
                      <a:pt x="19" y="19"/>
                    </a:lnTo>
                    <a:lnTo>
                      <a:pt x="11" y="23"/>
                    </a:lnTo>
                    <a:lnTo>
                      <a:pt x="3" y="19"/>
                    </a:lnTo>
                    <a:lnTo>
                      <a:pt x="0" y="11"/>
                    </a:lnTo>
                    <a:lnTo>
                      <a:pt x="3" y="4"/>
                    </a:lnTo>
                    <a:lnTo>
                      <a:pt x="11" y="0"/>
                    </a:lnTo>
                    <a:lnTo>
                      <a:pt x="19" y="4"/>
                    </a:lnTo>
                    <a:lnTo>
                      <a:pt x="22" y="11"/>
                    </a:lnTo>
                    <a:close/>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0" name="Freeform 59"/>
              <p:cNvSpPr>
                <a:spLocks noChangeArrowheads="1"/>
              </p:cNvSpPr>
              <p:nvPr/>
            </p:nvSpPr>
            <p:spPr bwMode="auto">
              <a:xfrm>
                <a:off x="8425" y="5546"/>
                <a:ext cx="88" cy="90"/>
              </a:xfrm>
              <a:custGeom>
                <a:avLst/>
                <a:gdLst>
                  <a:gd name="T0" fmla="*/ 56 w 56"/>
                  <a:gd name="T1" fmla="*/ 30 h 57"/>
                  <a:gd name="T2" fmla="*/ 56 w 56"/>
                  <a:gd name="T3" fmla="*/ 30 h 57"/>
                  <a:gd name="T4" fmla="*/ 56 w 56"/>
                  <a:gd name="T5" fmla="*/ 42 h 57"/>
                  <a:gd name="T6" fmla="*/ 49 w 56"/>
                  <a:gd name="T7" fmla="*/ 49 h 57"/>
                  <a:gd name="T8" fmla="*/ 41 w 56"/>
                  <a:gd name="T9" fmla="*/ 57 h 57"/>
                  <a:gd name="T10" fmla="*/ 30 w 56"/>
                  <a:gd name="T11" fmla="*/ 57 h 57"/>
                  <a:gd name="T12" fmla="*/ 30 w 56"/>
                  <a:gd name="T13" fmla="*/ 57 h 57"/>
                  <a:gd name="T14" fmla="*/ 19 w 56"/>
                  <a:gd name="T15" fmla="*/ 57 h 57"/>
                  <a:gd name="T16" fmla="*/ 11 w 56"/>
                  <a:gd name="T17" fmla="*/ 49 h 57"/>
                  <a:gd name="T18" fmla="*/ 4 w 56"/>
                  <a:gd name="T19" fmla="*/ 42 h 57"/>
                  <a:gd name="T20" fmla="*/ 0 w 56"/>
                  <a:gd name="T21" fmla="*/ 30 h 57"/>
                  <a:gd name="T22" fmla="*/ 0 w 56"/>
                  <a:gd name="T23" fmla="*/ 30 h 57"/>
                  <a:gd name="T24" fmla="*/ 4 w 56"/>
                  <a:gd name="T25" fmla="*/ 19 h 57"/>
                  <a:gd name="T26" fmla="*/ 11 w 56"/>
                  <a:gd name="T27" fmla="*/ 12 h 57"/>
                  <a:gd name="T28" fmla="*/ 19 w 56"/>
                  <a:gd name="T29" fmla="*/ 4 h 57"/>
                  <a:gd name="T30" fmla="*/ 30 w 56"/>
                  <a:gd name="T31" fmla="*/ 0 h 57"/>
                  <a:gd name="T32" fmla="*/ 30 w 56"/>
                  <a:gd name="T33" fmla="*/ 0 h 57"/>
                  <a:gd name="T34" fmla="*/ 41 w 56"/>
                  <a:gd name="T35" fmla="*/ 4 h 57"/>
                  <a:gd name="T36" fmla="*/ 49 w 56"/>
                  <a:gd name="T37" fmla="*/ 12 h 57"/>
                  <a:gd name="T38" fmla="*/ 56 w 56"/>
                  <a:gd name="T39" fmla="*/ 19 h 57"/>
                  <a:gd name="T40" fmla="*/ 56 w 56"/>
                  <a:gd name="T41" fmla="*/ 30 h 57"/>
                  <a:gd name="T42" fmla="*/ 56 w 56"/>
                  <a:gd name="T4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7">
                    <a:moveTo>
                      <a:pt x="56" y="30"/>
                    </a:moveTo>
                    <a:lnTo>
                      <a:pt x="56" y="30"/>
                    </a:lnTo>
                    <a:lnTo>
                      <a:pt x="56" y="42"/>
                    </a:lnTo>
                    <a:lnTo>
                      <a:pt x="49" y="49"/>
                    </a:lnTo>
                    <a:lnTo>
                      <a:pt x="41" y="57"/>
                    </a:lnTo>
                    <a:lnTo>
                      <a:pt x="30" y="57"/>
                    </a:lnTo>
                    <a:lnTo>
                      <a:pt x="19" y="57"/>
                    </a:lnTo>
                    <a:lnTo>
                      <a:pt x="11" y="49"/>
                    </a:lnTo>
                    <a:lnTo>
                      <a:pt x="4" y="42"/>
                    </a:lnTo>
                    <a:lnTo>
                      <a:pt x="0" y="30"/>
                    </a:lnTo>
                    <a:lnTo>
                      <a:pt x="4" y="19"/>
                    </a:lnTo>
                    <a:lnTo>
                      <a:pt x="11" y="12"/>
                    </a:lnTo>
                    <a:lnTo>
                      <a:pt x="19" y="4"/>
                    </a:lnTo>
                    <a:lnTo>
                      <a:pt x="30" y="0"/>
                    </a:lnTo>
                    <a:lnTo>
                      <a:pt x="41" y="4"/>
                    </a:lnTo>
                    <a:lnTo>
                      <a:pt x="49" y="12"/>
                    </a:lnTo>
                    <a:lnTo>
                      <a:pt x="56" y="19"/>
                    </a:lnTo>
                    <a:lnTo>
                      <a:pt x="56" y="30"/>
                    </a:lnTo>
                    <a:close/>
                  </a:path>
                </a:pathLst>
              </a:cu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1" name="Freeform 60"/>
              <p:cNvSpPr>
                <a:spLocks noEditPoints="1" noChangeArrowheads="1"/>
              </p:cNvSpPr>
              <p:nvPr/>
            </p:nvSpPr>
            <p:spPr bwMode="auto">
              <a:xfrm>
                <a:off x="8039" y="5356"/>
                <a:ext cx="131" cy="131"/>
              </a:xfrm>
              <a:custGeom>
                <a:avLst/>
                <a:gdLst>
                  <a:gd name="T0" fmla="*/ 22 w 83"/>
                  <a:gd name="T1" fmla="*/ 19 h 83"/>
                  <a:gd name="T2" fmla="*/ 34 w 83"/>
                  <a:gd name="T3" fmla="*/ 16 h 83"/>
                  <a:gd name="T4" fmla="*/ 49 w 83"/>
                  <a:gd name="T5" fmla="*/ 19 h 83"/>
                  <a:gd name="T6" fmla="*/ 56 w 83"/>
                  <a:gd name="T7" fmla="*/ 19 h 83"/>
                  <a:gd name="T8" fmla="*/ 49 w 83"/>
                  <a:gd name="T9" fmla="*/ 23 h 83"/>
                  <a:gd name="T10" fmla="*/ 49 w 83"/>
                  <a:gd name="T11" fmla="*/ 23 h 83"/>
                  <a:gd name="T12" fmla="*/ 49 w 83"/>
                  <a:gd name="T13" fmla="*/ 19 h 83"/>
                  <a:gd name="T14" fmla="*/ 49 w 83"/>
                  <a:gd name="T15" fmla="*/ 19 h 83"/>
                  <a:gd name="T16" fmla="*/ 37 w 83"/>
                  <a:gd name="T17" fmla="*/ 16 h 83"/>
                  <a:gd name="T18" fmla="*/ 0 w 83"/>
                  <a:gd name="T19" fmla="*/ 23 h 83"/>
                  <a:gd name="T20" fmla="*/ 37 w 83"/>
                  <a:gd name="T21" fmla="*/ 31 h 83"/>
                  <a:gd name="T22" fmla="*/ 11 w 83"/>
                  <a:gd name="T23" fmla="*/ 34 h 83"/>
                  <a:gd name="T24" fmla="*/ 22 w 83"/>
                  <a:gd name="T25" fmla="*/ 80 h 83"/>
                  <a:gd name="T26" fmla="*/ 37 w 83"/>
                  <a:gd name="T27" fmla="*/ 65 h 83"/>
                  <a:gd name="T28" fmla="*/ 49 w 83"/>
                  <a:gd name="T29" fmla="*/ 80 h 83"/>
                  <a:gd name="T30" fmla="*/ 60 w 83"/>
                  <a:gd name="T31" fmla="*/ 65 h 83"/>
                  <a:gd name="T32" fmla="*/ 60 w 83"/>
                  <a:gd name="T33" fmla="*/ 68 h 83"/>
                  <a:gd name="T34" fmla="*/ 60 w 83"/>
                  <a:gd name="T35" fmla="*/ 72 h 83"/>
                  <a:gd name="T36" fmla="*/ 52 w 83"/>
                  <a:gd name="T37" fmla="*/ 72 h 83"/>
                  <a:gd name="T38" fmla="*/ 56 w 83"/>
                  <a:gd name="T39" fmla="*/ 83 h 83"/>
                  <a:gd name="T40" fmla="*/ 71 w 83"/>
                  <a:gd name="T41" fmla="*/ 76 h 83"/>
                  <a:gd name="T42" fmla="*/ 75 w 83"/>
                  <a:gd name="T43" fmla="*/ 34 h 83"/>
                  <a:gd name="T44" fmla="*/ 49 w 83"/>
                  <a:gd name="T45" fmla="*/ 31 h 83"/>
                  <a:gd name="T46" fmla="*/ 83 w 83"/>
                  <a:gd name="T47" fmla="*/ 23 h 83"/>
                  <a:gd name="T48" fmla="*/ 71 w 83"/>
                  <a:gd name="T49" fmla="*/ 23 h 83"/>
                  <a:gd name="T50" fmla="*/ 68 w 83"/>
                  <a:gd name="T51" fmla="*/ 16 h 83"/>
                  <a:gd name="T52" fmla="*/ 60 w 83"/>
                  <a:gd name="T53" fmla="*/ 19 h 83"/>
                  <a:gd name="T54" fmla="*/ 83 w 83"/>
                  <a:gd name="T55" fmla="*/ 16 h 83"/>
                  <a:gd name="T56" fmla="*/ 60 w 83"/>
                  <a:gd name="T57" fmla="*/ 4 h 83"/>
                  <a:gd name="T58" fmla="*/ 60 w 83"/>
                  <a:gd name="T59" fmla="*/ 4 h 83"/>
                  <a:gd name="T60" fmla="*/ 64 w 83"/>
                  <a:gd name="T61" fmla="*/ 0 h 83"/>
                  <a:gd name="T62" fmla="*/ 64 w 83"/>
                  <a:gd name="T63" fmla="*/ 0 h 83"/>
                  <a:gd name="T64" fmla="*/ 49 w 83"/>
                  <a:gd name="T65" fmla="*/ 0 h 83"/>
                  <a:gd name="T66" fmla="*/ 34 w 83"/>
                  <a:gd name="T67" fmla="*/ 4 h 83"/>
                  <a:gd name="T68" fmla="*/ 34 w 83"/>
                  <a:gd name="T69" fmla="*/ 4 h 83"/>
                  <a:gd name="T70" fmla="*/ 34 w 83"/>
                  <a:gd name="T71" fmla="*/ 0 h 83"/>
                  <a:gd name="T72" fmla="*/ 34 w 83"/>
                  <a:gd name="T73" fmla="*/ 0 h 83"/>
                  <a:gd name="T74" fmla="*/ 22 w 83"/>
                  <a:gd name="T75" fmla="*/ 0 h 83"/>
                  <a:gd name="T76" fmla="*/ 3 w 83"/>
                  <a:gd name="T77" fmla="*/ 4 h 83"/>
                  <a:gd name="T78" fmla="*/ 22 w 83"/>
                  <a:gd name="T79" fmla="*/ 16 h 83"/>
                  <a:gd name="T80" fmla="*/ 37 w 83"/>
                  <a:gd name="T81" fmla="*/ 42 h 83"/>
                  <a:gd name="T82" fmla="*/ 22 w 83"/>
                  <a:gd name="T83" fmla="*/ 46 h 83"/>
                  <a:gd name="T84" fmla="*/ 37 w 83"/>
                  <a:gd name="T85" fmla="*/ 42 h 83"/>
                  <a:gd name="T86" fmla="*/ 49 w 83"/>
                  <a:gd name="T87" fmla="*/ 46 h 83"/>
                  <a:gd name="T88" fmla="*/ 60 w 83"/>
                  <a:gd name="T89" fmla="*/ 42 h 83"/>
                  <a:gd name="T90" fmla="*/ 49 w 83"/>
                  <a:gd name="T91" fmla="*/ 46 h 83"/>
                  <a:gd name="T92" fmla="*/ 37 w 83"/>
                  <a:gd name="T93" fmla="*/ 53 h 83"/>
                  <a:gd name="T94" fmla="*/ 22 w 83"/>
                  <a:gd name="T95" fmla="*/ 57 h 83"/>
                  <a:gd name="T96" fmla="*/ 37 w 83"/>
                  <a:gd name="T97" fmla="*/ 53 h 83"/>
                  <a:gd name="T98" fmla="*/ 60 w 83"/>
                  <a:gd name="T99" fmla="*/ 57 h 83"/>
                  <a:gd name="T100" fmla="*/ 49 w 83"/>
                  <a:gd name="T101" fmla="*/ 53 h 83"/>
                  <a:gd name="T102" fmla="*/ 60 w 83"/>
                  <a:gd name="T10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83">
                    <a:moveTo>
                      <a:pt x="22" y="16"/>
                    </a:moveTo>
                    <a:lnTo>
                      <a:pt x="22" y="19"/>
                    </a:lnTo>
                    <a:lnTo>
                      <a:pt x="34" y="19"/>
                    </a:lnTo>
                    <a:lnTo>
                      <a:pt x="34" y="16"/>
                    </a:lnTo>
                    <a:lnTo>
                      <a:pt x="49" y="16"/>
                    </a:lnTo>
                    <a:lnTo>
                      <a:pt x="49" y="19"/>
                    </a:lnTo>
                    <a:lnTo>
                      <a:pt x="56" y="19"/>
                    </a:lnTo>
                    <a:lnTo>
                      <a:pt x="60" y="23"/>
                    </a:lnTo>
                    <a:lnTo>
                      <a:pt x="49" y="23"/>
                    </a:lnTo>
                    <a:lnTo>
                      <a:pt x="49" y="19"/>
                    </a:lnTo>
                    <a:lnTo>
                      <a:pt x="45" y="16"/>
                    </a:lnTo>
                    <a:lnTo>
                      <a:pt x="37" y="16"/>
                    </a:lnTo>
                    <a:lnTo>
                      <a:pt x="37" y="23"/>
                    </a:lnTo>
                    <a:lnTo>
                      <a:pt x="0" y="23"/>
                    </a:lnTo>
                    <a:lnTo>
                      <a:pt x="0" y="31"/>
                    </a:lnTo>
                    <a:lnTo>
                      <a:pt x="37" y="31"/>
                    </a:lnTo>
                    <a:lnTo>
                      <a:pt x="37" y="34"/>
                    </a:lnTo>
                    <a:lnTo>
                      <a:pt x="11" y="34"/>
                    </a:lnTo>
                    <a:lnTo>
                      <a:pt x="11" y="80"/>
                    </a:lnTo>
                    <a:lnTo>
                      <a:pt x="22" y="80"/>
                    </a:lnTo>
                    <a:lnTo>
                      <a:pt x="22" y="65"/>
                    </a:lnTo>
                    <a:lnTo>
                      <a:pt x="37" y="65"/>
                    </a:lnTo>
                    <a:lnTo>
                      <a:pt x="37" y="80"/>
                    </a:lnTo>
                    <a:lnTo>
                      <a:pt x="49" y="80"/>
                    </a:lnTo>
                    <a:lnTo>
                      <a:pt x="49" y="65"/>
                    </a:lnTo>
                    <a:lnTo>
                      <a:pt x="60" y="65"/>
                    </a:lnTo>
                    <a:lnTo>
                      <a:pt x="60" y="68"/>
                    </a:lnTo>
                    <a:lnTo>
                      <a:pt x="60" y="72"/>
                    </a:lnTo>
                    <a:lnTo>
                      <a:pt x="52" y="72"/>
                    </a:lnTo>
                    <a:lnTo>
                      <a:pt x="56" y="83"/>
                    </a:lnTo>
                    <a:lnTo>
                      <a:pt x="71" y="80"/>
                    </a:lnTo>
                    <a:lnTo>
                      <a:pt x="71" y="76"/>
                    </a:lnTo>
                    <a:lnTo>
                      <a:pt x="75" y="72"/>
                    </a:lnTo>
                    <a:lnTo>
                      <a:pt x="75" y="34"/>
                    </a:lnTo>
                    <a:lnTo>
                      <a:pt x="49" y="34"/>
                    </a:lnTo>
                    <a:lnTo>
                      <a:pt x="49" y="31"/>
                    </a:lnTo>
                    <a:lnTo>
                      <a:pt x="83" y="31"/>
                    </a:lnTo>
                    <a:lnTo>
                      <a:pt x="83" y="23"/>
                    </a:lnTo>
                    <a:lnTo>
                      <a:pt x="71" y="23"/>
                    </a:lnTo>
                    <a:lnTo>
                      <a:pt x="68" y="16"/>
                    </a:lnTo>
                    <a:lnTo>
                      <a:pt x="60" y="19"/>
                    </a:lnTo>
                    <a:lnTo>
                      <a:pt x="60" y="16"/>
                    </a:lnTo>
                    <a:lnTo>
                      <a:pt x="83" y="16"/>
                    </a:lnTo>
                    <a:lnTo>
                      <a:pt x="83" y="4"/>
                    </a:lnTo>
                    <a:lnTo>
                      <a:pt x="60" y="4"/>
                    </a:lnTo>
                    <a:lnTo>
                      <a:pt x="64" y="0"/>
                    </a:lnTo>
                    <a:lnTo>
                      <a:pt x="56" y="0"/>
                    </a:lnTo>
                    <a:lnTo>
                      <a:pt x="49" y="0"/>
                    </a:lnTo>
                    <a:lnTo>
                      <a:pt x="49" y="4"/>
                    </a:lnTo>
                    <a:lnTo>
                      <a:pt x="34" y="4"/>
                    </a:lnTo>
                    <a:lnTo>
                      <a:pt x="34" y="0"/>
                    </a:lnTo>
                    <a:lnTo>
                      <a:pt x="30" y="0"/>
                    </a:lnTo>
                    <a:lnTo>
                      <a:pt x="22" y="0"/>
                    </a:lnTo>
                    <a:lnTo>
                      <a:pt x="22" y="4"/>
                    </a:lnTo>
                    <a:lnTo>
                      <a:pt x="3" y="4"/>
                    </a:lnTo>
                    <a:lnTo>
                      <a:pt x="3" y="16"/>
                    </a:lnTo>
                    <a:lnTo>
                      <a:pt x="22" y="16"/>
                    </a:lnTo>
                    <a:close/>
                    <a:moveTo>
                      <a:pt x="37" y="42"/>
                    </a:moveTo>
                    <a:lnTo>
                      <a:pt x="37" y="46"/>
                    </a:lnTo>
                    <a:lnTo>
                      <a:pt x="22" y="46"/>
                    </a:lnTo>
                    <a:lnTo>
                      <a:pt x="22" y="42"/>
                    </a:lnTo>
                    <a:lnTo>
                      <a:pt x="37" y="42"/>
                    </a:lnTo>
                    <a:close/>
                    <a:moveTo>
                      <a:pt x="49" y="46"/>
                    </a:moveTo>
                    <a:lnTo>
                      <a:pt x="49" y="42"/>
                    </a:lnTo>
                    <a:lnTo>
                      <a:pt x="60" y="42"/>
                    </a:lnTo>
                    <a:lnTo>
                      <a:pt x="60" y="46"/>
                    </a:lnTo>
                    <a:lnTo>
                      <a:pt x="49" y="46"/>
                    </a:lnTo>
                    <a:close/>
                    <a:moveTo>
                      <a:pt x="37" y="53"/>
                    </a:moveTo>
                    <a:lnTo>
                      <a:pt x="37" y="57"/>
                    </a:lnTo>
                    <a:lnTo>
                      <a:pt x="22" y="57"/>
                    </a:lnTo>
                    <a:lnTo>
                      <a:pt x="22" y="53"/>
                    </a:lnTo>
                    <a:lnTo>
                      <a:pt x="37" y="53"/>
                    </a:lnTo>
                    <a:close/>
                    <a:moveTo>
                      <a:pt x="60" y="57"/>
                    </a:moveTo>
                    <a:lnTo>
                      <a:pt x="49" y="57"/>
                    </a:lnTo>
                    <a:lnTo>
                      <a:pt x="49" y="53"/>
                    </a:lnTo>
                    <a:lnTo>
                      <a:pt x="60" y="53"/>
                    </a:lnTo>
                    <a:lnTo>
                      <a:pt x="60" y="5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2" name="Freeform 61"/>
              <p:cNvSpPr>
                <a:spLocks noEditPoints="1" noChangeArrowheads="1"/>
              </p:cNvSpPr>
              <p:nvPr/>
            </p:nvSpPr>
            <p:spPr bwMode="auto">
              <a:xfrm>
                <a:off x="8198" y="5368"/>
                <a:ext cx="102" cy="107"/>
              </a:xfrm>
              <a:custGeom>
                <a:avLst/>
                <a:gdLst>
                  <a:gd name="T0" fmla="*/ 12 w 65"/>
                  <a:gd name="T1" fmla="*/ 64 h 68"/>
                  <a:gd name="T2" fmla="*/ 53 w 65"/>
                  <a:gd name="T3" fmla="*/ 64 h 68"/>
                  <a:gd name="T4" fmla="*/ 53 w 65"/>
                  <a:gd name="T5" fmla="*/ 68 h 68"/>
                  <a:gd name="T6" fmla="*/ 65 w 65"/>
                  <a:gd name="T7" fmla="*/ 68 h 68"/>
                  <a:gd name="T8" fmla="*/ 65 w 65"/>
                  <a:gd name="T9" fmla="*/ 0 h 68"/>
                  <a:gd name="T10" fmla="*/ 0 w 65"/>
                  <a:gd name="T11" fmla="*/ 0 h 68"/>
                  <a:gd name="T12" fmla="*/ 0 w 65"/>
                  <a:gd name="T13" fmla="*/ 68 h 68"/>
                  <a:gd name="T14" fmla="*/ 12 w 65"/>
                  <a:gd name="T15" fmla="*/ 68 h 68"/>
                  <a:gd name="T16" fmla="*/ 12 w 65"/>
                  <a:gd name="T17" fmla="*/ 64 h 68"/>
                  <a:gd name="T18" fmla="*/ 12 w 65"/>
                  <a:gd name="T19" fmla="*/ 64 h 68"/>
                  <a:gd name="T20" fmla="*/ 27 w 65"/>
                  <a:gd name="T21" fmla="*/ 8 h 68"/>
                  <a:gd name="T22" fmla="*/ 27 w 65"/>
                  <a:gd name="T23" fmla="*/ 26 h 68"/>
                  <a:gd name="T24" fmla="*/ 12 w 65"/>
                  <a:gd name="T25" fmla="*/ 26 h 68"/>
                  <a:gd name="T26" fmla="*/ 12 w 65"/>
                  <a:gd name="T27" fmla="*/ 8 h 68"/>
                  <a:gd name="T28" fmla="*/ 27 w 65"/>
                  <a:gd name="T29" fmla="*/ 8 h 68"/>
                  <a:gd name="T30" fmla="*/ 27 w 65"/>
                  <a:gd name="T31" fmla="*/ 8 h 68"/>
                  <a:gd name="T32" fmla="*/ 53 w 65"/>
                  <a:gd name="T33" fmla="*/ 26 h 68"/>
                  <a:gd name="T34" fmla="*/ 38 w 65"/>
                  <a:gd name="T35" fmla="*/ 26 h 68"/>
                  <a:gd name="T36" fmla="*/ 38 w 65"/>
                  <a:gd name="T37" fmla="*/ 8 h 68"/>
                  <a:gd name="T38" fmla="*/ 53 w 65"/>
                  <a:gd name="T39" fmla="*/ 8 h 68"/>
                  <a:gd name="T40" fmla="*/ 53 w 65"/>
                  <a:gd name="T41" fmla="*/ 26 h 68"/>
                  <a:gd name="T42" fmla="*/ 53 w 65"/>
                  <a:gd name="T43" fmla="*/ 26 h 68"/>
                  <a:gd name="T44" fmla="*/ 12 w 65"/>
                  <a:gd name="T45" fmla="*/ 53 h 68"/>
                  <a:gd name="T46" fmla="*/ 12 w 65"/>
                  <a:gd name="T47" fmla="*/ 34 h 68"/>
                  <a:gd name="T48" fmla="*/ 27 w 65"/>
                  <a:gd name="T49" fmla="*/ 34 h 68"/>
                  <a:gd name="T50" fmla="*/ 27 w 65"/>
                  <a:gd name="T51" fmla="*/ 53 h 68"/>
                  <a:gd name="T52" fmla="*/ 12 w 65"/>
                  <a:gd name="T53" fmla="*/ 53 h 68"/>
                  <a:gd name="T54" fmla="*/ 12 w 65"/>
                  <a:gd name="T55" fmla="*/ 53 h 68"/>
                  <a:gd name="T56" fmla="*/ 53 w 65"/>
                  <a:gd name="T57" fmla="*/ 34 h 68"/>
                  <a:gd name="T58" fmla="*/ 53 w 65"/>
                  <a:gd name="T59" fmla="*/ 53 h 68"/>
                  <a:gd name="T60" fmla="*/ 38 w 65"/>
                  <a:gd name="T61" fmla="*/ 53 h 68"/>
                  <a:gd name="T62" fmla="*/ 38 w 65"/>
                  <a:gd name="T63" fmla="*/ 34 h 68"/>
                  <a:gd name="T64" fmla="*/ 53 w 65"/>
                  <a:gd name="T65" fmla="*/ 34 h 68"/>
                  <a:gd name="T66" fmla="*/ 53 w 65"/>
                  <a:gd name="T67"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68">
                    <a:moveTo>
                      <a:pt x="12" y="64"/>
                    </a:moveTo>
                    <a:lnTo>
                      <a:pt x="53" y="64"/>
                    </a:lnTo>
                    <a:lnTo>
                      <a:pt x="53" y="68"/>
                    </a:lnTo>
                    <a:lnTo>
                      <a:pt x="65" y="68"/>
                    </a:lnTo>
                    <a:lnTo>
                      <a:pt x="65" y="0"/>
                    </a:lnTo>
                    <a:lnTo>
                      <a:pt x="0" y="0"/>
                    </a:lnTo>
                    <a:lnTo>
                      <a:pt x="0" y="68"/>
                    </a:lnTo>
                    <a:lnTo>
                      <a:pt x="12" y="68"/>
                    </a:lnTo>
                    <a:lnTo>
                      <a:pt x="12" y="64"/>
                    </a:lnTo>
                    <a:close/>
                    <a:moveTo>
                      <a:pt x="27" y="8"/>
                    </a:moveTo>
                    <a:lnTo>
                      <a:pt x="27" y="26"/>
                    </a:lnTo>
                    <a:lnTo>
                      <a:pt x="12" y="26"/>
                    </a:lnTo>
                    <a:lnTo>
                      <a:pt x="12" y="8"/>
                    </a:lnTo>
                    <a:lnTo>
                      <a:pt x="27" y="8"/>
                    </a:lnTo>
                    <a:close/>
                    <a:moveTo>
                      <a:pt x="53" y="26"/>
                    </a:moveTo>
                    <a:lnTo>
                      <a:pt x="38" y="26"/>
                    </a:lnTo>
                    <a:lnTo>
                      <a:pt x="38" y="8"/>
                    </a:lnTo>
                    <a:lnTo>
                      <a:pt x="53" y="8"/>
                    </a:lnTo>
                    <a:lnTo>
                      <a:pt x="53" y="26"/>
                    </a:lnTo>
                    <a:close/>
                    <a:moveTo>
                      <a:pt x="12" y="53"/>
                    </a:moveTo>
                    <a:lnTo>
                      <a:pt x="12" y="34"/>
                    </a:lnTo>
                    <a:lnTo>
                      <a:pt x="27" y="34"/>
                    </a:lnTo>
                    <a:lnTo>
                      <a:pt x="27" y="53"/>
                    </a:lnTo>
                    <a:lnTo>
                      <a:pt x="12" y="53"/>
                    </a:lnTo>
                    <a:close/>
                    <a:moveTo>
                      <a:pt x="53" y="34"/>
                    </a:moveTo>
                    <a:lnTo>
                      <a:pt x="53" y="53"/>
                    </a:lnTo>
                    <a:lnTo>
                      <a:pt x="38" y="53"/>
                    </a:lnTo>
                    <a:lnTo>
                      <a:pt x="38" y="34"/>
                    </a:lnTo>
                    <a:lnTo>
                      <a:pt x="53"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73" name="Freeform 62"/>
              <p:cNvSpPr>
                <a:spLocks noChangeArrowheads="1"/>
              </p:cNvSpPr>
              <p:nvPr/>
            </p:nvSpPr>
            <p:spPr bwMode="auto">
              <a:xfrm>
                <a:off x="8329" y="5356"/>
                <a:ext cx="126" cy="126"/>
              </a:xfrm>
              <a:custGeom>
                <a:avLst/>
                <a:gdLst>
                  <a:gd name="T0" fmla="*/ 50 w 80"/>
                  <a:gd name="T1" fmla="*/ 12 h 80"/>
                  <a:gd name="T2" fmla="*/ 50 w 80"/>
                  <a:gd name="T3" fmla="*/ 12 h 80"/>
                  <a:gd name="T4" fmla="*/ 46 w 80"/>
                  <a:gd name="T5" fmla="*/ 8 h 80"/>
                  <a:gd name="T6" fmla="*/ 46 w 80"/>
                  <a:gd name="T7" fmla="*/ 8 h 80"/>
                  <a:gd name="T8" fmla="*/ 46 w 80"/>
                  <a:gd name="T9" fmla="*/ 0 h 80"/>
                  <a:gd name="T10" fmla="*/ 46 w 80"/>
                  <a:gd name="T11" fmla="*/ 0 h 80"/>
                  <a:gd name="T12" fmla="*/ 38 w 80"/>
                  <a:gd name="T13" fmla="*/ 0 h 80"/>
                  <a:gd name="T14" fmla="*/ 38 w 80"/>
                  <a:gd name="T15" fmla="*/ 0 h 80"/>
                  <a:gd name="T16" fmla="*/ 31 w 80"/>
                  <a:gd name="T17" fmla="*/ 0 h 80"/>
                  <a:gd name="T18" fmla="*/ 31 w 80"/>
                  <a:gd name="T19" fmla="*/ 0 h 80"/>
                  <a:gd name="T20" fmla="*/ 34 w 80"/>
                  <a:gd name="T21" fmla="*/ 12 h 80"/>
                  <a:gd name="T22" fmla="*/ 0 w 80"/>
                  <a:gd name="T23" fmla="*/ 12 h 80"/>
                  <a:gd name="T24" fmla="*/ 0 w 80"/>
                  <a:gd name="T25" fmla="*/ 23 h 80"/>
                  <a:gd name="T26" fmla="*/ 34 w 80"/>
                  <a:gd name="T27" fmla="*/ 23 h 80"/>
                  <a:gd name="T28" fmla="*/ 34 w 80"/>
                  <a:gd name="T29" fmla="*/ 31 h 80"/>
                  <a:gd name="T30" fmla="*/ 12 w 80"/>
                  <a:gd name="T31" fmla="*/ 31 h 80"/>
                  <a:gd name="T32" fmla="*/ 12 w 80"/>
                  <a:gd name="T33" fmla="*/ 72 h 80"/>
                  <a:gd name="T34" fmla="*/ 23 w 80"/>
                  <a:gd name="T35" fmla="*/ 72 h 80"/>
                  <a:gd name="T36" fmla="*/ 23 w 80"/>
                  <a:gd name="T37" fmla="*/ 42 h 80"/>
                  <a:gd name="T38" fmla="*/ 34 w 80"/>
                  <a:gd name="T39" fmla="*/ 42 h 80"/>
                  <a:gd name="T40" fmla="*/ 34 w 80"/>
                  <a:gd name="T41" fmla="*/ 80 h 80"/>
                  <a:gd name="T42" fmla="*/ 46 w 80"/>
                  <a:gd name="T43" fmla="*/ 80 h 80"/>
                  <a:gd name="T44" fmla="*/ 46 w 80"/>
                  <a:gd name="T45" fmla="*/ 42 h 80"/>
                  <a:gd name="T46" fmla="*/ 57 w 80"/>
                  <a:gd name="T47" fmla="*/ 42 h 80"/>
                  <a:gd name="T48" fmla="*/ 57 w 80"/>
                  <a:gd name="T49" fmla="*/ 61 h 80"/>
                  <a:gd name="T50" fmla="*/ 57 w 80"/>
                  <a:gd name="T51" fmla="*/ 61 h 80"/>
                  <a:gd name="T52" fmla="*/ 57 w 80"/>
                  <a:gd name="T53" fmla="*/ 61 h 80"/>
                  <a:gd name="T54" fmla="*/ 50 w 80"/>
                  <a:gd name="T55" fmla="*/ 61 h 80"/>
                  <a:gd name="T56" fmla="*/ 50 w 80"/>
                  <a:gd name="T57" fmla="*/ 61 h 80"/>
                  <a:gd name="T58" fmla="*/ 53 w 80"/>
                  <a:gd name="T59" fmla="*/ 72 h 80"/>
                  <a:gd name="T60" fmla="*/ 53 w 80"/>
                  <a:gd name="T61" fmla="*/ 72 h 80"/>
                  <a:gd name="T62" fmla="*/ 65 w 80"/>
                  <a:gd name="T63" fmla="*/ 72 h 80"/>
                  <a:gd name="T64" fmla="*/ 68 w 80"/>
                  <a:gd name="T65" fmla="*/ 68 h 80"/>
                  <a:gd name="T66" fmla="*/ 68 w 80"/>
                  <a:gd name="T67" fmla="*/ 65 h 80"/>
                  <a:gd name="T68" fmla="*/ 68 w 80"/>
                  <a:gd name="T69" fmla="*/ 31 h 80"/>
                  <a:gd name="T70" fmla="*/ 46 w 80"/>
                  <a:gd name="T71" fmla="*/ 31 h 80"/>
                  <a:gd name="T72" fmla="*/ 46 w 80"/>
                  <a:gd name="T73" fmla="*/ 23 h 80"/>
                  <a:gd name="T74" fmla="*/ 80 w 80"/>
                  <a:gd name="T75" fmla="*/ 23 h 80"/>
                  <a:gd name="T76" fmla="*/ 80 w 80"/>
                  <a:gd name="T77" fmla="*/ 12 h 80"/>
                  <a:gd name="T78" fmla="*/ 38 w 80"/>
                  <a:gd name="T79" fmla="*/ 12 h 80"/>
                  <a:gd name="T80" fmla="*/ 38 w 80"/>
                  <a:gd name="T81" fmla="*/ 12 h 80"/>
                  <a:gd name="T82" fmla="*/ 50 w 80"/>
                  <a:gd name="T83" fmla="*/ 12 h 80"/>
                  <a:gd name="T84" fmla="*/ 50 w 80"/>
                  <a:gd name="T85" fmla="*/ 12 h 80"/>
                  <a:gd name="T86" fmla="*/ 50 w 80"/>
                  <a:gd name="T8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80">
                    <a:moveTo>
                      <a:pt x="50" y="12"/>
                    </a:moveTo>
                    <a:lnTo>
                      <a:pt x="50" y="12"/>
                    </a:lnTo>
                    <a:lnTo>
                      <a:pt x="46" y="8"/>
                    </a:lnTo>
                    <a:lnTo>
                      <a:pt x="46" y="0"/>
                    </a:lnTo>
                    <a:lnTo>
                      <a:pt x="38" y="0"/>
                    </a:lnTo>
                    <a:lnTo>
                      <a:pt x="31" y="0"/>
                    </a:lnTo>
                    <a:lnTo>
                      <a:pt x="34" y="12"/>
                    </a:lnTo>
                    <a:lnTo>
                      <a:pt x="0" y="12"/>
                    </a:lnTo>
                    <a:lnTo>
                      <a:pt x="0" y="23"/>
                    </a:lnTo>
                    <a:lnTo>
                      <a:pt x="34" y="23"/>
                    </a:lnTo>
                    <a:lnTo>
                      <a:pt x="34" y="31"/>
                    </a:lnTo>
                    <a:lnTo>
                      <a:pt x="12" y="31"/>
                    </a:lnTo>
                    <a:lnTo>
                      <a:pt x="12" y="72"/>
                    </a:lnTo>
                    <a:lnTo>
                      <a:pt x="23" y="72"/>
                    </a:lnTo>
                    <a:lnTo>
                      <a:pt x="23" y="42"/>
                    </a:lnTo>
                    <a:lnTo>
                      <a:pt x="34" y="42"/>
                    </a:lnTo>
                    <a:lnTo>
                      <a:pt x="34" y="80"/>
                    </a:lnTo>
                    <a:lnTo>
                      <a:pt x="46" y="80"/>
                    </a:lnTo>
                    <a:lnTo>
                      <a:pt x="46" y="42"/>
                    </a:lnTo>
                    <a:lnTo>
                      <a:pt x="57" y="42"/>
                    </a:lnTo>
                    <a:lnTo>
                      <a:pt x="57" y="61"/>
                    </a:lnTo>
                    <a:lnTo>
                      <a:pt x="50" y="61"/>
                    </a:lnTo>
                    <a:lnTo>
                      <a:pt x="53" y="72"/>
                    </a:lnTo>
                    <a:lnTo>
                      <a:pt x="65" y="72"/>
                    </a:lnTo>
                    <a:lnTo>
                      <a:pt x="68" y="68"/>
                    </a:lnTo>
                    <a:lnTo>
                      <a:pt x="68" y="65"/>
                    </a:lnTo>
                    <a:lnTo>
                      <a:pt x="68" y="31"/>
                    </a:lnTo>
                    <a:lnTo>
                      <a:pt x="46" y="31"/>
                    </a:lnTo>
                    <a:lnTo>
                      <a:pt x="46" y="23"/>
                    </a:lnTo>
                    <a:lnTo>
                      <a:pt x="80" y="23"/>
                    </a:lnTo>
                    <a:lnTo>
                      <a:pt x="80" y="12"/>
                    </a:lnTo>
                    <a:lnTo>
                      <a:pt x="38" y="12"/>
                    </a:lnTo>
                    <a:lnTo>
                      <a:pt x="5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endParaRPr lang="zh-CN" altLang="en-US"/>
              </a:p>
            </p:txBody>
          </p:sp>
        </p:grpSp>
      </p:grpSp>
      <p:sp>
        <p:nvSpPr>
          <p:cNvPr id="74" name="文本框 73"/>
          <p:cNvSpPr txBox="1"/>
          <p:nvPr/>
        </p:nvSpPr>
        <p:spPr>
          <a:xfrm>
            <a:off x="1396365" y="4664075"/>
            <a:ext cx="6873240" cy="1938020"/>
          </a:xfrm>
          <a:prstGeom prst="rect">
            <a:avLst/>
          </a:prstGeom>
          <a:solidFill>
            <a:schemeClr val="accent1">
              <a:lumMod val="75000"/>
            </a:schemeClr>
          </a:solidFill>
        </p:spPr>
        <p:txBody>
          <a:bodyPr wrap="square">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外商投资企业可自行选择</a:t>
            </a:r>
            <a:r>
              <a:rPr lang="zh-CN" altLang="en-US" sz="2000" b="1" dirty="0">
                <a:solidFill>
                  <a:schemeClr val="accent4"/>
                </a:solidFill>
                <a:latin typeface="微软雅黑" panose="020B0503020204020204" pitchFamily="34" charset="-122"/>
                <a:ea typeface="微软雅黑" panose="020B0503020204020204" pitchFamily="34" charset="-122"/>
              </a:rPr>
              <a:t>任一家所属分局辖内银行</a:t>
            </a:r>
            <a:r>
              <a:rPr lang="zh-CN" altLang="en-US" sz="2000" dirty="0">
                <a:solidFill>
                  <a:schemeClr val="bg1"/>
                </a:solidFill>
                <a:latin typeface="微软雅黑" panose="020B0503020204020204" pitchFamily="34" charset="-122"/>
                <a:ea typeface="微软雅黑" panose="020B0503020204020204" pitchFamily="34" charset="-122"/>
              </a:rPr>
              <a:t>办理境内直接投资基本信息登记、变更与注销手续 </a:t>
            </a:r>
            <a:r>
              <a:rPr lang="zh-CN" altLang="en-US" sz="2000" i="1" dirty="0">
                <a:solidFill>
                  <a:schemeClr val="bg1"/>
                </a:solidFill>
                <a:latin typeface="微软雅黑" panose="020B0503020204020204" pitchFamily="34" charset="-122"/>
                <a:ea typeface="微软雅黑" panose="020B0503020204020204" pitchFamily="34" charset="-122"/>
              </a:rPr>
              <a:t>（前期费用、</a:t>
            </a:r>
            <a:r>
              <a:rPr lang="en-US" altLang="zh-CN" sz="2000" i="1" dirty="0">
                <a:solidFill>
                  <a:schemeClr val="bg1"/>
                </a:solidFill>
                <a:latin typeface="微软雅黑" panose="020B0503020204020204" pitchFamily="34" charset="-122"/>
                <a:ea typeface="微软雅黑" panose="020B0503020204020204" pitchFamily="34" charset="-122"/>
              </a:rPr>
              <a:t>FDI</a:t>
            </a:r>
            <a:r>
              <a:rPr lang="zh-CN" altLang="en-US" sz="2000" i="1" dirty="0">
                <a:solidFill>
                  <a:schemeClr val="bg1"/>
                </a:solidFill>
                <a:latin typeface="微软雅黑" panose="020B0503020204020204" pitchFamily="34" charset="-122"/>
                <a:ea typeface="微软雅黑" panose="020B0503020204020204" pitchFamily="34" charset="-122"/>
              </a:rPr>
              <a:t>企业合并分立、非投资性外商投资企业使用资本金结汇所得人民币资金开展境内再投资等业务除外）</a:t>
            </a:r>
            <a:endParaRPr lang="en-US" altLang="zh-CN" sz="2000" i="1" dirty="0">
              <a:solidFill>
                <a:schemeClr val="bg1"/>
              </a:solidFill>
              <a:latin typeface="微软雅黑" panose="020B0503020204020204" pitchFamily="34" charset="-122"/>
              <a:ea typeface="微软雅黑" panose="020B0503020204020204" pitchFamily="34" charset="-122"/>
            </a:endParaRPr>
          </a:p>
        </p:txBody>
      </p:sp>
      <p:sp>
        <p:nvSpPr>
          <p:cNvPr id="75" name="矩形 74"/>
          <p:cNvSpPr/>
          <p:nvPr/>
        </p:nvSpPr>
        <p:spPr>
          <a:xfrm>
            <a:off x="3838404" y="3702035"/>
            <a:ext cx="2816352"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6" name="箭头: 下 75"/>
          <p:cNvSpPr/>
          <p:nvPr/>
        </p:nvSpPr>
        <p:spPr>
          <a:xfrm>
            <a:off x="5041962" y="3946230"/>
            <a:ext cx="314128" cy="504749"/>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7" name="流程图: 过程 76"/>
          <p:cNvSpPr/>
          <p:nvPr/>
        </p:nvSpPr>
        <p:spPr bwMode="auto">
          <a:xfrm>
            <a:off x="1001925" y="1093066"/>
            <a:ext cx="582973" cy="509592"/>
          </a:xfrm>
          <a:prstGeom prst="flowChartProcess">
            <a:avLst/>
          </a:prstGeom>
          <a:solidFill>
            <a:schemeClr val="accent5">
              <a:lumMod val="40000"/>
              <a:lumOff val="60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lnSpc>
                <a:spcPct val="100000"/>
              </a:lnSpc>
              <a:spcBef>
                <a:spcPts val="0"/>
              </a:spcBef>
              <a:spcAft>
                <a:spcPts val="0"/>
              </a:spcAft>
              <a:buFontTx/>
              <a:defRPr/>
            </a:pPr>
            <a:endParaRPr lang="zh-CN" altLang="zh-CN" sz="1800" b="1" dirty="0">
              <a:solidFill>
                <a:schemeClr val="accent4"/>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78" name="文本框 77"/>
          <p:cNvSpPr txBox="1"/>
          <p:nvPr/>
        </p:nvSpPr>
        <p:spPr>
          <a:xfrm>
            <a:off x="519364" y="345734"/>
            <a:ext cx="876817" cy="1374911"/>
          </a:xfrm>
          <a:prstGeom prst="rect">
            <a:avLst/>
          </a:prstGeom>
          <a:noFill/>
        </p:spPr>
        <p:txBody>
          <a:bodyPr wrap="square" rtlCol="0">
            <a:spAutoFit/>
          </a:bodyPr>
          <a:lstStyle/>
          <a:p>
            <a:r>
              <a:rPr lang="en-US" altLang="zh-CN" sz="8000" dirty="0">
                <a:solidFill>
                  <a:schemeClr val="accent4"/>
                </a:solidFill>
                <a:latin typeface="Arial Black" panose="020B0A04020102020204" pitchFamily="34" charset="0"/>
              </a:rPr>
              <a:t>1</a:t>
            </a:r>
            <a:endParaRPr lang="zh-CN" altLang="en-US" sz="8000" dirty="0">
              <a:solidFill>
                <a:schemeClr val="accent4"/>
              </a:solidFill>
              <a:latin typeface="Arial Black" panose="020B0A04020102020204" pitchFamily="34" charset="0"/>
            </a:endParaRPr>
          </a:p>
        </p:txBody>
      </p:sp>
      <p:sp>
        <p:nvSpPr>
          <p:cNvPr id="79" name="文本框 78"/>
          <p:cNvSpPr txBox="1"/>
          <p:nvPr/>
        </p:nvSpPr>
        <p:spPr>
          <a:xfrm>
            <a:off x="1450730" y="1117029"/>
            <a:ext cx="5068060" cy="460375"/>
          </a:xfrm>
          <a:prstGeom prst="rect">
            <a:avLst/>
          </a:prstGeom>
          <a:noFill/>
        </p:spPr>
        <p:txBody>
          <a:bodyPr wrap="square">
            <a:spAutoFit/>
          </a:bodyPr>
          <a:lstStyle/>
          <a:p>
            <a:pPr lvl="0" algn="ctr" eaLnBrk="1" hangingPunct="1">
              <a:lnSpc>
                <a:spcPct val="100000"/>
              </a:lnSpc>
              <a:spcBef>
                <a:spcPts val="0"/>
              </a:spcBef>
              <a:spcAft>
                <a:spcPts val="0"/>
              </a:spcAft>
              <a:buFontTx/>
              <a:defRPr/>
            </a:pPr>
            <a:r>
              <a:rPr lang="zh-CN" altLang="en-US"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rPr>
              <a:t>放开</a:t>
            </a:r>
            <a:r>
              <a:rPr lang="en-US" altLang="zh-CN"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rPr>
              <a:t>FDI</a:t>
            </a:r>
            <a:r>
              <a:rPr lang="zh-CN" altLang="en-US"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rPr>
              <a:t>外汇登记属地限制</a:t>
            </a:r>
            <a:endParaRPr lang="zh-CN" altLang="zh-CN"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fade">
                                      <p:cBhvr>
                                        <p:cTn id="14" dur="500"/>
                                        <p:tgtEl>
                                          <p:spTgt spid="7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500"/>
                                        <p:tgtEl>
                                          <p:spTgt spid="74"/>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7" grpId="0"/>
      <p:bldP spid="21" grpId="0" animBg="1"/>
      <p:bldP spid="23" grpId="0" animBg="1"/>
      <p:bldP spid="74" grpId="0" bldLvl="0" animBg="1"/>
      <p:bldP spid="75" grpId="0" bldLvl="0" animBg="1"/>
      <p:bldP spid="76" grpId="0" bldLvl="0" animBg="1"/>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38921" name="矩形 8"/>
          <p:cNvSpPr>
            <a:spLocks noChangeArrowheads="1"/>
          </p:cNvSpPr>
          <p:nvPr/>
        </p:nvSpPr>
        <p:spPr bwMode="auto">
          <a:xfrm>
            <a:off x="1267460" y="1632585"/>
            <a:ext cx="9490710" cy="1796415"/>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2" name="矩形 9"/>
          <p:cNvSpPr>
            <a:spLocks noChangeArrowheads="1"/>
          </p:cNvSpPr>
          <p:nvPr/>
        </p:nvSpPr>
        <p:spPr bwMode="auto">
          <a:xfrm>
            <a:off x="1729740" y="1398905"/>
            <a:ext cx="2206625" cy="480695"/>
          </a:xfrm>
          <a:prstGeom prst="rect">
            <a:avLst/>
          </a:prstGeom>
          <a:solidFill>
            <a:schemeClr val="accent4"/>
          </a:solidFill>
          <a:ln>
            <a:noFill/>
          </a:ln>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3" name="文本框 11"/>
          <p:cNvSpPr txBox="1">
            <a:spLocks noChangeArrowheads="1"/>
          </p:cNvSpPr>
          <p:nvPr/>
        </p:nvSpPr>
        <p:spPr bwMode="auto">
          <a:xfrm>
            <a:off x="2141537" y="1432530"/>
            <a:ext cx="1383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典型案例</a:t>
            </a:r>
            <a:endParaRPr 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bwMode="auto">
          <a:xfrm>
            <a:off x="1729740" y="2157729"/>
            <a:ext cx="8569960" cy="9984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p>
            <a:pPr lvl="0" algn="just" defTabSz="1216025">
              <a:lnSpc>
                <a:spcPct val="120000"/>
              </a:lnSpc>
              <a:spcBef>
                <a:spcPct val="20000"/>
              </a:spcBef>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境外主体杰克、萝丝看中福州水产品市场，拟设立外商投资企业，先汇入</a:t>
            </a: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0万美元开展市场调查。</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686988" y="3792319"/>
            <a:ext cx="9612712" cy="400110"/>
          </a:xfrm>
          <a:prstGeom prst="rect">
            <a:avLst/>
          </a:prstGeom>
          <a:noFill/>
        </p:spPr>
        <p:txBody>
          <a:bodyPr wrap="square">
            <a:spAutoFit/>
          </a:bodyPr>
          <a:lstStyle/>
          <a:p>
            <a:pPr marL="914400" lvl="1" algn="just">
              <a:buFont typeface="Wingdings" panose="05000000000000000000" charset="0"/>
            </a:pPr>
            <a:r>
              <a:rPr lang="zh-CN" altLang="en-US" sz="2000" b="1" dirty="0">
                <a:solidFill>
                  <a:schemeClr val="bg1"/>
                </a:solidFill>
                <a:latin typeface="微软雅黑" panose="020B0503020204020204" pitchFamily="34" charset="-122"/>
                <a:ea typeface="微软雅黑" panose="020B0503020204020204" pitchFamily="34" charset="-122"/>
                <a:sym typeface="+mn-ea"/>
              </a:rPr>
              <a:t>取消了</a:t>
            </a:r>
            <a:r>
              <a:rPr lang="en-US" altLang="zh-CN" sz="2000" b="1" dirty="0">
                <a:solidFill>
                  <a:schemeClr val="bg1"/>
                </a:solidFill>
                <a:latin typeface="微软雅黑" panose="020B0503020204020204" pitchFamily="34" charset="-122"/>
                <a:ea typeface="微软雅黑" panose="020B0503020204020204" pitchFamily="34" charset="-122"/>
                <a:sym typeface="+mn-ea"/>
              </a:rPr>
              <a:t>FDI</a:t>
            </a:r>
            <a:r>
              <a:rPr lang="zh-CN" altLang="en-US" sz="2000" b="1" dirty="0">
                <a:solidFill>
                  <a:schemeClr val="bg1"/>
                </a:solidFill>
                <a:latin typeface="微软雅黑" panose="020B0503020204020204" pitchFamily="34" charset="-122"/>
                <a:ea typeface="微软雅黑" panose="020B0503020204020204" pitchFamily="34" charset="-122"/>
                <a:sym typeface="+mn-ea"/>
              </a:rPr>
              <a:t>前期费用</a:t>
            </a:r>
            <a:r>
              <a:rPr lang="en-US" altLang="zh-CN" sz="2000" b="1" dirty="0">
                <a:solidFill>
                  <a:schemeClr val="bg1"/>
                </a:solidFill>
                <a:latin typeface="微软雅黑" panose="020B0503020204020204" pitchFamily="34" charset="-122"/>
                <a:ea typeface="微软雅黑" panose="020B0503020204020204" pitchFamily="34" charset="-122"/>
                <a:sym typeface="+mn-ea"/>
              </a:rPr>
              <a:t>30</a:t>
            </a:r>
            <a:r>
              <a:rPr lang="zh-CN" altLang="en-US" sz="2000" b="1" dirty="0">
                <a:solidFill>
                  <a:schemeClr val="bg1"/>
                </a:solidFill>
                <a:latin typeface="微软雅黑" panose="020B0503020204020204" pitchFamily="34" charset="-122"/>
                <a:ea typeface="微软雅黑" panose="020B0503020204020204" pitchFamily="34" charset="-122"/>
                <a:sym typeface="+mn-ea"/>
              </a:rPr>
              <a:t>万美元限额及前期费用账户</a:t>
            </a:r>
            <a:r>
              <a:rPr lang="en-US" altLang="zh-CN" sz="2000" b="1" dirty="0">
                <a:solidFill>
                  <a:schemeClr val="bg1"/>
                </a:solidFill>
                <a:latin typeface="微软雅黑" panose="020B0503020204020204" pitchFamily="34" charset="-122"/>
                <a:ea typeface="微软雅黑" panose="020B0503020204020204" pitchFamily="34" charset="-122"/>
                <a:sym typeface="+mn-ea"/>
              </a:rPr>
              <a:t>6</a:t>
            </a:r>
            <a:r>
              <a:rPr lang="zh-CN" altLang="en-US" sz="2000" b="1" dirty="0">
                <a:solidFill>
                  <a:schemeClr val="bg1"/>
                </a:solidFill>
                <a:latin typeface="微软雅黑" panose="020B0503020204020204" pitchFamily="34" charset="-122"/>
                <a:ea typeface="微软雅黑" panose="020B0503020204020204" pitchFamily="34" charset="-122"/>
                <a:sym typeface="+mn-ea"/>
              </a:rPr>
              <a:t>个月有效期限制</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14" name="矩形 8"/>
          <p:cNvSpPr>
            <a:spLocks noChangeArrowheads="1"/>
          </p:cNvSpPr>
          <p:nvPr/>
        </p:nvSpPr>
        <p:spPr bwMode="auto">
          <a:xfrm>
            <a:off x="1267460" y="3629057"/>
            <a:ext cx="9490710" cy="726634"/>
          </a:xfrm>
          <a:prstGeom prst="rect">
            <a:avLst/>
          </a:prstGeom>
          <a:noFill/>
          <a:ln w="25400">
            <a:solidFill>
              <a:schemeClr val="accent4">
                <a:lumMod val="60000"/>
                <a:lumOff val="40000"/>
              </a:schemeClr>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fade">
                                      <p:cBhvr>
                                        <p:cTn id="7" dur="500"/>
                                        <p:tgtEl>
                                          <p:spTgt spid="389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23"/>
                                        </p:tgtEl>
                                        <p:attrNameLst>
                                          <p:attrName>style.visibility</p:attrName>
                                        </p:attrNameLst>
                                      </p:cBhvr>
                                      <p:to>
                                        <p:strVal val="visible"/>
                                      </p:to>
                                    </p:set>
                                    <p:animEffect transition="in" filter="fade">
                                      <p:cBhvr>
                                        <p:cTn id="10" dur="500"/>
                                        <p:tgtEl>
                                          <p:spTgt spid="3892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921"/>
                                        </p:tgtEl>
                                        <p:attrNameLst>
                                          <p:attrName>style.visibility</p:attrName>
                                        </p:attrNameLst>
                                      </p:cBhvr>
                                      <p:to>
                                        <p:strVal val="visible"/>
                                      </p:to>
                                    </p:set>
                                    <p:animEffect transition="in" filter="fade">
                                      <p:cBhvr>
                                        <p:cTn id="14" dur="500"/>
                                        <p:tgtEl>
                                          <p:spTgt spid="389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500"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p:bldP spid="38922" grpId="0" animBg="1"/>
      <p:bldP spid="38923" grpId="0"/>
      <p:bldP spid="2" grpId="0" bldLvl="0" build="allAtOnce"/>
      <p:bldP spid="2" grpId="1"/>
      <p:bldP spid="9"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38921" name="矩形 8"/>
          <p:cNvSpPr>
            <a:spLocks noChangeArrowheads="1"/>
          </p:cNvSpPr>
          <p:nvPr/>
        </p:nvSpPr>
        <p:spPr bwMode="auto">
          <a:xfrm>
            <a:off x="1267460" y="1632585"/>
            <a:ext cx="9490710" cy="3057402"/>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2" name="矩形 9"/>
          <p:cNvSpPr>
            <a:spLocks noChangeArrowheads="1"/>
          </p:cNvSpPr>
          <p:nvPr/>
        </p:nvSpPr>
        <p:spPr bwMode="auto">
          <a:xfrm>
            <a:off x="1729740" y="1398905"/>
            <a:ext cx="2206625" cy="480695"/>
          </a:xfrm>
          <a:prstGeom prst="rect">
            <a:avLst/>
          </a:prstGeom>
          <a:solidFill>
            <a:schemeClr val="accent4"/>
          </a:solidFill>
          <a:ln>
            <a:noFill/>
          </a:ln>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3" name="文本框 11"/>
          <p:cNvSpPr txBox="1">
            <a:spLocks noChangeArrowheads="1"/>
          </p:cNvSpPr>
          <p:nvPr/>
        </p:nvSpPr>
        <p:spPr bwMode="auto">
          <a:xfrm>
            <a:off x="2141537" y="1432530"/>
            <a:ext cx="1383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典型案例</a:t>
            </a:r>
            <a:endParaRPr 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bwMode="auto">
          <a:xfrm>
            <a:off x="1729740" y="2157729"/>
            <a:ext cx="8569960" cy="9984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p>
            <a:pPr lvl="0" algn="just" defTabSz="1216025">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境外主体杰克、萝丝看中福州水产品市场，拟设立外商投资企业，先汇入</a:t>
            </a: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0万美元开展市场调查。</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1641987" y="2553154"/>
            <a:ext cx="8820273" cy="1827552"/>
          </a:xfrm>
          <a:prstGeom prst="rect">
            <a:avLst/>
          </a:prstGeom>
          <a:noFill/>
        </p:spPr>
        <p:txBody>
          <a:bodyPr wrap="square">
            <a:spAutoFit/>
          </a:bodyPr>
          <a:lstStyle/>
          <a:p>
            <a:pPr algn="just">
              <a:lnSpc>
                <a:spcPct val="120000"/>
              </a:lnSpc>
            </a:pPr>
            <a:r>
              <a:rPr lang="zh-CN" altLang="en-US" sz="2400" noProof="0" dirty="0">
                <a:solidFill>
                  <a:schemeClr val="bg1"/>
                </a:solidFill>
                <a:latin typeface="微软雅黑" panose="020B0503020204020204" pitchFamily="34" charset="-122"/>
                <a:ea typeface="微软雅黑" panose="020B0503020204020204" pitchFamily="34" charset="-122"/>
                <a:sym typeface="+mn-ea"/>
              </a:rPr>
              <a:t>                                               调研反馈良好，他们决定设立泰坦尼克餐饮有限公司，</a:t>
            </a:r>
            <a:r>
              <a:rPr lang="zh-CN" altLang="en-US"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从境外汇入资本金</a:t>
            </a:r>
            <a:r>
              <a:rPr lang="en-US" altLang="zh-CN"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1000</a:t>
            </a:r>
            <a:r>
              <a:rPr lang="zh-CN" altLang="en-US"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万美元。经营过程中，使用资本金便利化政策在境内结汇支付</a:t>
            </a:r>
            <a:r>
              <a:rPr lang="en-US" altLang="zh-CN"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500</a:t>
            </a:r>
            <a:r>
              <a:rPr lang="zh-CN" altLang="en-US"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万美元，用于购买机器设备。</a:t>
            </a:r>
            <a:endParaRPr lang="zh-CN" altLang="en-US" sz="240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795" y="0"/>
            <a:ext cx="12213590" cy="6858000"/>
          </a:xfrm>
          <a:prstGeom prst="rect">
            <a:avLst/>
          </a:prstGeom>
          <a:solidFill>
            <a:schemeClr val="accent1">
              <a:lumMod val="75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spcBef>
                <a:spcPts val="0"/>
              </a:spcBef>
              <a:spcAft>
                <a:spcPts val="0"/>
              </a:spcAft>
              <a:buFontTx/>
              <a:defRPr/>
            </a:pPr>
            <a:endParaRPr lang="zh-CN" altLang="zh-CN" dirty="0">
              <a:solidFill>
                <a:srgbClr val="FFFFFF"/>
              </a:solidFill>
              <a:latin typeface="宋体" panose="02010600030101010101" pitchFamily="2" charset="-122"/>
              <a:sym typeface="+mn-ea"/>
            </a:endParaRPr>
          </a:p>
        </p:txBody>
      </p:sp>
      <p:sp>
        <p:nvSpPr>
          <p:cNvPr id="13" name="矩形 12" hidden="1"/>
          <p:cNvSpPr/>
          <p:nvPr/>
        </p:nvSpPr>
        <p:spPr>
          <a:xfrm>
            <a:off x="6416524" y="1570366"/>
            <a:ext cx="383016" cy="2229556"/>
          </a:xfrm>
          <a:prstGeom prst="rect">
            <a:avLst/>
          </a:prstGeom>
          <a:solidFill>
            <a:srgbClr val="D9D9D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421320" y="2124759"/>
            <a:ext cx="9349359" cy="2797048"/>
          </a:xfrm>
          <a:prstGeom prst="rect">
            <a:avLst/>
          </a:prstGeom>
          <a:ln>
            <a:noFill/>
          </a:ln>
        </p:spPr>
        <p:txBody>
          <a:bodyPr wrap="square">
            <a:spAutoFit/>
          </a:bodyPr>
          <a:lstStyle/>
          <a:p>
            <a:pPr algn="just">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在确保资金使用真实合规并符合现行资本项目收入使用管理规定的前提下，允许符合条件的企业将</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资本金</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外债</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境外上市</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等资本项目收入</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用于境内支付</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时，</a:t>
            </a:r>
            <a:r>
              <a:rPr lang="zh-CN" altLang="en-US" sz="2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无需事前向银行逐笔提供真实性证明材料</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。经办银行应遵循审慎展业原则管控相关业务风险，并按有关要求对所办理的资本项目收入支付便利化业务进行事后抽查。</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流程图: 过程 9"/>
          <p:cNvSpPr/>
          <p:nvPr/>
        </p:nvSpPr>
        <p:spPr bwMode="auto">
          <a:xfrm>
            <a:off x="1001925" y="1093066"/>
            <a:ext cx="582973" cy="509592"/>
          </a:xfrm>
          <a:prstGeom prst="flowChartProcess">
            <a:avLst/>
          </a:prstGeom>
          <a:solidFill>
            <a:schemeClr val="accent5">
              <a:lumMod val="40000"/>
              <a:lumOff val="60000"/>
              <a:alpha val="88000"/>
            </a:schemeClr>
          </a:solidFill>
          <a:ln>
            <a:noFill/>
          </a:ln>
          <a:effectLst/>
        </p:spPr>
        <p:txBody>
          <a:bodyPr lIns="68580" tIns="34291" rIns="68580" bIns="34291" rtlCol="0" anchor="ctr">
            <a:no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lvl="0" algn="ctr" eaLnBrk="1" hangingPunct="1">
              <a:lnSpc>
                <a:spcPct val="100000"/>
              </a:lnSpc>
              <a:spcBef>
                <a:spcPts val="0"/>
              </a:spcBef>
              <a:spcAft>
                <a:spcPts val="0"/>
              </a:spcAft>
              <a:buFontTx/>
              <a:defRPr/>
            </a:pPr>
            <a:endParaRPr lang="zh-CN" altLang="zh-CN" sz="1800" b="1" dirty="0">
              <a:solidFill>
                <a:schemeClr val="accent4"/>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2" name="文本框 11"/>
          <p:cNvSpPr txBox="1"/>
          <p:nvPr/>
        </p:nvSpPr>
        <p:spPr>
          <a:xfrm>
            <a:off x="1785022" y="1117029"/>
            <a:ext cx="7914969" cy="461665"/>
          </a:xfrm>
          <a:prstGeom prst="rect">
            <a:avLst/>
          </a:prstGeom>
          <a:noFill/>
        </p:spPr>
        <p:txBody>
          <a:bodyPr wrap="square">
            <a:spAutoFit/>
          </a:bodyPr>
          <a:lstStyle/>
          <a:p>
            <a:pPr lvl="0" algn="just" eaLnBrk="1" hangingPunct="1">
              <a:lnSpc>
                <a:spcPct val="100000"/>
              </a:lnSpc>
              <a:spcBef>
                <a:spcPts val="0"/>
              </a:spcBef>
              <a:spcAft>
                <a:spcPts val="0"/>
              </a:spcAft>
              <a:buFontTx/>
              <a:defRPr/>
            </a:pPr>
            <a:r>
              <a:rPr lang="zh-CN" altLang="en-US"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rPr>
              <a:t>全国推广资本项目收入支付便利化改革</a:t>
            </a:r>
            <a:endParaRPr lang="zh-CN" altLang="en-US" sz="24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 name="文本框 13"/>
          <p:cNvSpPr txBox="1"/>
          <p:nvPr/>
        </p:nvSpPr>
        <p:spPr>
          <a:xfrm>
            <a:off x="519364" y="345734"/>
            <a:ext cx="876817" cy="1374911"/>
          </a:xfrm>
          <a:prstGeom prst="rect">
            <a:avLst/>
          </a:prstGeom>
          <a:noFill/>
        </p:spPr>
        <p:txBody>
          <a:bodyPr wrap="square" rtlCol="0">
            <a:spAutoFit/>
          </a:bodyPr>
          <a:lstStyle/>
          <a:p>
            <a:r>
              <a:rPr lang="en-US" altLang="zh-CN" sz="8000" dirty="0">
                <a:solidFill>
                  <a:schemeClr val="accent4"/>
                </a:solidFill>
                <a:latin typeface="Arial Black" panose="020B0A04020102020204" pitchFamily="34" charset="0"/>
              </a:rPr>
              <a:t>2</a:t>
            </a:r>
            <a:endParaRPr lang="zh-CN" altLang="en-US" sz="8000" dirty="0">
              <a:solidFill>
                <a:schemeClr val="accent4"/>
              </a:solidFill>
              <a:latin typeface="Arial Black" panose="020B0A04020102020204" pitchFamily="34" charset="0"/>
            </a:endParaRPr>
          </a:p>
        </p:txBody>
      </p:sp>
      <p:sp>
        <p:nvSpPr>
          <p:cNvPr id="15" name="矩形 8"/>
          <p:cNvSpPr>
            <a:spLocks noChangeArrowheads="1"/>
          </p:cNvSpPr>
          <p:nvPr/>
        </p:nvSpPr>
        <p:spPr bwMode="auto">
          <a:xfrm>
            <a:off x="1228132" y="2075035"/>
            <a:ext cx="9695508" cy="3062322"/>
          </a:xfrm>
          <a:prstGeom prst="rect">
            <a:avLst/>
          </a:prstGeom>
          <a:noFill/>
          <a:ln w="25400">
            <a:solidFill>
              <a:schemeClr val="bg1"/>
            </a:solidFill>
            <a:miter lim="800000"/>
          </a:ln>
        </p:spPr>
        <p:txBody>
          <a:bodyPr anchor="ctr"/>
          <a:lstStyle/>
          <a:p>
            <a:pPr algn="ctr" defTabSz="1216025"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p:bldP spid="10" grpId="0" animBg="1"/>
      <p:bldP spid="12" grpId="0"/>
      <p:bldP spid="14" grpId="0"/>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3661</Words>
  <Application>WPS 演示</Application>
  <PresentationFormat>宽屏</PresentationFormat>
  <Paragraphs>437</Paragraphs>
  <Slides>36</Slides>
  <Notes>7</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36</vt:i4>
      </vt:variant>
    </vt:vector>
  </HeadingPairs>
  <TitlesOfParts>
    <vt:vector size="50" baseType="lpstr">
      <vt:lpstr>Arial</vt:lpstr>
      <vt:lpstr>宋体</vt:lpstr>
      <vt:lpstr>Wingdings</vt:lpstr>
      <vt:lpstr>Tahoma</vt:lpstr>
      <vt:lpstr>微软雅黑</vt:lpstr>
      <vt:lpstr>等线</vt:lpstr>
      <vt:lpstr>黑体</vt:lpstr>
      <vt:lpstr>Arial Black</vt:lpstr>
      <vt:lpstr>Calibri</vt:lpstr>
      <vt:lpstr>Wingdings</vt:lpstr>
      <vt:lpstr>Arial Unicode MS</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Gao Hongjian</dc:creator>
  <cp:lastModifiedBy>Administrator</cp:lastModifiedBy>
  <cp:revision>585</cp:revision>
  <dcterms:created xsi:type="dcterms:W3CDTF">2020-09-07T13:23:00Z</dcterms:created>
  <dcterms:modified xsi:type="dcterms:W3CDTF">2020-12-28T09:15:06Z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2052-11.8.2.8555</vt:lpwstr>
  </property>
</Properties>
</file>